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42"/>
  </p:notesMasterIdLst>
  <p:sldIdLst>
    <p:sldId id="256" r:id="rId3"/>
    <p:sldId id="257" r:id="rId4"/>
    <p:sldId id="258" r:id="rId5"/>
    <p:sldId id="259" r:id="rId6"/>
    <p:sldId id="260" r:id="rId7"/>
    <p:sldId id="261" r:id="rId8"/>
    <p:sldId id="262" r:id="rId9"/>
    <p:sldId id="263" r:id="rId10"/>
    <p:sldId id="265" r:id="rId11"/>
    <p:sldId id="266" r:id="rId12"/>
    <p:sldId id="267" r:id="rId13"/>
    <p:sldId id="268" r:id="rId14"/>
    <p:sldId id="269" r:id="rId15"/>
    <p:sldId id="264" r:id="rId16"/>
    <p:sldId id="270" r:id="rId17"/>
    <p:sldId id="271" r:id="rId18"/>
    <p:sldId id="272" r:id="rId19"/>
    <p:sldId id="273" r:id="rId20"/>
    <p:sldId id="275" r:id="rId21"/>
    <p:sldId id="274" r:id="rId22"/>
    <p:sldId id="277" r:id="rId23"/>
    <p:sldId id="276" r:id="rId24"/>
    <p:sldId id="278" r:id="rId25"/>
    <p:sldId id="279" r:id="rId26"/>
    <p:sldId id="280" r:id="rId27"/>
    <p:sldId id="281" r:id="rId28"/>
    <p:sldId id="283" r:id="rId29"/>
    <p:sldId id="284" r:id="rId30"/>
    <p:sldId id="285" r:id="rId31"/>
    <p:sldId id="286" r:id="rId32"/>
    <p:sldId id="287" r:id="rId33"/>
    <p:sldId id="288" r:id="rId34"/>
    <p:sldId id="290" r:id="rId35"/>
    <p:sldId id="291" r:id="rId36"/>
    <p:sldId id="292" r:id="rId37"/>
    <p:sldId id="293" r:id="rId38"/>
    <p:sldId id="294" r:id="rId39"/>
    <p:sldId id="295" r:id="rId40"/>
    <p:sldId id="296"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8208" autoAdjust="0"/>
  </p:normalViewPr>
  <p:slideViewPr>
    <p:cSldViewPr snapToGrid="0">
      <p:cViewPr varScale="1">
        <p:scale>
          <a:sx n="102" d="100"/>
          <a:sy n="102" d="100"/>
        </p:scale>
        <p:origin x="66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481CDC-24AF-4B9B-A10E-B4CF0AC00717}" type="datetimeFigureOut">
              <a:rPr lang="en-US" smtClean="0"/>
              <a:t>5/7/2018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48406-29DF-4FE7-BDF2-C0F40D6FEBCC}" type="slidenum">
              <a:rPr lang="en-US" smtClean="0"/>
              <a:t>‹#›</a:t>
            </a:fld>
            <a:endParaRPr lang="en-US"/>
          </a:p>
        </p:txBody>
      </p:sp>
    </p:spTree>
    <p:extLst>
      <p:ext uri="{BB962C8B-B14F-4D97-AF65-F5344CB8AC3E}">
        <p14:creationId xmlns:p14="http://schemas.microsoft.com/office/powerpoint/2010/main" val="193215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NVSLP2016 </a:t>
            </a:r>
            <a:r>
              <a:rPr lang="en-US" smtClean="0"/>
              <a:t>and Internet </a:t>
            </a:r>
            <a:endParaRPr lang="en-US" dirty="0"/>
          </a:p>
        </p:txBody>
      </p:sp>
      <p:sp>
        <p:nvSpPr>
          <p:cNvPr id="4" name="Slide Number Placeholder 3"/>
          <p:cNvSpPr>
            <a:spLocks noGrp="1"/>
          </p:cNvSpPr>
          <p:nvPr>
            <p:ph type="sldNum" sz="quarter" idx="10"/>
          </p:nvPr>
        </p:nvSpPr>
        <p:spPr/>
        <p:txBody>
          <a:bodyPr/>
          <a:lstStyle/>
          <a:p>
            <a:fld id="{5D048406-29DF-4FE7-BDF2-C0F40D6FEBCC}" type="slidenum">
              <a:rPr lang="en-US" smtClean="0"/>
              <a:t>1</a:t>
            </a:fld>
            <a:endParaRPr lang="en-US"/>
          </a:p>
        </p:txBody>
      </p:sp>
    </p:spTree>
    <p:extLst>
      <p:ext uri="{BB962C8B-B14F-4D97-AF65-F5344CB8AC3E}">
        <p14:creationId xmlns:p14="http://schemas.microsoft.com/office/powerpoint/2010/main" val="87508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060910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56108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55350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33499096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396191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870017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977936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978520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009338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943125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968937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244555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7407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272741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25517512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49170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5/7/2018</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4496282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3" Type="http://schemas.openxmlformats.org/officeDocument/2006/relationships/hyperlink" Target="https://www.hillandponton.com/va-compensation-for-incarcerated-veterans/" TargetMode="External"/><Relationship Id="rId2" Type="http://schemas.openxmlformats.org/officeDocument/2006/relationships/hyperlink" Target="https://www.hillandponton.com/fiduciary-process-actually-happens/" TargetMode="External"/><Relationship Id="rId1" Type="http://schemas.openxmlformats.org/officeDocument/2006/relationships/slideLayout" Target="../slideLayouts/slideLayout2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hyperlink" Target="http://www.vba.va.gov/pubs/forms/VBA-21-0788-ARE.pdf" TargetMode="External"/><Relationship Id="rId1" Type="http://schemas.openxmlformats.org/officeDocument/2006/relationships/slideLayout" Target="../slideLayouts/slideLayout2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52DA4-3C07-4D02-A2A8-CD616BCB07D3}"/>
              </a:ext>
            </a:extLst>
          </p:cNvPr>
          <p:cNvSpPr>
            <a:spLocks noGrp="1"/>
          </p:cNvSpPr>
          <p:nvPr>
            <p:ph type="ctrTitle"/>
          </p:nvPr>
        </p:nvSpPr>
        <p:spPr>
          <a:xfrm>
            <a:off x="2501899" y="2404533"/>
            <a:ext cx="6772104" cy="1646299"/>
          </a:xfrm>
        </p:spPr>
        <p:txBody>
          <a:bodyPr/>
          <a:lstStyle/>
          <a:p>
            <a:pPr marL="12700" marR="5080" lvl="0" algn="l" defTabSz="914400">
              <a:spcBef>
                <a:spcPts val="100"/>
              </a:spcBef>
            </a:pPr>
            <a:r>
              <a:rPr lang="en-US" sz="3000" b="1" spc="-5" dirty="0" smtClean="0">
                <a:solidFill>
                  <a:srgbClr val="575F6D"/>
                </a:solidFill>
                <a:latin typeface="Century Schoolbook"/>
                <a:ea typeface="+mn-ea"/>
                <a:cs typeface="Century Schoolbook"/>
              </a:rPr>
              <a:t>R</a:t>
            </a:r>
            <a:r>
              <a:rPr lang="en-US" sz="2400" b="1" spc="-5" dirty="0" smtClean="0">
                <a:solidFill>
                  <a:srgbClr val="575F6D"/>
                </a:solidFill>
                <a:latin typeface="Century Schoolbook"/>
                <a:ea typeface="+mn-ea"/>
                <a:cs typeface="Century Schoolbook"/>
              </a:rPr>
              <a:t>EDUCTIONS, PROPOSALS, and    APPORTIONMENTS</a:t>
            </a:r>
            <a:endParaRPr lang="en-US" dirty="0"/>
          </a:p>
        </p:txBody>
      </p:sp>
      <p:sp>
        <p:nvSpPr>
          <p:cNvPr id="3" name="Subtitle 2">
            <a:extLst>
              <a:ext uri="{FF2B5EF4-FFF2-40B4-BE49-F238E27FC236}">
                <a16:creationId xmlns:a16="http://schemas.microsoft.com/office/drawing/2014/main" id="{EDF9EAF4-19F3-4FD5-8106-D5559718796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56776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6C333-A1B6-4100-BB07-5F82C2EB4ECA}"/>
              </a:ext>
            </a:extLst>
          </p:cNvPr>
          <p:cNvSpPr>
            <a:spLocks noGrp="1"/>
          </p:cNvSpPr>
          <p:nvPr>
            <p:ph type="title"/>
          </p:nvPr>
        </p:nvSpPr>
        <p:spPr/>
        <p:txBody>
          <a:bodyPr/>
          <a:lstStyle/>
          <a:p>
            <a:r>
              <a:rPr lang="en-US" sz="3000" kern="0" spc="-5" dirty="0">
                <a:solidFill>
                  <a:srgbClr val="575F6D"/>
                </a:solidFill>
                <a:latin typeface="Century Schoolbook"/>
              </a:rPr>
              <a:t>M</a:t>
            </a:r>
            <a:r>
              <a:rPr lang="en-US" sz="2400" kern="0" spc="-5" dirty="0">
                <a:solidFill>
                  <a:srgbClr val="575F6D"/>
                </a:solidFill>
                <a:latin typeface="Century Schoolbook"/>
              </a:rPr>
              <a:t>ISSING </a:t>
            </a:r>
            <a:r>
              <a:rPr lang="en-US" sz="2400" kern="0" dirty="0">
                <a:solidFill>
                  <a:srgbClr val="575F6D"/>
                </a:solidFill>
                <a:latin typeface="Century Schoolbook"/>
              </a:rPr>
              <a:t>A </a:t>
            </a:r>
            <a:r>
              <a:rPr lang="en-US" sz="3000" kern="0" spc="-5" dirty="0">
                <a:solidFill>
                  <a:srgbClr val="575F6D"/>
                </a:solidFill>
                <a:latin typeface="Century Schoolbook"/>
              </a:rPr>
              <a:t>S</a:t>
            </a:r>
            <a:r>
              <a:rPr lang="en-US" sz="2400" kern="0" spc="-5" dirty="0">
                <a:solidFill>
                  <a:srgbClr val="575F6D"/>
                </a:solidFill>
                <a:latin typeface="Century Schoolbook"/>
              </a:rPr>
              <a:t>CHEDULED </a:t>
            </a:r>
            <a:r>
              <a:rPr lang="en-US" sz="3000" kern="0" spc="-5" dirty="0">
                <a:solidFill>
                  <a:srgbClr val="575F6D"/>
                </a:solidFill>
                <a:latin typeface="Century Schoolbook"/>
              </a:rPr>
              <a:t>R</a:t>
            </a:r>
            <a:r>
              <a:rPr lang="en-US" sz="2400" kern="0" spc="-5" dirty="0">
                <a:solidFill>
                  <a:srgbClr val="575F6D"/>
                </a:solidFill>
                <a:latin typeface="Century Schoolbook"/>
              </a:rPr>
              <a:t>E-EXAMINATION  </a:t>
            </a:r>
            <a:br>
              <a:rPr lang="en-US" sz="2400" kern="0" spc="-5" dirty="0">
                <a:solidFill>
                  <a:srgbClr val="575F6D"/>
                </a:solidFill>
                <a:latin typeface="Century Schoolbook"/>
              </a:rPr>
            </a:br>
            <a:r>
              <a:rPr lang="en-US" sz="2400" kern="0" spc="-5" dirty="0">
                <a:solidFill>
                  <a:srgbClr val="575F6D"/>
                </a:solidFill>
                <a:latin typeface="Century Schoolbook"/>
              </a:rPr>
              <a:t> </a:t>
            </a:r>
            <a:r>
              <a:rPr lang="en-US" sz="3000" kern="0" dirty="0">
                <a:solidFill>
                  <a:srgbClr val="575F6D"/>
                </a:solidFill>
                <a:latin typeface="Century Schoolbook"/>
              </a:rPr>
              <a:t>(38 </a:t>
            </a:r>
            <a:r>
              <a:rPr lang="en-US" sz="3000" kern="0" spc="-5" dirty="0">
                <a:solidFill>
                  <a:srgbClr val="575F6D"/>
                </a:solidFill>
                <a:latin typeface="Century Schoolbook"/>
              </a:rPr>
              <a:t>C.F.R. </a:t>
            </a:r>
            <a:r>
              <a:rPr lang="en-US" sz="3000" kern="0" dirty="0">
                <a:solidFill>
                  <a:srgbClr val="575F6D"/>
                </a:solidFill>
                <a:latin typeface="Century Schoolbook"/>
              </a:rPr>
              <a:t>§</a:t>
            </a:r>
            <a:r>
              <a:rPr lang="en-US" sz="3000" kern="0" spc="-5" dirty="0">
                <a:solidFill>
                  <a:srgbClr val="575F6D"/>
                </a:solidFill>
                <a:latin typeface="Century Schoolbook"/>
              </a:rPr>
              <a:t> 3.655(</a:t>
            </a:r>
            <a:r>
              <a:rPr lang="en-US" sz="2400" kern="0" spc="-5" dirty="0">
                <a:solidFill>
                  <a:srgbClr val="575F6D"/>
                </a:solidFill>
                <a:latin typeface="Century Schoolbook"/>
              </a:rPr>
              <a:t>C</a:t>
            </a:r>
            <a:r>
              <a:rPr lang="en-US" sz="3000" kern="0" spc="-5" dirty="0">
                <a:solidFill>
                  <a:srgbClr val="575F6D"/>
                </a:solidFill>
                <a:latin typeface="Century Schoolbook"/>
              </a:rPr>
              <a:t>))</a:t>
            </a:r>
            <a:endParaRPr lang="en-US" dirty="0"/>
          </a:p>
        </p:txBody>
      </p:sp>
      <p:sp>
        <p:nvSpPr>
          <p:cNvPr id="3" name="Content Placeholder 2">
            <a:extLst>
              <a:ext uri="{FF2B5EF4-FFF2-40B4-BE49-F238E27FC236}">
                <a16:creationId xmlns:a16="http://schemas.microsoft.com/office/drawing/2014/main" id="{46B5EB9A-01FB-47CC-9093-5E4D9027AF5E}"/>
              </a:ext>
            </a:extLst>
          </p:cNvPr>
          <p:cNvSpPr>
            <a:spLocks noGrp="1"/>
          </p:cNvSpPr>
          <p:nvPr>
            <p:ph idx="1"/>
          </p:nvPr>
        </p:nvSpPr>
        <p:spPr>
          <a:xfrm>
            <a:off x="677334" y="2160589"/>
            <a:ext cx="8596668" cy="3338511"/>
          </a:xfrm>
        </p:spPr>
        <p:txBody>
          <a:bodyPr/>
          <a:lstStyle/>
          <a:p>
            <a:pPr marL="354965" marR="93980" defTabSz="914400">
              <a:spcBef>
                <a:spcPts val="100"/>
              </a:spcBef>
              <a:buClrTx/>
              <a:buSzTx/>
            </a:pPr>
            <a:r>
              <a:rPr lang="en-US" sz="2400" spc="-5" dirty="0">
                <a:solidFill>
                  <a:prstClr val="black"/>
                </a:solidFill>
                <a:latin typeface="Century Schoolbook"/>
                <a:cs typeface="Century Schoolbook"/>
              </a:rPr>
              <a:t>If the </a:t>
            </a:r>
            <a:r>
              <a:rPr lang="en-US" sz="2400" dirty="0">
                <a:solidFill>
                  <a:prstClr val="black"/>
                </a:solidFill>
                <a:latin typeface="Century Schoolbook"/>
                <a:cs typeface="Century Schoolbook"/>
              </a:rPr>
              <a:t>claimant is not </a:t>
            </a:r>
            <a:r>
              <a:rPr lang="en-US" sz="2400" spc="-5" dirty="0">
                <a:solidFill>
                  <a:prstClr val="black"/>
                </a:solidFill>
                <a:latin typeface="Century Schoolbook"/>
                <a:cs typeface="Century Schoolbook"/>
              </a:rPr>
              <a:t>provided advance </a:t>
            </a:r>
            <a:r>
              <a:rPr lang="en-US" sz="2400" dirty="0">
                <a:solidFill>
                  <a:prstClr val="black"/>
                </a:solidFill>
                <a:latin typeface="Century Schoolbook"/>
                <a:cs typeface="Century Schoolbook"/>
              </a:rPr>
              <a:t>notice </a:t>
            </a:r>
            <a:r>
              <a:rPr lang="en-US" sz="2400" spc="-5" dirty="0">
                <a:solidFill>
                  <a:prstClr val="black"/>
                </a:solidFill>
                <a:latin typeface="Century Schoolbook"/>
                <a:cs typeface="Century Schoolbook"/>
              </a:rPr>
              <a:t>by  the VA of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scheduled examination, </a:t>
            </a:r>
            <a:r>
              <a:rPr lang="en-US" sz="2400" dirty="0">
                <a:solidFill>
                  <a:prstClr val="black"/>
                </a:solidFill>
                <a:latin typeface="Century Schoolbook"/>
                <a:cs typeface="Century Schoolbook"/>
              </a:rPr>
              <a:t>he </a:t>
            </a:r>
            <a:r>
              <a:rPr lang="en-US" sz="2400" spc="-5" dirty="0">
                <a:solidFill>
                  <a:prstClr val="black"/>
                </a:solidFill>
                <a:latin typeface="Century Schoolbook"/>
                <a:cs typeface="Century Schoolbook"/>
              </a:rPr>
              <a:t>or she  may </a:t>
            </a:r>
            <a:r>
              <a:rPr lang="en-US" sz="2400" dirty="0">
                <a:solidFill>
                  <a:prstClr val="black"/>
                </a:solidFill>
                <a:latin typeface="Century Schoolbook"/>
                <a:cs typeface="Century Schoolbook"/>
              </a:rPr>
              <a:t>have a </a:t>
            </a:r>
            <a:r>
              <a:rPr lang="en-US" sz="2400" spc="-5" dirty="0">
                <a:solidFill>
                  <a:prstClr val="black"/>
                </a:solidFill>
                <a:latin typeface="Century Schoolbook"/>
                <a:cs typeface="Century Schoolbook"/>
              </a:rPr>
              <a:t>defense to any adverse action taken  by</a:t>
            </a:r>
            <a:r>
              <a:rPr lang="en-US" sz="2400" spc="-10" dirty="0">
                <a:solidFill>
                  <a:prstClr val="black"/>
                </a:solidFill>
                <a:latin typeface="Century Schoolbook"/>
                <a:cs typeface="Century Schoolbook"/>
              </a:rPr>
              <a:t> </a:t>
            </a:r>
            <a:r>
              <a:rPr lang="en-US" sz="2400" spc="-5" dirty="0">
                <a:solidFill>
                  <a:prstClr val="black"/>
                </a:solidFill>
                <a:latin typeface="Century Schoolbook"/>
                <a:cs typeface="Century Schoolbook"/>
              </a:rPr>
              <a:t>VA</a:t>
            </a:r>
            <a:endParaRPr lang="en-US" sz="2400" dirty="0">
              <a:solidFill>
                <a:prstClr val="black"/>
              </a:solidFill>
              <a:latin typeface="Century Schoolbook"/>
              <a:cs typeface="Century Schoolbook"/>
            </a:endParaRPr>
          </a:p>
          <a:p>
            <a:pPr defTabSz="914400">
              <a:spcBef>
                <a:spcPts val="55"/>
              </a:spcBef>
              <a:buClrTx/>
              <a:buSzTx/>
            </a:pPr>
            <a:endParaRPr lang="en-US" sz="3500" dirty="0">
              <a:solidFill>
                <a:prstClr val="black"/>
              </a:solidFill>
              <a:latin typeface="Times New Roman"/>
              <a:cs typeface="Times New Roman"/>
            </a:endParaRPr>
          </a:p>
          <a:p>
            <a:pPr marL="355600" marR="5080" defTabSz="914400">
              <a:spcBef>
                <a:spcPts val="0"/>
              </a:spcBef>
              <a:buClrTx/>
              <a:buSzTx/>
            </a:pPr>
            <a:r>
              <a:rPr lang="en-US" sz="2400" spc="-5" dirty="0">
                <a:solidFill>
                  <a:prstClr val="black"/>
                </a:solidFill>
                <a:latin typeface="Century Schoolbook"/>
                <a:cs typeface="Century Schoolbook"/>
              </a:rPr>
              <a:t>If there is </a:t>
            </a:r>
            <a:r>
              <a:rPr lang="en-US" sz="2400" dirty="0">
                <a:solidFill>
                  <a:prstClr val="black"/>
                </a:solidFill>
                <a:latin typeface="Century Schoolbook"/>
                <a:cs typeface="Century Schoolbook"/>
              </a:rPr>
              <a:t>not a copy </a:t>
            </a:r>
            <a:r>
              <a:rPr lang="en-US" sz="2400" spc="-5" dirty="0">
                <a:solidFill>
                  <a:prstClr val="black"/>
                </a:solidFill>
                <a:latin typeface="Century Schoolbook"/>
                <a:cs typeface="Century Schoolbook"/>
              </a:rPr>
              <a:t>of </a:t>
            </a:r>
            <a:r>
              <a:rPr lang="en-US" sz="2400" dirty="0">
                <a:solidFill>
                  <a:prstClr val="black"/>
                </a:solidFill>
                <a:latin typeface="Century Schoolbook"/>
                <a:cs typeface="Century Schoolbook"/>
              </a:rPr>
              <a:t>a notification </a:t>
            </a:r>
            <a:r>
              <a:rPr lang="en-US" sz="2400" spc="-5" dirty="0">
                <a:solidFill>
                  <a:prstClr val="black"/>
                </a:solidFill>
                <a:latin typeface="Century Schoolbook"/>
                <a:cs typeface="Century Schoolbook"/>
              </a:rPr>
              <a:t>letter in the  vet’s </a:t>
            </a:r>
            <a:r>
              <a:rPr lang="en-US" sz="2400" dirty="0">
                <a:solidFill>
                  <a:prstClr val="black"/>
                </a:solidFill>
                <a:latin typeface="Century Schoolbook"/>
                <a:cs typeface="Century Schoolbook"/>
              </a:rPr>
              <a:t>claims </a:t>
            </a:r>
            <a:r>
              <a:rPr lang="en-US" sz="2400" spc="-5" dirty="0">
                <a:solidFill>
                  <a:prstClr val="black"/>
                </a:solidFill>
                <a:latin typeface="Century Schoolbook"/>
                <a:cs typeface="Century Schoolbook"/>
              </a:rPr>
              <a:t>file, the </a:t>
            </a:r>
            <a:r>
              <a:rPr lang="en-US" sz="2400" dirty="0">
                <a:solidFill>
                  <a:prstClr val="black"/>
                </a:solidFill>
                <a:latin typeface="Century Schoolbook"/>
                <a:cs typeface="Century Schoolbook"/>
              </a:rPr>
              <a:t>representative should </a:t>
            </a:r>
            <a:r>
              <a:rPr lang="en-US" sz="2400" spc="-5" dirty="0">
                <a:solidFill>
                  <a:prstClr val="black"/>
                </a:solidFill>
                <a:latin typeface="Century Schoolbook"/>
                <a:cs typeface="Century Schoolbook"/>
              </a:rPr>
              <a:t>ask  the VA to void the </a:t>
            </a:r>
            <a:r>
              <a:rPr lang="en-US" sz="2400" dirty="0">
                <a:solidFill>
                  <a:prstClr val="black"/>
                </a:solidFill>
                <a:latin typeface="Century Schoolbook"/>
                <a:cs typeface="Century Schoolbook"/>
              </a:rPr>
              <a:t>rating reduction or severance  of service</a:t>
            </a:r>
            <a:r>
              <a:rPr lang="en-US" sz="2400" spc="-30" dirty="0">
                <a:solidFill>
                  <a:prstClr val="black"/>
                </a:solidFill>
                <a:latin typeface="Century Schoolbook"/>
                <a:cs typeface="Century Schoolbook"/>
              </a:rPr>
              <a:t> </a:t>
            </a:r>
            <a:r>
              <a:rPr lang="en-US" sz="2400" dirty="0">
                <a:solidFill>
                  <a:prstClr val="black"/>
                </a:solidFill>
                <a:latin typeface="Century Schoolbook"/>
                <a:cs typeface="Century Schoolbook"/>
              </a:rPr>
              <a:t>connection</a:t>
            </a:r>
          </a:p>
          <a:p>
            <a:endParaRPr lang="en-US" dirty="0"/>
          </a:p>
        </p:txBody>
      </p:sp>
    </p:spTree>
    <p:extLst>
      <p:ext uri="{BB962C8B-B14F-4D97-AF65-F5344CB8AC3E}">
        <p14:creationId xmlns:p14="http://schemas.microsoft.com/office/powerpoint/2010/main" val="1364616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6C333-A1B6-4100-BB07-5F82C2EB4ECA}"/>
              </a:ext>
            </a:extLst>
          </p:cNvPr>
          <p:cNvSpPr>
            <a:spLocks noGrp="1"/>
          </p:cNvSpPr>
          <p:nvPr>
            <p:ph type="title"/>
          </p:nvPr>
        </p:nvSpPr>
        <p:spPr/>
        <p:txBody>
          <a:bodyPr/>
          <a:lstStyle/>
          <a:p>
            <a:r>
              <a:rPr lang="en-US" sz="3000" kern="0" spc="-5" dirty="0">
                <a:solidFill>
                  <a:srgbClr val="575F6D"/>
                </a:solidFill>
                <a:latin typeface="Century Schoolbook"/>
              </a:rPr>
              <a:t>M</a:t>
            </a:r>
            <a:r>
              <a:rPr lang="en-US" sz="2400" kern="0" spc="-5" dirty="0">
                <a:solidFill>
                  <a:srgbClr val="575F6D"/>
                </a:solidFill>
                <a:latin typeface="Century Schoolbook"/>
              </a:rPr>
              <a:t>ISSING </a:t>
            </a:r>
            <a:r>
              <a:rPr lang="en-US" sz="2400" kern="0" dirty="0">
                <a:solidFill>
                  <a:srgbClr val="575F6D"/>
                </a:solidFill>
                <a:latin typeface="Century Schoolbook"/>
              </a:rPr>
              <a:t>A </a:t>
            </a:r>
            <a:r>
              <a:rPr lang="en-US" sz="3000" kern="0" spc="-5" dirty="0">
                <a:solidFill>
                  <a:srgbClr val="575F6D"/>
                </a:solidFill>
                <a:latin typeface="Century Schoolbook"/>
              </a:rPr>
              <a:t>S</a:t>
            </a:r>
            <a:r>
              <a:rPr lang="en-US" sz="2400" kern="0" spc="-5" dirty="0">
                <a:solidFill>
                  <a:srgbClr val="575F6D"/>
                </a:solidFill>
                <a:latin typeface="Century Schoolbook"/>
              </a:rPr>
              <a:t>CHEDULED </a:t>
            </a:r>
            <a:r>
              <a:rPr lang="en-US" sz="3000" kern="0" spc="-5" dirty="0">
                <a:solidFill>
                  <a:srgbClr val="575F6D"/>
                </a:solidFill>
                <a:latin typeface="Century Schoolbook"/>
              </a:rPr>
              <a:t>R</a:t>
            </a:r>
            <a:r>
              <a:rPr lang="en-US" sz="2400" kern="0" spc="-5" dirty="0">
                <a:solidFill>
                  <a:srgbClr val="575F6D"/>
                </a:solidFill>
                <a:latin typeface="Century Schoolbook"/>
              </a:rPr>
              <a:t>E-EXAMINATION </a:t>
            </a:r>
            <a:br>
              <a:rPr lang="en-US" sz="2400" kern="0" spc="-5" dirty="0">
                <a:solidFill>
                  <a:srgbClr val="575F6D"/>
                </a:solidFill>
                <a:latin typeface="Century Schoolbook"/>
              </a:rPr>
            </a:br>
            <a:r>
              <a:rPr lang="en-US" sz="2400" kern="0" spc="-5" dirty="0">
                <a:solidFill>
                  <a:srgbClr val="575F6D"/>
                </a:solidFill>
                <a:latin typeface="Century Schoolbook"/>
              </a:rPr>
              <a:t> </a:t>
            </a:r>
            <a:r>
              <a:rPr lang="en-US" sz="3000" kern="0" dirty="0">
                <a:solidFill>
                  <a:srgbClr val="575F6D"/>
                </a:solidFill>
                <a:latin typeface="Century Schoolbook"/>
              </a:rPr>
              <a:t>(38 </a:t>
            </a:r>
            <a:r>
              <a:rPr lang="en-US" sz="3000" kern="0" spc="-5" dirty="0">
                <a:solidFill>
                  <a:srgbClr val="575F6D"/>
                </a:solidFill>
                <a:latin typeface="Century Schoolbook"/>
              </a:rPr>
              <a:t>C.F.R. </a:t>
            </a:r>
            <a:r>
              <a:rPr lang="en-US" sz="3000" kern="0" dirty="0">
                <a:solidFill>
                  <a:srgbClr val="575F6D"/>
                </a:solidFill>
                <a:latin typeface="Century Schoolbook"/>
              </a:rPr>
              <a:t>§</a:t>
            </a:r>
            <a:r>
              <a:rPr lang="en-US" sz="3000" kern="0" spc="-5" dirty="0">
                <a:solidFill>
                  <a:srgbClr val="575F6D"/>
                </a:solidFill>
                <a:latin typeface="Century Schoolbook"/>
              </a:rPr>
              <a:t> 3.655(</a:t>
            </a:r>
            <a:r>
              <a:rPr lang="en-US" sz="2400" kern="0" spc="-5" dirty="0">
                <a:solidFill>
                  <a:srgbClr val="575F6D"/>
                </a:solidFill>
                <a:latin typeface="Century Schoolbook"/>
              </a:rPr>
              <a:t>C</a:t>
            </a:r>
            <a:r>
              <a:rPr lang="en-US" sz="3000" kern="0" spc="-5" dirty="0">
                <a:solidFill>
                  <a:srgbClr val="575F6D"/>
                </a:solidFill>
                <a:latin typeface="Century Schoolbook"/>
              </a:rPr>
              <a:t>))</a:t>
            </a:r>
            <a:endParaRPr lang="en-US" dirty="0"/>
          </a:p>
        </p:txBody>
      </p:sp>
      <p:sp>
        <p:nvSpPr>
          <p:cNvPr id="3" name="Content Placeholder 2">
            <a:extLst>
              <a:ext uri="{FF2B5EF4-FFF2-40B4-BE49-F238E27FC236}">
                <a16:creationId xmlns:a16="http://schemas.microsoft.com/office/drawing/2014/main" id="{46B5EB9A-01FB-47CC-9093-5E4D9027AF5E}"/>
              </a:ext>
            </a:extLst>
          </p:cNvPr>
          <p:cNvSpPr>
            <a:spLocks noGrp="1"/>
          </p:cNvSpPr>
          <p:nvPr>
            <p:ph idx="1"/>
          </p:nvPr>
        </p:nvSpPr>
        <p:spPr>
          <a:xfrm>
            <a:off x="677334" y="2160589"/>
            <a:ext cx="8596668" cy="3338511"/>
          </a:xfrm>
        </p:spPr>
        <p:txBody>
          <a:bodyPr>
            <a:normAutofit fontScale="85000" lnSpcReduction="20000"/>
          </a:bodyPr>
          <a:lstStyle/>
          <a:p>
            <a:pPr marL="355600" defTabSz="914400">
              <a:spcBef>
                <a:spcPts val="100"/>
              </a:spcBef>
              <a:buClrTx/>
              <a:buSzTx/>
            </a:pPr>
            <a:r>
              <a:rPr lang="en-US" sz="2600" dirty="0">
                <a:solidFill>
                  <a:prstClr val="black"/>
                </a:solidFill>
                <a:latin typeface="Century Schoolbook"/>
                <a:cs typeface="Century Schoolbook"/>
              </a:rPr>
              <a:t>Good cause </a:t>
            </a:r>
            <a:r>
              <a:rPr lang="en-US" sz="2600" spc="-5" dirty="0">
                <a:solidFill>
                  <a:prstClr val="black"/>
                </a:solidFill>
                <a:latin typeface="Century Schoolbook"/>
                <a:cs typeface="Century Schoolbook"/>
              </a:rPr>
              <a:t>for missing </a:t>
            </a:r>
            <a:r>
              <a:rPr lang="en-US" sz="2600" dirty="0">
                <a:solidFill>
                  <a:prstClr val="black"/>
                </a:solidFill>
                <a:latin typeface="Century Schoolbook"/>
                <a:cs typeface="Century Schoolbook"/>
              </a:rPr>
              <a:t>a re-examination:</a:t>
            </a:r>
          </a:p>
          <a:p>
            <a:pPr defTabSz="914400">
              <a:spcBef>
                <a:spcPts val="20"/>
              </a:spcBef>
              <a:buClrTx/>
              <a:buSzTx/>
            </a:pPr>
            <a:endParaRPr lang="en-US" sz="3450" dirty="0">
              <a:solidFill>
                <a:prstClr val="black"/>
              </a:solidFill>
              <a:latin typeface="Times New Roman"/>
              <a:cs typeface="Times New Roman"/>
            </a:endParaRPr>
          </a:p>
          <a:p>
            <a:pPr marL="721360" marR="271780" defTabSz="914400">
              <a:spcBef>
                <a:spcPts val="0"/>
              </a:spcBef>
              <a:buClr>
                <a:srgbClr val="FE8637"/>
              </a:buClr>
              <a:buSzPct val="78571"/>
              <a:tabLst>
                <a:tab pos="652780" algn="l"/>
              </a:tabLst>
            </a:pPr>
            <a:r>
              <a:rPr lang="en-US" sz="2400" spc="-5" dirty="0">
                <a:solidFill>
                  <a:prstClr val="black"/>
                </a:solidFill>
                <a:latin typeface="Century Schoolbook"/>
                <a:cs typeface="Century Schoolbook"/>
              </a:rPr>
              <a:t>If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vet </a:t>
            </a:r>
            <a:r>
              <a:rPr lang="en-US" sz="2400" dirty="0">
                <a:solidFill>
                  <a:prstClr val="black"/>
                </a:solidFill>
                <a:latin typeface="Century Schoolbook"/>
                <a:cs typeface="Century Schoolbook"/>
              </a:rPr>
              <a:t>has a </a:t>
            </a:r>
            <a:r>
              <a:rPr lang="en-US" sz="2400" spc="-5" dirty="0">
                <a:solidFill>
                  <a:prstClr val="black"/>
                </a:solidFill>
                <a:latin typeface="Century Schoolbook"/>
                <a:cs typeface="Century Schoolbook"/>
              </a:rPr>
              <a:t>good </a:t>
            </a:r>
            <a:r>
              <a:rPr lang="en-US" sz="2400" dirty="0">
                <a:solidFill>
                  <a:prstClr val="black"/>
                </a:solidFill>
                <a:latin typeface="Century Schoolbook"/>
                <a:cs typeface="Century Schoolbook"/>
              </a:rPr>
              <a:t>reason for </a:t>
            </a:r>
            <a:r>
              <a:rPr lang="en-US" sz="2400" spc="-5" dirty="0">
                <a:solidFill>
                  <a:prstClr val="black"/>
                </a:solidFill>
                <a:latin typeface="Century Schoolbook"/>
                <a:cs typeface="Century Schoolbook"/>
              </a:rPr>
              <a:t>missing an </a:t>
            </a:r>
            <a:r>
              <a:rPr lang="en-US" sz="2400" dirty="0">
                <a:solidFill>
                  <a:prstClr val="black"/>
                </a:solidFill>
                <a:latin typeface="Century Schoolbook"/>
                <a:cs typeface="Century Schoolbook"/>
              </a:rPr>
              <a:t>exam or  hospital </a:t>
            </a:r>
            <a:r>
              <a:rPr lang="en-US" sz="2400" spc="-5" dirty="0">
                <a:solidFill>
                  <a:prstClr val="black"/>
                </a:solidFill>
                <a:latin typeface="Century Schoolbook"/>
                <a:cs typeface="Century Schoolbook"/>
              </a:rPr>
              <a:t>observation, VA </a:t>
            </a:r>
            <a:r>
              <a:rPr lang="en-US" sz="2400" dirty="0">
                <a:solidFill>
                  <a:prstClr val="black"/>
                </a:solidFill>
                <a:latin typeface="Century Schoolbook"/>
                <a:cs typeface="Century Schoolbook"/>
              </a:rPr>
              <a:t>will reschedule without  negative</a:t>
            </a:r>
            <a:r>
              <a:rPr lang="en-US" sz="2400" spc="-15" dirty="0">
                <a:solidFill>
                  <a:prstClr val="black"/>
                </a:solidFill>
                <a:latin typeface="Century Schoolbook"/>
                <a:cs typeface="Century Schoolbook"/>
              </a:rPr>
              <a:t> </a:t>
            </a:r>
            <a:r>
              <a:rPr lang="en-US" sz="2400" dirty="0">
                <a:solidFill>
                  <a:prstClr val="black"/>
                </a:solidFill>
                <a:latin typeface="Century Schoolbook"/>
                <a:cs typeface="Century Schoolbook"/>
              </a:rPr>
              <a:t>consequences</a:t>
            </a:r>
          </a:p>
          <a:p>
            <a:pPr defTabSz="914400">
              <a:spcBef>
                <a:spcPts val="20"/>
              </a:spcBef>
              <a:buClr>
                <a:srgbClr val="FE8637"/>
              </a:buClr>
              <a:buSzTx/>
            </a:pPr>
            <a:endParaRPr lang="en-US" sz="2400" dirty="0">
              <a:solidFill>
                <a:prstClr val="black"/>
              </a:solidFill>
              <a:latin typeface="Times New Roman"/>
              <a:cs typeface="Times New Roman"/>
            </a:endParaRPr>
          </a:p>
          <a:p>
            <a:pPr marL="721360" marR="289560" defTabSz="914400">
              <a:spcBef>
                <a:spcPts val="0"/>
              </a:spcBef>
              <a:buClr>
                <a:srgbClr val="FE8637"/>
              </a:buClr>
              <a:buSzPct val="78571"/>
              <a:tabLst>
                <a:tab pos="652780" algn="l"/>
              </a:tabLst>
            </a:pPr>
            <a:r>
              <a:rPr lang="en-US" sz="2400" dirty="0">
                <a:solidFill>
                  <a:prstClr val="black"/>
                </a:solidFill>
                <a:latin typeface="Century Schoolbook"/>
                <a:cs typeface="Century Schoolbook"/>
              </a:rPr>
              <a:t>The </a:t>
            </a:r>
            <a:r>
              <a:rPr lang="en-US" sz="2400" spc="-5" dirty="0">
                <a:solidFill>
                  <a:prstClr val="black"/>
                </a:solidFill>
                <a:latin typeface="Century Schoolbook"/>
                <a:cs typeface="Century Schoolbook"/>
              </a:rPr>
              <a:t>vet must </a:t>
            </a:r>
            <a:r>
              <a:rPr lang="en-US" sz="2400" dirty="0">
                <a:solidFill>
                  <a:prstClr val="black"/>
                </a:solidFill>
                <a:latin typeface="Century Schoolbook"/>
                <a:cs typeface="Century Schoolbook"/>
              </a:rPr>
              <a:t>notify </a:t>
            </a:r>
            <a:r>
              <a:rPr lang="en-US" sz="2400" spc="-5" dirty="0">
                <a:solidFill>
                  <a:prstClr val="black"/>
                </a:solidFill>
                <a:latin typeface="Century Schoolbook"/>
                <a:cs typeface="Century Schoolbook"/>
              </a:rPr>
              <a:t>the VA </a:t>
            </a:r>
            <a:r>
              <a:rPr lang="en-US" sz="2400" dirty="0">
                <a:solidFill>
                  <a:prstClr val="black"/>
                </a:solidFill>
                <a:latin typeface="Century Schoolbook"/>
                <a:cs typeface="Century Schoolbook"/>
              </a:rPr>
              <a:t>of his/her inability </a:t>
            </a:r>
            <a:r>
              <a:rPr lang="en-US" sz="2400" spc="-5" dirty="0">
                <a:solidFill>
                  <a:prstClr val="black"/>
                </a:solidFill>
                <a:latin typeface="Century Schoolbook"/>
                <a:cs typeface="Century Schoolbook"/>
              </a:rPr>
              <a:t>to  attend the</a:t>
            </a:r>
            <a:r>
              <a:rPr lang="en-US" sz="2400" spc="-15" dirty="0">
                <a:solidFill>
                  <a:prstClr val="black"/>
                </a:solidFill>
                <a:latin typeface="Century Schoolbook"/>
                <a:cs typeface="Century Schoolbook"/>
              </a:rPr>
              <a:t> </a:t>
            </a:r>
            <a:r>
              <a:rPr lang="en-US" sz="2400" dirty="0">
                <a:solidFill>
                  <a:prstClr val="black"/>
                </a:solidFill>
                <a:latin typeface="Century Schoolbook"/>
                <a:cs typeface="Century Schoolbook"/>
              </a:rPr>
              <a:t>examination</a:t>
            </a:r>
          </a:p>
          <a:p>
            <a:pPr defTabSz="914400">
              <a:spcBef>
                <a:spcPts val="20"/>
              </a:spcBef>
              <a:buClr>
                <a:srgbClr val="FE8637"/>
              </a:buClr>
              <a:buSzTx/>
            </a:pPr>
            <a:endParaRPr lang="en-US" sz="2400" dirty="0">
              <a:solidFill>
                <a:prstClr val="black"/>
              </a:solidFill>
              <a:latin typeface="Times New Roman"/>
              <a:cs typeface="Times New Roman"/>
            </a:endParaRPr>
          </a:p>
          <a:p>
            <a:pPr marL="721360" marR="5080" defTabSz="914400">
              <a:spcBef>
                <a:spcPts val="5"/>
              </a:spcBef>
              <a:buClr>
                <a:srgbClr val="FE8637"/>
              </a:buClr>
              <a:buSzPct val="78571"/>
              <a:tabLst>
                <a:tab pos="652780" algn="l"/>
              </a:tabLst>
            </a:pPr>
            <a:r>
              <a:rPr lang="en-US" sz="2400" spc="-5" dirty="0">
                <a:solidFill>
                  <a:prstClr val="black"/>
                </a:solidFill>
                <a:latin typeface="Century Schoolbook"/>
                <a:cs typeface="Century Schoolbook"/>
              </a:rPr>
              <a:t>VA determines </a:t>
            </a:r>
            <a:r>
              <a:rPr lang="en-US" sz="2400" dirty="0">
                <a:solidFill>
                  <a:prstClr val="black"/>
                </a:solidFill>
                <a:latin typeface="Century Schoolbook"/>
                <a:cs typeface="Century Schoolbook"/>
              </a:rPr>
              <a:t>on a case-by-case </a:t>
            </a:r>
            <a:r>
              <a:rPr lang="en-US" sz="2400" spc="-5" dirty="0">
                <a:solidFill>
                  <a:prstClr val="black"/>
                </a:solidFill>
                <a:latin typeface="Century Schoolbook"/>
                <a:cs typeface="Century Schoolbook"/>
              </a:rPr>
              <a:t>basis </a:t>
            </a:r>
            <a:r>
              <a:rPr lang="en-US" sz="2400" dirty="0">
                <a:solidFill>
                  <a:prstClr val="black"/>
                </a:solidFill>
                <a:latin typeface="Century Schoolbook"/>
                <a:cs typeface="Century Schoolbook"/>
              </a:rPr>
              <a:t>whether </a:t>
            </a:r>
            <a:r>
              <a:rPr lang="en-US" sz="2400" spc="-5" dirty="0">
                <a:solidFill>
                  <a:prstClr val="black"/>
                </a:solidFill>
                <a:latin typeface="Century Schoolbook"/>
                <a:cs typeface="Century Schoolbook"/>
              </a:rPr>
              <a:t>the  vet </a:t>
            </a:r>
            <a:r>
              <a:rPr lang="en-US" sz="2400" dirty="0">
                <a:solidFill>
                  <a:prstClr val="black"/>
                </a:solidFill>
                <a:latin typeface="Century Schoolbook"/>
                <a:cs typeface="Century Schoolbook"/>
              </a:rPr>
              <a:t>had </a:t>
            </a:r>
            <a:r>
              <a:rPr lang="en-US" sz="2400" spc="-5" dirty="0">
                <a:solidFill>
                  <a:prstClr val="black"/>
                </a:solidFill>
                <a:latin typeface="Century Schoolbook"/>
                <a:cs typeface="Century Schoolbook"/>
              </a:rPr>
              <a:t>good </a:t>
            </a:r>
            <a:r>
              <a:rPr lang="en-US" sz="2400" dirty="0">
                <a:solidFill>
                  <a:prstClr val="black"/>
                </a:solidFill>
                <a:latin typeface="Century Schoolbook"/>
                <a:cs typeface="Century Schoolbook"/>
              </a:rPr>
              <a:t>cause </a:t>
            </a:r>
            <a:r>
              <a:rPr lang="en-US" sz="2400" spc="-5" dirty="0">
                <a:solidFill>
                  <a:prstClr val="black"/>
                </a:solidFill>
                <a:latin typeface="Century Schoolbook"/>
                <a:cs typeface="Century Schoolbook"/>
              </a:rPr>
              <a:t>to miss the examination (ex.  </a:t>
            </a:r>
            <a:r>
              <a:rPr lang="en-US" sz="2400" dirty="0">
                <a:solidFill>
                  <a:prstClr val="black"/>
                </a:solidFill>
                <a:latin typeface="Century Schoolbook"/>
                <a:cs typeface="Century Schoolbook"/>
              </a:rPr>
              <a:t>illness </a:t>
            </a:r>
            <a:r>
              <a:rPr lang="en-US" sz="2400" spc="-5" dirty="0">
                <a:solidFill>
                  <a:prstClr val="black"/>
                </a:solidFill>
                <a:latin typeface="Century Schoolbook"/>
                <a:cs typeface="Century Schoolbook"/>
              </a:rPr>
              <a:t>of </a:t>
            </a:r>
            <a:r>
              <a:rPr lang="en-US" sz="2400" dirty="0">
                <a:solidFill>
                  <a:prstClr val="black"/>
                </a:solidFill>
                <a:latin typeface="Century Schoolbook"/>
                <a:cs typeface="Century Schoolbook"/>
              </a:rPr>
              <a:t>claimant, </a:t>
            </a:r>
            <a:r>
              <a:rPr lang="en-US" sz="2400" spc="-5" dirty="0">
                <a:solidFill>
                  <a:prstClr val="black"/>
                </a:solidFill>
                <a:latin typeface="Century Schoolbook"/>
                <a:cs typeface="Century Schoolbook"/>
              </a:rPr>
              <a:t>death of family</a:t>
            </a:r>
            <a:r>
              <a:rPr lang="en-US" sz="2400" spc="-20" dirty="0">
                <a:solidFill>
                  <a:prstClr val="black"/>
                </a:solidFill>
                <a:latin typeface="Century Schoolbook"/>
                <a:cs typeface="Century Schoolbook"/>
              </a:rPr>
              <a:t> </a:t>
            </a:r>
            <a:r>
              <a:rPr lang="en-US" sz="2400" spc="-5" dirty="0">
                <a:solidFill>
                  <a:prstClr val="black"/>
                </a:solidFill>
                <a:latin typeface="Century Schoolbook"/>
                <a:cs typeface="Century Schoolbook"/>
              </a:rPr>
              <a:t>member)</a:t>
            </a:r>
            <a:endParaRPr lang="en-US" sz="24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1128787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6C333-A1B6-4100-BB07-5F82C2EB4ECA}"/>
              </a:ext>
            </a:extLst>
          </p:cNvPr>
          <p:cNvSpPr>
            <a:spLocks noGrp="1"/>
          </p:cNvSpPr>
          <p:nvPr>
            <p:ph type="title"/>
          </p:nvPr>
        </p:nvSpPr>
        <p:spPr/>
        <p:txBody>
          <a:bodyPr/>
          <a:lstStyle/>
          <a:p>
            <a:r>
              <a:rPr lang="en-US" sz="3000" kern="0" spc="-5" dirty="0">
                <a:solidFill>
                  <a:srgbClr val="575F6D"/>
                </a:solidFill>
                <a:latin typeface="Century Schoolbook"/>
              </a:rPr>
              <a:t>M</a:t>
            </a:r>
            <a:r>
              <a:rPr lang="en-US" sz="2400" kern="0" spc="-5" dirty="0">
                <a:solidFill>
                  <a:srgbClr val="575F6D"/>
                </a:solidFill>
                <a:latin typeface="Century Schoolbook"/>
              </a:rPr>
              <a:t>ISSING </a:t>
            </a:r>
            <a:r>
              <a:rPr lang="en-US" sz="2400" kern="0" dirty="0">
                <a:solidFill>
                  <a:srgbClr val="575F6D"/>
                </a:solidFill>
                <a:latin typeface="Century Schoolbook"/>
              </a:rPr>
              <a:t>A </a:t>
            </a:r>
            <a:r>
              <a:rPr lang="en-US" sz="3000" kern="0" spc="-5" dirty="0">
                <a:solidFill>
                  <a:srgbClr val="575F6D"/>
                </a:solidFill>
                <a:latin typeface="Century Schoolbook"/>
              </a:rPr>
              <a:t>S</a:t>
            </a:r>
            <a:r>
              <a:rPr lang="en-US" sz="2400" kern="0" spc="-5" dirty="0">
                <a:solidFill>
                  <a:srgbClr val="575F6D"/>
                </a:solidFill>
                <a:latin typeface="Century Schoolbook"/>
              </a:rPr>
              <a:t>CHEDULED </a:t>
            </a:r>
            <a:r>
              <a:rPr lang="en-US" sz="3000" kern="0" spc="-5" dirty="0">
                <a:solidFill>
                  <a:srgbClr val="575F6D"/>
                </a:solidFill>
                <a:latin typeface="Century Schoolbook"/>
              </a:rPr>
              <a:t>R</a:t>
            </a:r>
            <a:r>
              <a:rPr lang="en-US" sz="2400" kern="0" spc="-5" dirty="0">
                <a:solidFill>
                  <a:srgbClr val="575F6D"/>
                </a:solidFill>
                <a:latin typeface="Century Schoolbook"/>
              </a:rPr>
              <a:t>E-EXAMINATION  </a:t>
            </a:r>
            <a:br>
              <a:rPr lang="en-US" sz="2400" kern="0" spc="-5" dirty="0">
                <a:solidFill>
                  <a:srgbClr val="575F6D"/>
                </a:solidFill>
                <a:latin typeface="Century Schoolbook"/>
              </a:rPr>
            </a:br>
            <a:r>
              <a:rPr lang="en-US" sz="2400" kern="0" spc="-5" dirty="0">
                <a:solidFill>
                  <a:srgbClr val="575F6D"/>
                </a:solidFill>
                <a:latin typeface="Century Schoolbook"/>
              </a:rPr>
              <a:t> </a:t>
            </a:r>
            <a:r>
              <a:rPr lang="en-US" sz="3000" kern="0" dirty="0">
                <a:solidFill>
                  <a:srgbClr val="575F6D"/>
                </a:solidFill>
                <a:latin typeface="Century Schoolbook"/>
              </a:rPr>
              <a:t>(38 </a:t>
            </a:r>
            <a:r>
              <a:rPr lang="en-US" sz="3000" kern="0" spc="-5" dirty="0">
                <a:solidFill>
                  <a:srgbClr val="575F6D"/>
                </a:solidFill>
                <a:latin typeface="Century Schoolbook"/>
              </a:rPr>
              <a:t>C.F.R. </a:t>
            </a:r>
            <a:r>
              <a:rPr lang="en-US" sz="3000" kern="0" dirty="0">
                <a:solidFill>
                  <a:srgbClr val="575F6D"/>
                </a:solidFill>
                <a:latin typeface="Century Schoolbook"/>
              </a:rPr>
              <a:t>§</a:t>
            </a:r>
            <a:r>
              <a:rPr lang="en-US" sz="3000" kern="0" spc="-5" dirty="0">
                <a:solidFill>
                  <a:srgbClr val="575F6D"/>
                </a:solidFill>
                <a:latin typeface="Century Schoolbook"/>
              </a:rPr>
              <a:t> 3.655(</a:t>
            </a:r>
            <a:r>
              <a:rPr lang="en-US" sz="2400" kern="0" spc="-5" dirty="0">
                <a:solidFill>
                  <a:srgbClr val="575F6D"/>
                </a:solidFill>
                <a:latin typeface="Century Schoolbook"/>
              </a:rPr>
              <a:t>C</a:t>
            </a:r>
            <a:r>
              <a:rPr lang="en-US" sz="3000" kern="0" spc="-5" dirty="0">
                <a:solidFill>
                  <a:srgbClr val="575F6D"/>
                </a:solidFill>
                <a:latin typeface="Century Schoolbook"/>
              </a:rPr>
              <a:t>))</a:t>
            </a:r>
            <a:endParaRPr lang="en-US" dirty="0"/>
          </a:p>
        </p:txBody>
      </p:sp>
      <p:sp>
        <p:nvSpPr>
          <p:cNvPr id="3" name="Content Placeholder 2">
            <a:extLst>
              <a:ext uri="{FF2B5EF4-FFF2-40B4-BE49-F238E27FC236}">
                <a16:creationId xmlns:a16="http://schemas.microsoft.com/office/drawing/2014/main" id="{46B5EB9A-01FB-47CC-9093-5E4D9027AF5E}"/>
              </a:ext>
            </a:extLst>
          </p:cNvPr>
          <p:cNvSpPr>
            <a:spLocks noGrp="1"/>
          </p:cNvSpPr>
          <p:nvPr>
            <p:ph idx="1"/>
          </p:nvPr>
        </p:nvSpPr>
        <p:spPr>
          <a:xfrm>
            <a:off x="677334" y="2160589"/>
            <a:ext cx="8596668" cy="3338511"/>
          </a:xfrm>
        </p:spPr>
        <p:txBody>
          <a:bodyPr>
            <a:normAutofit lnSpcReduction="10000"/>
          </a:bodyPr>
          <a:lstStyle/>
          <a:p>
            <a:pPr marL="469265" marR="52069" indent="-457200" defTabSz="914400">
              <a:spcBef>
                <a:spcPts val="100"/>
              </a:spcBef>
              <a:buClrTx/>
              <a:buSzTx/>
            </a:pPr>
            <a:r>
              <a:rPr lang="en-US" sz="2800" spc="-5" dirty="0">
                <a:solidFill>
                  <a:prstClr val="black"/>
                </a:solidFill>
                <a:latin typeface="Century Schoolbook"/>
                <a:cs typeface="Century Schoolbook"/>
              </a:rPr>
              <a:t>VA </a:t>
            </a:r>
            <a:r>
              <a:rPr lang="en-US" sz="2800" dirty="0">
                <a:solidFill>
                  <a:prstClr val="black"/>
                </a:solidFill>
                <a:latin typeface="Century Schoolbook"/>
                <a:cs typeface="Century Schoolbook"/>
              </a:rPr>
              <a:t>will </a:t>
            </a:r>
            <a:r>
              <a:rPr lang="en-US" sz="2800" spc="-5" dirty="0">
                <a:solidFill>
                  <a:prstClr val="black"/>
                </a:solidFill>
                <a:latin typeface="Century Schoolbook"/>
                <a:cs typeface="Century Schoolbook"/>
              </a:rPr>
              <a:t>take </a:t>
            </a:r>
            <a:r>
              <a:rPr lang="en-US" sz="2800" dirty="0">
                <a:solidFill>
                  <a:prstClr val="black"/>
                </a:solidFill>
                <a:latin typeface="Century Schoolbook"/>
                <a:cs typeface="Century Schoolbook"/>
              </a:rPr>
              <a:t>immediate </a:t>
            </a:r>
            <a:r>
              <a:rPr lang="en-US" sz="2800" spc="-5" dirty="0">
                <a:solidFill>
                  <a:prstClr val="black"/>
                </a:solidFill>
                <a:latin typeface="Century Schoolbook"/>
                <a:cs typeface="Century Schoolbook"/>
              </a:rPr>
              <a:t>action to </a:t>
            </a:r>
            <a:r>
              <a:rPr lang="en-US" sz="2800" dirty="0">
                <a:solidFill>
                  <a:prstClr val="black"/>
                </a:solidFill>
                <a:latin typeface="Century Schoolbook"/>
                <a:cs typeface="Century Schoolbook"/>
              </a:rPr>
              <a:t>stop or  reduce a </a:t>
            </a:r>
            <a:r>
              <a:rPr lang="en-US" sz="2800" spc="-5" dirty="0">
                <a:solidFill>
                  <a:prstClr val="black"/>
                </a:solidFill>
                <a:latin typeface="Century Schoolbook"/>
                <a:cs typeface="Century Schoolbook"/>
              </a:rPr>
              <a:t>vet’s benefits </a:t>
            </a:r>
            <a:r>
              <a:rPr lang="en-US" sz="2800" dirty="0">
                <a:solidFill>
                  <a:prstClr val="black"/>
                </a:solidFill>
                <a:latin typeface="Century Schoolbook"/>
                <a:cs typeface="Century Schoolbook"/>
              </a:rPr>
              <a:t>if</a:t>
            </a:r>
            <a:r>
              <a:rPr lang="en-US" sz="2800" spc="-35" dirty="0">
                <a:solidFill>
                  <a:prstClr val="black"/>
                </a:solidFill>
                <a:latin typeface="Century Schoolbook"/>
                <a:cs typeface="Century Schoolbook"/>
              </a:rPr>
              <a:t> </a:t>
            </a:r>
            <a:r>
              <a:rPr lang="en-US" sz="2800" dirty="0">
                <a:solidFill>
                  <a:prstClr val="black"/>
                </a:solidFill>
                <a:latin typeface="Century Schoolbook"/>
                <a:cs typeface="Century Schoolbook"/>
              </a:rPr>
              <a:t>he/she:</a:t>
            </a:r>
          </a:p>
          <a:p>
            <a:pPr defTabSz="914400">
              <a:spcBef>
                <a:spcPts val="30"/>
              </a:spcBef>
              <a:buClrTx/>
              <a:buSzTx/>
            </a:pPr>
            <a:endParaRPr lang="en-US" sz="3300" dirty="0">
              <a:solidFill>
                <a:prstClr val="black"/>
              </a:solidFill>
              <a:latin typeface="Times New Roman"/>
              <a:cs typeface="Times New Roman"/>
            </a:endParaRPr>
          </a:p>
          <a:p>
            <a:pPr marL="721360" marR="1006475" defTabSz="914400">
              <a:spcBef>
                <a:spcPts val="0"/>
              </a:spcBef>
              <a:buClr>
                <a:srgbClr val="FE8637"/>
              </a:buClr>
              <a:buSzPct val="79166"/>
              <a:tabLst>
                <a:tab pos="652780" algn="l"/>
              </a:tabLst>
            </a:pPr>
            <a:r>
              <a:rPr lang="en-US" sz="2400" dirty="0">
                <a:solidFill>
                  <a:prstClr val="black"/>
                </a:solidFill>
                <a:latin typeface="Century Schoolbook"/>
                <a:cs typeface="Century Schoolbook"/>
              </a:rPr>
              <a:t>Does not </a:t>
            </a:r>
            <a:r>
              <a:rPr lang="en-US" sz="2400" spc="-5" dirty="0">
                <a:solidFill>
                  <a:prstClr val="black"/>
                </a:solidFill>
                <a:latin typeface="Century Schoolbook"/>
                <a:cs typeface="Century Schoolbook"/>
              </a:rPr>
              <a:t>explain </a:t>
            </a:r>
            <a:r>
              <a:rPr lang="en-US" sz="2400" dirty="0">
                <a:solidFill>
                  <a:prstClr val="black"/>
                </a:solidFill>
                <a:latin typeface="Century Schoolbook"/>
                <a:cs typeface="Century Schoolbook"/>
              </a:rPr>
              <a:t>why he/she </a:t>
            </a:r>
            <a:r>
              <a:rPr lang="en-US" sz="2400" spc="-5" dirty="0">
                <a:solidFill>
                  <a:prstClr val="black"/>
                </a:solidFill>
                <a:latin typeface="Century Schoolbook"/>
                <a:cs typeface="Century Schoolbook"/>
              </a:rPr>
              <a:t>missed</a:t>
            </a:r>
            <a:r>
              <a:rPr lang="en-US" sz="2400" spc="-150" dirty="0">
                <a:solidFill>
                  <a:prstClr val="black"/>
                </a:solidFill>
                <a:latin typeface="Century Schoolbook"/>
                <a:cs typeface="Century Schoolbook"/>
              </a:rPr>
              <a:t> </a:t>
            </a:r>
            <a:r>
              <a:rPr lang="en-US" sz="2400" dirty="0">
                <a:solidFill>
                  <a:prstClr val="black"/>
                </a:solidFill>
                <a:latin typeface="Century Schoolbook"/>
                <a:cs typeface="Century Schoolbook"/>
              </a:rPr>
              <a:t>a  re-examination</a:t>
            </a:r>
          </a:p>
          <a:p>
            <a:pPr defTabSz="914400">
              <a:spcBef>
                <a:spcPts val="10"/>
              </a:spcBef>
              <a:buClr>
                <a:srgbClr val="FE8637"/>
              </a:buClr>
              <a:buSzTx/>
            </a:pPr>
            <a:endParaRPr lang="en-US" sz="3500" dirty="0">
              <a:solidFill>
                <a:prstClr val="black"/>
              </a:solidFill>
              <a:latin typeface="Times New Roman"/>
              <a:cs typeface="Times New Roman"/>
            </a:endParaRPr>
          </a:p>
          <a:p>
            <a:pPr marL="721360" marR="5080" defTabSz="914400">
              <a:spcBef>
                <a:spcPts val="0"/>
              </a:spcBef>
              <a:buClr>
                <a:srgbClr val="FE8637"/>
              </a:buClr>
              <a:buSzPct val="79166"/>
              <a:tabLst>
                <a:tab pos="652780" algn="l"/>
              </a:tabLst>
            </a:pPr>
            <a:r>
              <a:rPr lang="en-US" sz="2400" dirty="0">
                <a:solidFill>
                  <a:prstClr val="black"/>
                </a:solidFill>
                <a:latin typeface="Century Schoolbook"/>
                <a:cs typeface="Century Schoolbook"/>
              </a:rPr>
              <a:t>Misses a re-scheduled re-examination, </a:t>
            </a:r>
            <a:r>
              <a:rPr lang="en-US" sz="2400" spc="-5" dirty="0">
                <a:solidFill>
                  <a:prstClr val="black"/>
                </a:solidFill>
                <a:latin typeface="Century Schoolbook"/>
                <a:cs typeface="Century Schoolbook"/>
              </a:rPr>
              <a:t>after  missing the first </a:t>
            </a:r>
            <a:r>
              <a:rPr lang="en-US" sz="2400" dirty="0">
                <a:solidFill>
                  <a:prstClr val="black"/>
                </a:solidFill>
                <a:latin typeface="Century Schoolbook"/>
                <a:cs typeface="Century Schoolbook"/>
              </a:rPr>
              <a:t>examination without a</a:t>
            </a:r>
            <a:r>
              <a:rPr lang="en-US" sz="2400" spc="-130" dirty="0">
                <a:solidFill>
                  <a:prstClr val="black"/>
                </a:solidFill>
                <a:latin typeface="Century Schoolbook"/>
                <a:cs typeface="Century Schoolbook"/>
              </a:rPr>
              <a:t> </a:t>
            </a:r>
            <a:r>
              <a:rPr lang="en-US" sz="2400" spc="-5" dirty="0">
                <a:solidFill>
                  <a:prstClr val="black"/>
                </a:solidFill>
                <a:latin typeface="Century Schoolbook"/>
                <a:cs typeface="Century Schoolbook"/>
              </a:rPr>
              <a:t>good  </a:t>
            </a:r>
            <a:r>
              <a:rPr lang="en-US" sz="2400" dirty="0">
                <a:solidFill>
                  <a:prstClr val="black"/>
                </a:solidFill>
                <a:latin typeface="Century Schoolbook"/>
                <a:cs typeface="Century Schoolbook"/>
              </a:rPr>
              <a:t>reason</a:t>
            </a:r>
          </a:p>
          <a:p>
            <a:endParaRPr lang="en-US" dirty="0"/>
          </a:p>
        </p:txBody>
      </p:sp>
    </p:spTree>
    <p:extLst>
      <p:ext uri="{BB962C8B-B14F-4D97-AF65-F5344CB8AC3E}">
        <p14:creationId xmlns:p14="http://schemas.microsoft.com/office/powerpoint/2010/main" val="3051729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6C333-A1B6-4100-BB07-5F82C2EB4ECA}"/>
              </a:ext>
            </a:extLst>
          </p:cNvPr>
          <p:cNvSpPr>
            <a:spLocks noGrp="1"/>
          </p:cNvSpPr>
          <p:nvPr>
            <p:ph type="title"/>
          </p:nvPr>
        </p:nvSpPr>
        <p:spPr/>
        <p:txBody>
          <a:bodyPr/>
          <a:lstStyle/>
          <a:p>
            <a:r>
              <a:rPr lang="en-US" sz="3000" kern="0" spc="-5" dirty="0">
                <a:solidFill>
                  <a:srgbClr val="575F6D"/>
                </a:solidFill>
                <a:latin typeface="Century Schoolbook"/>
              </a:rPr>
              <a:t>M</a:t>
            </a:r>
            <a:r>
              <a:rPr lang="en-US" sz="2400" kern="0" spc="-5" dirty="0">
                <a:solidFill>
                  <a:srgbClr val="575F6D"/>
                </a:solidFill>
                <a:latin typeface="Century Schoolbook"/>
              </a:rPr>
              <a:t>ISSING </a:t>
            </a:r>
            <a:r>
              <a:rPr lang="en-US" sz="2400" kern="0" dirty="0">
                <a:solidFill>
                  <a:srgbClr val="575F6D"/>
                </a:solidFill>
                <a:latin typeface="Century Schoolbook"/>
              </a:rPr>
              <a:t>A </a:t>
            </a:r>
            <a:r>
              <a:rPr lang="en-US" sz="3000" kern="0" spc="-5" dirty="0">
                <a:solidFill>
                  <a:srgbClr val="575F6D"/>
                </a:solidFill>
                <a:latin typeface="Century Schoolbook"/>
              </a:rPr>
              <a:t>S</a:t>
            </a:r>
            <a:r>
              <a:rPr lang="en-US" sz="2400" kern="0" spc="-5" dirty="0">
                <a:solidFill>
                  <a:srgbClr val="575F6D"/>
                </a:solidFill>
                <a:latin typeface="Century Schoolbook"/>
              </a:rPr>
              <a:t>CHEDULED </a:t>
            </a:r>
            <a:r>
              <a:rPr lang="en-US" sz="3000" kern="0" spc="-5" dirty="0">
                <a:solidFill>
                  <a:srgbClr val="575F6D"/>
                </a:solidFill>
                <a:latin typeface="Century Schoolbook"/>
              </a:rPr>
              <a:t>R</a:t>
            </a:r>
            <a:r>
              <a:rPr lang="en-US" sz="2400" kern="0" spc="-5" dirty="0">
                <a:solidFill>
                  <a:srgbClr val="575F6D"/>
                </a:solidFill>
                <a:latin typeface="Century Schoolbook"/>
              </a:rPr>
              <a:t>E-EXAMINATION  </a:t>
            </a:r>
            <a:br>
              <a:rPr lang="en-US" sz="2400" kern="0" spc="-5" dirty="0">
                <a:solidFill>
                  <a:srgbClr val="575F6D"/>
                </a:solidFill>
                <a:latin typeface="Century Schoolbook"/>
              </a:rPr>
            </a:br>
            <a:r>
              <a:rPr lang="en-US" sz="2400" kern="0" spc="-5" dirty="0">
                <a:solidFill>
                  <a:srgbClr val="575F6D"/>
                </a:solidFill>
                <a:latin typeface="Century Schoolbook"/>
              </a:rPr>
              <a:t> </a:t>
            </a:r>
            <a:r>
              <a:rPr lang="en-US" sz="3000" kern="0" dirty="0">
                <a:solidFill>
                  <a:srgbClr val="575F6D"/>
                </a:solidFill>
                <a:latin typeface="Century Schoolbook"/>
              </a:rPr>
              <a:t>(38 </a:t>
            </a:r>
            <a:r>
              <a:rPr lang="en-US" sz="3000" kern="0" spc="-5" dirty="0">
                <a:solidFill>
                  <a:srgbClr val="575F6D"/>
                </a:solidFill>
                <a:latin typeface="Century Schoolbook"/>
              </a:rPr>
              <a:t>C.F.R. </a:t>
            </a:r>
            <a:r>
              <a:rPr lang="en-US" sz="3000" kern="0" dirty="0">
                <a:solidFill>
                  <a:srgbClr val="575F6D"/>
                </a:solidFill>
                <a:latin typeface="Century Schoolbook"/>
              </a:rPr>
              <a:t>§</a:t>
            </a:r>
            <a:r>
              <a:rPr lang="en-US" sz="3000" kern="0" spc="-5" dirty="0">
                <a:solidFill>
                  <a:srgbClr val="575F6D"/>
                </a:solidFill>
                <a:latin typeface="Century Schoolbook"/>
              </a:rPr>
              <a:t> 3.655(</a:t>
            </a:r>
            <a:r>
              <a:rPr lang="en-US" sz="2400" kern="0" spc="-5" dirty="0">
                <a:solidFill>
                  <a:srgbClr val="575F6D"/>
                </a:solidFill>
                <a:latin typeface="Century Schoolbook"/>
              </a:rPr>
              <a:t>C</a:t>
            </a:r>
            <a:r>
              <a:rPr lang="en-US" sz="3000" kern="0" spc="-5" dirty="0">
                <a:solidFill>
                  <a:srgbClr val="575F6D"/>
                </a:solidFill>
                <a:latin typeface="Century Schoolbook"/>
              </a:rPr>
              <a:t>))</a:t>
            </a:r>
            <a:endParaRPr lang="en-US" dirty="0"/>
          </a:p>
        </p:txBody>
      </p:sp>
      <p:sp>
        <p:nvSpPr>
          <p:cNvPr id="3" name="Content Placeholder 2">
            <a:extLst>
              <a:ext uri="{FF2B5EF4-FFF2-40B4-BE49-F238E27FC236}">
                <a16:creationId xmlns:a16="http://schemas.microsoft.com/office/drawing/2014/main" id="{46B5EB9A-01FB-47CC-9093-5E4D9027AF5E}"/>
              </a:ext>
            </a:extLst>
          </p:cNvPr>
          <p:cNvSpPr>
            <a:spLocks noGrp="1"/>
          </p:cNvSpPr>
          <p:nvPr>
            <p:ph idx="1"/>
          </p:nvPr>
        </p:nvSpPr>
        <p:spPr>
          <a:xfrm>
            <a:off x="677334" y="2160589"/>
            <a:ext cx="8596668" cy="3338511"/>
          </a:xfrm>
        </p:spPr>
        <p:txBody>
          <a:bodyPr>
            <a:normAutofit/>
          </a:bodyPr>
          <a:lstStyle/>
          <a:p>
            <a:pPr marL="354965" marR="140970" defTabSz="914400">
              <a:spcBef>
                <a:spcPts val="100"/>
              </a:spcBef>
              <a:buClrTx/>
              <a:buSzTx/>
            </a:pPr>
            <a:r>
              <a:rPr lang="en-US" sz="2400" spc="-5" dirty="0">
                <a:solidFill>
                  <a:prstClr val="black"/>
                </a:solidFill>
                <a:latin typeface="Century Schoolbook"/>
                <a:cs typeface="Century Schoolbook"/>
              </a:rPr>
              <a:t>Vets do </a:t>
            </a:r>
            <a:r>
              <a:rPr lang="en-US" sz="2400" dirty="0">
                <a:solidFill>
                  <a:prstClr val="black"/>
                </a:solidFill>
                <a:latin typeface="Century Schoolbook"/>
                <a:cs typeface="Century Schoolbook"/>
              </a:rPr>
              <a:t>not have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right </a:t>
            </a:r>
            <a:r>
              <a:rPr lang="en-US" sz="2400" spc="-5" dirty="0">
                <a:solidFill>
                  <a:prstClr val="black"/>
                </a:solidFill>
                <a:latin typeface="Century Schoolbook"/>
                <a:cs typeface="Century Schoolbook"/>
              </a:rPr>
              <a:t>to </a:t>
            </a:r>
            <a:r>
              <a:rPr lang="en-US" sz="2400" dirty="0">
                <a:solidFill>
                  <a:prstClr val="black"/>
                </a:solidFill>
                <a:latin typeface="Century Schoolbook"/>
                <a:cs typeface="Century Schoolbook"/>
              </a:rPr>
              <a:t>have someone  </a:t>
            </a:r>
            <a:r>
              <a:rPr lang="en-US" sz="2400" spc="-5" dirty="0">
                <a:solidFill>
                  <a:prstClr val="black"/>
                </a:solidFill>
                <a:latin typeface="Century Schoolbook"/>
                <a:cs typeface="Century Schoolbook"/>
              </a:rPr>
              <a:t>observe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VA</a:t>
            </a:r>
            <a:r>
              <a:rPr lang="en-US" sz="2400" spc="-20" dirty="0">
                <a:solidFill>
                  <a:prstClr val="black"/>
                </a:solidFill>
                <a:latin typeface="Century Schoolbook"/>
                <a:cs typeface="Century Schoolbook"/>
              </a:rPr>
              <a:t> </a:t>
            </a:r>
            <a:r>
              <a:rPr lang="en-US" sz="2400" spc="-5" dirty="0">
                <a:solidFill>
                  <a:prstClr val="black"/>
                </a:solidFill>
                <a:latin typeface="Century Schoolbook"/>
                <a:cs typeface="Century Schoolbook"/>
              </a:rPr>
              <a:t>exam</a:t>
            </a:r>
            <a:endParaRPr lang="en-US" sz="2400" dirty="0">
              <a:solidFill>
                <a:prstClr val="black"/>
              </a:solidFill>
              <a:latin typeface="Century Schoolbook"/>
              <a:cs typeface="Century Schoolbook"/>
            </a:endParaRPr>
          </a:p>
          <a:p>
            <a:pPr defTabSz="914400">
              <a:spcBef>
                <a:spcPts val="20"/>
              </a:spcBef>
              <a:buClrTx/>
              <a:buSzTx/>
            </a:pPr>
            <a:endParaRPr lang="en-US" sz="3450" dirty="0">
              <a:solidFill>
                <a:prstClr val="black"/>
              </a:solidFill>
              <a:latin typeface="Times New Roman"/>
              <a:cs typeface="Times New Roman"/>
            </a:endParaRPr>
          </a:p>
          <a:p>
            <a:pPr marL="721360" marR="5080" defTabSz="914400">
              <a:spcBef>
                <a:spcPts val="0"/>
              </a:spcBef>
              <a:buClr>
                <a:srgbClr val="FE8637"/>
              </a:buClr>
              <a:buSzPct val="78571"/>
              <a:tabLst>
                <a:tab pos="652780" algn="l"/>
              </a:tabLst>
            </a:pPr>
            <a:r>
              <a:rPr lang="en-US" sz="2100" spc="-5" dirty="0">
                <a:solidFill>
                  <a:prstClr val="black"/>
                </a:solidFill>
                <a:latin typeface="Century Schoolbook"/>
                <a:cs typeface="Century Schoolbook"/>
              </a:rPr>
              <a:t>Refusing to </a:t>
            </a:r>
            <a:r>
              <a:rPr lang="en-US" sz="2100" dirty="0">
                <a:solidFill>
                  <a:prstClr val="black"/>
                </a:solidFill>
                <a:latin typeface="Century Schoolbook"/>
                <a:cs typeface="Century Schoolbook"/>
              </a:rPr>
              <a:t>be examined unless an observer is  </a:t>
            </a:r>
            <a:r>
              <a:rPr lang="en-US" sz="2100" spc="-5" dirty="0">
                <a:solidFill>
                  <a:prstClr val="black"/>
                </a:solidFill>
                <a:latin typeface="Century Schoolbook"/>
                <a:cs typeface="Century Schoolbook"/>
              </a:rPr>
              <a:t>present </a:t>
            </a:r>
            <a:r>
              <a:rPr lang="en-US" sz="2100" dirty="0">
                <a:solidFill>
                  <a:prstClr val="black"/>
                </a:solidFill>
                <a:latin typeface="Century Schoolbook"/>
                <a:cs typeface="Century Schoolbook"/>
              </a:rPr>
              <a:t>is </a:t>
            </a:r>
            <a:r>
              <a:rPr lang="en-US" sz="2100" spc="-5" dirty="0">
                <a:solidFill>
                  <a:prstClr val="black"/>
                </a:solidFill>
                <a:latin typeface="Century Schoolbook"/>
                <a:cs typeface="Century Schoolbook"/>
              </a:rPr>
              <a:t>treated as </a:t>
            </a:r>
            <a:r>
              <a:rPr lang="en-US" sz="2100" dirty="0">
                <a:solidFill>
                  <a:prstClr val="black"/>
                </a:solidFill>
                <a:latin typeface="Century Schoolbook"/>
                <a:cs typeface="Century Schoolbook"/>
              </a:rPr>
              <a:t>if </a:t>
            </a:r>
            <a:r>
              <a:rPr lang="en-US" sz="2100" spc="-5" dirty="0">
                <a:solidFill>
                  <a:prstClr val="black"/>
                </a:solidFill>
                <a:latin typeface="Century Schoolbook"/>
                <a:cs typeface="Century Schoolbook"/>
              </a:rPr>
              <a:t>the vet missed the </a:t>
            </a:r>
            <a:r>
              <a:rPr lang="en-US" sz="2100" dirty="0">
                <a:solidFill>
                  <a:prstClr val="black"/>
                </a:solidFill>
                <a:latin typeface="Century Schoolbook"/>
                <a:cs typeface="Century Schoolbook"/>
              </a:rPr>
              <a:t>exam  without </a:t>
            </a:r>
            <a:r>
              <a:rPr lang="en-US" sz="2100" spc="-5" dirty="0">
                <a:solidFill>
                  <a:prstClr val="black"/>
                </a:solidFill>
                <a:latin typeface="Century Schoolbook"/>
                <a:cs typeface="Century Schoolbook"/>
              </a:rPr>
              <a:t>good</a:t>
            </a:r>
            <a:r>
              <a:rPr lang="en-US" sz="2100" dirty="0">
                <a:solidFill>
                  <a:prstClr val="black"/>
                </a:solidFill>
                <a:latin typeface="Century Schoolbook"/>
                <a:cs typeface="Century Schoolbook"/>
              </a:rPr>
              <a:t> cause</a:t>
            </a:r>
          </a:p>
          <a:p>
            <a:endParaRPr lang="en-US" dirty="0"/>
          </a:p>
        </p:txBody>
      </p:sp>
    </p:spTree>
    <p:extLst>
      <p:ext uri="{BB962C8B-B14F-4D97-AF65-F5344CB8AC3E}">
        <p14:creationId xmlns:p14="http://schemas.microsoft.com/office/powerpoint/2010/main" val="2582718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61C9A-91BD-478C-A1DA-0BEFC60D6B33}"/>
              </a:ext>
            </a:extLst>
          </p:cNvPr>
          <p:cNvSpPr>
            <a:spLocks noGrp="1"/>
          </p:cNvSpPr>
          <p:nvPr>
            <p:ph type="title"/>
          </p:nvPr>
        </p:nvSpPr>
        <p:spPr/>
        <p:txBody>
          <a:bodyPr/>
          <a:lstStyle/>
          <a:p>
            <a:r>
              <a:rPr lang="en-US" sz="3000" kern="0" spc="-5" dirty="0">
                <a:solidFill>
                  <a:srgbClr val="575F6D"/>
                </a:solidFill>
                <a:latin typeface="Century Schoolbook"/>
              </a:rPr>
              <a:t>R</a:t>
            </a:r>
            <a:r>
              <a:rPr lang="en-US" sz="2400" kern="0" spc="-5" dirty="0">
                <a:solidFill>
                  <a:srgbClr val="575F6D"/>
                </a:solidFill>
                <a:latin typeface="Century Schoolbook"/>
              </a:rPr>
              <a:t>ATING </a:t>
            </a:r>
            <a:r>
              <a:rPr lang="en-US" sz="3000" kern="0" spc="-5" dirty="0">
                <a:solidFill>
                  <a:srgbClr val="575F6D"/>
                </a:solidFill>
                <a:latin typeface="Century Schoolbook"/>
              </a:rPr>
              <a:t>R</a:t>
            </a:r>
            <a:r>
              <a:rPr lang="en-US" sz="2400" kern="0" spc="-5" dirty="0">
                <a:solidFill>
                  <a:srgbClr val="575F6D"/>
                </a:solidFill>
                <a:latin typeface="Century Schoolbook"/>
              </a:rPr>
              <a:t>EDUCTIONS </a:t>
            </a:r>
            <a:r>
              <a:rPr lang="en-US" sz="2400" kern="0" dirty="0">
                <a:solidFill>
                  <a:srgbClr val="575F6D"/>
                </a:solidFill>
                <a:latin typeface="Century Schoolbook"/>
              </a:rPr>
              <a:t>AND</a:t>
            </a:r>
            <a:r>
              <a:rPr lang="en-US" sz="2400" kern="0" spc="80" dirty="0">
                <a:solidFill>
                  <a:srgbClr val="575F6D"/>
                </a:solidFill>
                <a:latin typeface="Century Schoolbook"/>
              </a:rPr>
              <a:t> </a:t>
            </a:r>
            <a:r>
              <a:rPr lang="en-US" sz="3000" kern="0" dirty="0">
                <a:solidFill>
                  <a:srgbClr val="575F6D"/>
                </a:solidFill>
                <a:latin typeface="Century Schoolbook"/>
              </a:rPr>
              <a:t>S</a:t>
            </a:r>
            <a:r>
              <a:rPr lang="en-US" sz="2400" kern="0" dirty="0">
                <a:solidFill>
                  <a:srgbClr val="575F6D"/>
                </a:solidFill>
                <a:latin typeface="Century Schoolbook"/>
              </a:rPr>
              <a:t>EVERANCE</a:t>
            </a:r>
            <a:endParaRPr lang="en-US" dirty="0"/>
          </a:p>
        </p:txBody>
      </p:sp>
      <p:sp>
        <p:nvSpPr>
          <p:cNvPr id="3" name="Content Placeholder 2">
            <a:extLst>
              <a:ext uri="{FF2B5EF4-FFF2-40B4-BE49-F238E27FC236}">
                <a16:creationId xmlns:a16="http://schemas.microsoft.com/office/drawing/2014/main" id="{57F27BE6-53F8-4EA6-B6C2-2D94B0F62CF0}"/>
              </a:ext>
            </a:extLst>
          </p:cNvPr>
          <p:cNvSpPr>
            <a:spLocks noGrp="1"/>
          </p:cNvSpPr>
          <p:nvPr>
            <p:ph idx="1"/>
          </p:nvPr>
        </p:nvSpPr>
        <p:spPr/>
        <p:txBody>
          <a:bodyPr/>
          <a:lstStyle/>
          <a:p>
            <a:pPr marL="354965" marR="45085" defTabSz="914400">
              <a:spcBef>
                <a:spcPts val="100"/>
              </a:spcBef>
              <a:buClrTx/>
              <a:buSzTx/>
            </a:pPr>
            <a:r>
              <a:rPr lang="en-US" sz="2400" spc="-5" dirty="0">
                <a:solidFill>
                  <a:prstClr val="black"/>
                </a:solidFill>
                <a:latin typeface="Century Schoolbook"/>
                <a:cs typeface="Century Schoolbook"/>
              </a:rPr>
              <a:t>VA may be able to </a:t>
            </a:r>
            <a:r>
              <a:rPr lang="en-US" sz="2400" dirty="0">
                <a:solidFill>
                  <a:prstClr val="black"/>
                </a:solidFill>
                <a:latin typeface="Century Schoolbook"/>
                <a:cs typeface="Century Schoolbook"/>
              </a:rPr>
              <a:t>reduce compensation  </a:t>
            </a:r>
            <a:r>
              <a:rPr lang="en-US" sz="2400" spc="-5" dirty="0">
                <a:solidFill>
                  <a:prstClr val="black"/>
                </a:solidFill>
                <a:latin typeface="Century Schoolbook"/>
                <a:cs typeface="Century Schoolbook"/>
              </a:rPr>
              <a:t>payments </a:t>
            </a:r>
            <a:r>
              <a:rPr lang="en-US" sz="2400" dirty="0">
                <a:solidFill>
                  <a:prstClr val="black"/>
                </a:solidFill>
                <a:latin typeface="Century Schoolbook"/>
                <a:cs typeface="Century Schoolbook"/>
              </a:rPr>
              <a:t>or sever service connection in</a:t>
            </a:r>
            <a:r>
              <a:rPr lang="en-US" sz="2400" spc="-175" dirty="0">
                <a:solidFill>
                  <a:prstClr val="black"/>
                </a:solidFill>
                <a:latin typeface="Century Schoolbook"/>
                <a:cs typeface="Century Schoolbook"/>
              </a:rPr>
              <a:t> </a:t>
            </a:r>
            <a:r>
              <a:rPr lang="en-US" sz="2400" dirty="0">
                <a:solidFill>
                  <a:prstClr val="black"/>
                </a:solidFill>
                <a:latin typeface="Century Schoolbook"/>
                <a:cs typeface="Century Schoolbook"/>
              </a:rPr>
              <a:t>some  cases</a:t>
            </a:r>
          </a:p>
          <a:p>
            <a:pPr defTabSz="914400">
              <a:spcBef>
                <a:spcPts val="30"/>
              </a:spcBef>
              <a:buClrTx/>
              <a:buSzTx/>
            </a:pPr>
            <a:endParaRPr lang="en-US" sz="3500" dirty="0">
              <a:solidFill>
                <a:prstClr val="black"/>
              </a:solidFill>
              <a:latin typeface="Times New Roman"/>
              <a:cs typeface="Times New Roman"/>
            </a:endParaRPr>
          </a:p>
          <a:p>
            <a:pPr marL="721360" marR="5080" defTabSz="914400">
              <a:spcBef>
                <a:spcPts val="0"/>
              </a:spcBef>
              <a:buClr>
                <a:srgbClr val="FE8637"/>
              </a:buClr>
              <a:buSzPct val="79166"/>
              <a:tabLst>
                <a:tab pos="652780" algn="l"/>
              </a:tabLst>
            </a:pPr>
            <a:r>
              <a:rPr lang="en-US" sz="2400" spc="-5" dirty="0">
                <a:solidFill>
                  <a:prstClr val="black"/>
                </a:solidFill>
                <a:latin typeface="Century Schoolbook"/>
                <a:cs typeface="Century Schoolbook"/>
              </a:rPr>
              <a:t>VA must </a:t>
            </a:r>
            <a:r>
              <a:rPr lang="en-US" sz="2400" dirty="0">
                <a:solidFill>
                  <a:prstClr val="black"/>
                </a:solidFill>
                <a:latin typeface="Century Schoolbook"/>
                <a:cs typeface="Century Schoolbook"/>
              </a:rPr>
              <a:t>comply with certain rules</a:t>
            </a:r>
            <a:r>
              <a:rPr lang="en-US" sz="2400" spc="-150" dirty="0">
                <a:solidFill>
                  <a:prstClr val="black"/>
                </a:solidFill>
                <a:latin typeface="Century Schoolbook"/>
                <a:cs typeface="Century Schoolbook"/>
              </a:rPr>
              <a:t> </a:t>
            </a:r>
            <a:r>
              <a:rPr lang="en-US" sz="2400" spc="-5" dirty="0">
                <a:solidFill>
                  <a:prstClr val="black"/>
                </a:solidFill>
                <a:latin typeface="Century Schoolbook"/>
                <a:cs typeface="Century Schoolbook"/>
              </a:rPr>
              <a:t>guiding  </a:t>
            </a:r>
            <a:r>
              <a:rPr lang="en-US" sz="2400" dirty="0">
                <a:solidFill>
                  <a:prstClr val="black"/>
                </a:solidFill>
                <a:latin typeface="Century Schoolbook"/>
                <a:cs typeface="Century Schoolbook"/>
              </a:rPr>
              <a:t>reduction </a:t>
            </a:r>
            <a:r>
              <a:rPr lang="en-US" sz="2400" spc="-5" dirty="0">
                <a:solidFill>
                  <a:prstClr val="black"/>
                </a:solidFill>
                <a:latin typeface="Century Schoolbook"/>
                <a:cs typeface="Century Schoolbook"/>
              </a:rPr>
              <a:t>and</a:t>
            </a:r>
            <a:r>
              <a:rPr lang="en-US" sz="2400" spc="-40" dirty="0">
                <a:solidFill>
                  <a:prstClr val="black"/>
                </a:solidFill>
                <a:latin typeface="Century Schoolbook"/>
                <a:cs typeface="Century Schoolbook"/>
              </a:rPr>
              <a:t> </a:t>
            </a:r>
            <a:r>
              <a:rPr lang="en-US" sz="2400" dirty="0">
                <a:solidFill>
                  <a:prstClr val="black"/>
                </a:solidFill>
                <a:latin typeface="Century Schoolbook"/>
                <a:cs typeface="Century Schoolbook"/>
              </a:rPr>
              <a:t>severance</a:t>
            </a:r>
          </a:p>
          <a:p>
            <a:endParaRPr lang="en-US" dirty="0"/>
          </a:p>
        </p:txBody>
      </p:sp>
    </p:spTree>
    <p:extLst>
      <p:ext uri="{BB962C8B-B14F-4D97-AF65-F5344CB8AC3E}">
        <p14:creationId xmlns:p14="http://schemas.microsoft.com/office/powerpoint/2010/main" val="1401163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61C9A-91BD-478C-A1DA-0BEFC60D6B33}"/>
              </a:ext>
            </a:extLst>
          </p:cNvPr>
          <p:cNvSpPr>
            <a:spLocks noGrp="1"/>
          </p:cNvSpPr>
          <p:nvPr>
            <p:ph type="title"/>
          </p:nvPr>
        </p:nvSpPr>
        <p:spPr/>
        <p:txBody>
          <a:bodyPr/>
          <a:lstStyle/>
          <a:p>
            <a:r>
              <a:rPr lang="en-US" sz="3000" kern="0" spc="-5" dirty="0">
                <a:solidFill>
                  <a:srgbClr val="575F6D"/>
                </a:solidFill>
                <a:latin typeface="Century Schoolbook"/>
              </a:rPr>
              <a:t>R</a:t>
            </a:r>
            <a:r>
              <a:rPr lang="en-US" sz="2400" kern="0" spc="-5" dirty="0">
                <a:solidFill>
                  <a:srgbClr val="575F6D"/>
                </a:solidFill>
                <a:latin typeface="Century Schoolbook"/>
              </a:rPr>
              <a:t>ATING </a:t>
            </a:r>
            <a:r>
              <a:rPr lang="en-US" sz="3000" kern="0" spc="-5" dirty="0">
                <a:solidFill>
                  <a:srgbClr val="575F6D"/>
                </a:solidFill>
                <a:latin typeface="Century Schoolbook"/>
              </a:rPr>
              <a:t>R</a:t>
            </a:r>
            <a:r>
              <a:rPr lang="en-US" sz="2400" kern="0" spc="-5" dirty="0">
                <a:solidFill>
                  <a:srgbClr val="575F6D"/>
                </a:solidFill>
                <a:latin typeface="Century Schoolbook"/>
              </a:rPr>
              <a:t>EDUCTIONS </a:t>
            </a:r>
            <a:r>
              <a:rPr lang="en-US" sz="2400" kern="0" dirty="0">
                <a:solidFill>
                  <a:srgbClr val="575F6D"/>
                </a:solidFill>
                <a:latin typeface="Century Schoolbook"/>
              </a:rPr>
              <a:t>AND</a:t>
            </a:r>
            <a:r>
              <a:rPr lang="en-US" sz="2400" kern="0" spc="80" dirty="0">
                <a:solidFill>
                  <a:srgbClr val="575F6D"/>
                </a:solidFill>
                <a:latin typeface="Century Schoolbook"/>
              </a:rPr>
              <a:t> </a:t>
            </a:r>
            <a:r>
              <a:rPr lang="en-US" sz="3000" kern="0" dirty="0">
                <a:solidFill>
                  <a:srgbClr val="575F6D"/>
                </a:solidFill>
                <a:latin typeface="Century Schoolbook"/>
              </a:rPr>
              <a:t>S</a:t>
            </a:r>
            <a:r>
              <a:rPr lang="en-US" sz="2400" kern="0" dirty="0">
                <a:solidFill>
                  <a:srgbClr val="575F6D"/>
                </a:solidFill>
                <a:latin typeface="Century Schoolbook"/>
              </a:rPr>
              <a:t>EVERANCE</a:t>
            </a:r>
            <a:endParaRPr lang="en-US" dirty="0"/>
          </a:p>
        </p:txBody>
      </p:sp>
      <p:sp>
        <p:nvSpPr>
          <p:cNvPr id="3" name="Content Placeholder 2">
            <a:extLst>
              <a:ext uri="{FF2B5EF4-FFF2-40B4-BE49-F238E27FC236}">
                <a16:creationId xmlns:a16="http://schemas.microsoft.com/office/drawing/2014/main" id="{57F27BE6-53F8-4EA6-B6C2-2D94B0F62CF0}"/>
              </a:ext>
            </a:extLst>
          </p:cNvPr>
          <p:cNvSpPr>
            <a:spLocks noGrp="1"/>
          </p:cNvSpPr>
          <p:nvPr>
            <p:ph idx="1"/>
          </p:nvPr>
        </p:nvSpPr>
        <p:spPr/>
        <p:txBody>
          <a:bodyPr/>
          <a:lstStyle/>
          <a:p>
            <a:pPr marL="354965" marR="436245" defTabSz="914400">
              <a:spcBef>
                <a:spcPts val="100"/>
              </a:spcBef>
              <a:buClrTx/>
              <a:buSzTx/>
            </a:pPr>
            <a:r>
              <a:rPr lang="en-US" sz="2400" spc="-5" dirty="0">
                <a:solidFill>
                  <a:prstClr val="black"/>
                </a:solidFill>
                <a:latin typeface="Century Schoolbook"/>
                <a:cs typeface="Century Schoolbook"/>
              </a:rPr>
              <a:t>VA </a:t>
            </a:r>
            <a:r>
              <a:rPr lang="en-US" sz="2400" dirty="0">
                <a:solidFill>
                  <a:prstClr val="black"/>
                </a:solidFill>
                <a:latin typeface="Century Schoolbook"/>
                <a:cs typeface="Century Schoolbook"/>
              </a:rPr>
              <a:t>has </a:t>
            </a:r>
            <a:r>
              <a:rPr lang="en-US" sz="2400" spc="-5" dirty="0">
                <a:solidFill>
                  <a:prstClr val="black"/>
                </a:solidFill>
                <a:latin typeface="Century Schoolbook"/>
                <a:cs typeface="Century Schoolbook"/>
              </a:rPr>
              <a:t>the burden to prove </a:t>
            </a:r>
            <a:r>
              <a:rPr lang="en-US" sz="2400" dirty="0">
                <a:solidFill>
                  <a:prstClr val="black"/>
                </a:solidFill>
                <a:latin typeface="Century Schoolbook"/>
                <a:cs typeface="Century Schoolbook"/>
              </a:rPr>
              <a:t>improvement </a:t>
            </a:r>
            <a:r>
              <a:rPr lang="en-US" sz="2400" spc="-5" dirty="0">
                <a:solidFill>
                  <a:prstClr val="black"/>
                </a:solidFill>
                <a:latin typeface="Century Schoolbook"/>
                <a:cs typeface="Century Schoolbook"/>
              </a:rPr>
              <a:t>by  preponderance of the</a:t>
            </a:r>
            <a:r>
              <a:rPr lang="en-US" sz="2400" spc="-35" dirty="0">
                <a:solidFill>
                  <a:prstClr val="black"/>
                </a:solidFill>
                <a:latin typeface="Century Schoolbook"/>
                <a:cs typeface="Century Schoolbook"/>
              </a:rPr>
              <a:t> </a:t>
            </a:r>
            <a:r>
              <a:rPr lang="en-US" sz="2400" spc="-5" dirty="0">
                <a:solidFill>
                  <a:prstClr val="black"/>
                </a:solidFill>
                <a:latin typeface="Century Schoolbook"/>
                <a:cs typeface="Century Schoolbook"/>
              </a:rPr>
              <a:t>evidence</a:t>
            </a:r>
            <a:endParaRPr lang="en-US" sz="2400" dirty="0">
              <a:solidFill>
                <a:prstClr val="black"/>
              </a:solidFill>
              <a:latin typeface="Century Schoolbook"/>
              <a:cs typeface="Century Schoolbook"/>
            </a:endParaRPr>
          </a:p>
          <a:p>
            <a:pPr defTabSz="914400">
              <a:spcBef>
                <a:spcPts val="55"/>
              </a:spcBef>
              <a:buClrTx/>
              <a:buSzTx/>
            </a:pPr>
            <a:endParaRPr lang="en-US" sz="3500" dirty="0">
              <a:solidFill>
                <a:prstClr val="black"/>
              </a:solidFill>
              <a:latin typeface="Times New Roman"/>
              <a:cs typeface="Times New Roman"/>
            </a:endParaRPr>
          </a:p>
          <a:p>
            <a:pPr marL="354965" marR="415925" defTabSz="914400">
              <a:spcBef>
                <a:spcPts val="0"/>
              </a:spcBef>
              <a:buClrTx/>
              <a:buSzTx/>
            </a:pPr>
            <a:r>
              <a:rPr lang="en-US" sz="2400" dirty="0">
                <a:solidFill>
                  <a:prstClr val="black"/>
                </a:solidFill>
                <a:latin typeface="Century Schoolbook"/>
                <a:cs typeface="Century Schoolbook"/>
              </a:rPr>
              <a:t>Do not let </a:t>
            </a:r>
            <a:r>
              <a:rPr lang="en-US" sz="2400" spc="-5" dirty="0">
                <a:solidFill>
                  <a:prstClr val="black"/>
                </a:solidFill>
                <a:latin typeface="Century Schoolbook"/>
                <a:cs typeface="Century Schoolbook"/>
              </a:rPr>
              <a:t>the VA turn </a:t>
            </a:r>
            <a:r>
              <a:rPr lang="en-US" sz="2400" dirty="0">
                <a:solidFill>
                  <a:prstClr val="black"/>
                </a:solidFill>
                <a:latin typeface="Century Schoolbook"/>
                <a:cs typeface="Century Schoolbook"/>
              </a:rPr>
              <a:t>it </a:t>
            </a:r>
            <a:r>
              <a:rPr lang="en-US" sz="2400" spc="-5" dirty="0">
                <a:solidFill>
                  <a:prstClr val="black"/>
                </a:solidFill>
                <a:latin typeface="Century Schoolbook"/>
                <a:cs typeface="Century Schoolbook"/>
              </a:rPr>
              <a:t>around and put the  burden on the</a:t>
            </a:r>
            <a:r>
              <a:rPr lang="en-US" sz="2400" spc="-30" dirty="0">
                <a:solidFill>
                  <a:prstClr val="black"/>
                </a:solidFill>
                <a:latin typeface="Century Schoolbook"/>
                <a:cs typeface="Century Schoolbook"/>
              </a:rPr>
              <a:t> </a:t>
            </a:r>
            <a:r>
              <a:rPr lang="en-US" sz="2400" spc="-5" dirty="0">
                <a:solidFill>
                  <a:prstClr val="black"/>
                </a:solidFill>
                <a:latin typeface="Century Schoolbook"/>
                <a:cs typeface="Century Schoolbook"/>
              </a:rPr>
              <a:t>veteran</a:t>
            </a:r>
            <a:endParaRPr lang="en-US" sz="2400" dirty="0">
              <a:solidFill>
                <a:prstClr val="black"/>
              </a:solidFill>
              <a:latin typeface="Century Schoolbook"/>
              <a:cs typeface="Century Schoolbook"/>
            </a:endParaRPr>
          </a:p>
          <a:p>
            <a:pPr defTabSz="914400">
              <a:spcBef>
                <a:spcPts val="55"/>
              </a:spcBef>
              <a:buClrTx/>
              <a:buSzTx/>
            </a:pPr>
            <a:endParaRPr lang="en-US" sz="3500" dirty="0">
              <a:solidFill>
                <a:prstClr val="black"/>
              </a:solidFill>
              <a:latin typeface="Times New Roman"/>
              <a:cs typeface="Times New Roman"/>
            </a:endParaRPr>
          </a:p>
          <a:p>
            <a:pPr marL="355600" defTabSz="914400">
              <a:spcBef>
                <a:spcPts val="0"/>
              </a:spcBef>
              <a:buClrTx/>
              <a:buSzTx/>
            </a:pPr>
            <a:r>
              <a:rPr lang="en-US" sz="2400" dirty="0">
                <a:solidFill>
                  <a:prstClr val="black"/>
                </a:solidFill>
                <a:latin typeface="Century Schoolbook"/>
                <a:cs typeface="Century Schoolbook"/>
              </a:rPr>
              <a:t>Some ratings or service connection statuses </a:t>
            </a:r>
            <a:r>
              <a:rPr lang="en-US" sz="2400" spc="-5" dirty="0">
                <a:solidFill>
                  <a:prstClr val="black"/>
                </a:solidFill>
                <a:latin typeface="Century Schoolbook"/>
                <a:cs typeface="Century Schoolbook"/>
              </a:rPr>
              <a:t>are</a:t>
            </a:r>
            <a:endParaRPr lang="en-US" sz="2400" dirty="0">
              <a:solidFill>
                <a:prstClr val="black"/>
              </a:solidFill>
              <a:latin typeface="Century Schoolbook"/>
              <a:cs typeface="Century Schoolbook"/>
            </a:endParaRPr>
          </a:p>
          <a:p>
            <a:pPr marL="287020" indent="0" defTabSz="914400">
              <a:spcBef>
                <a:spcPts val="0"/>
              </a:spcBef>
              <a:buClrTx/>
              <a:buSzTx/>
              <a:buNone/>
            </a:pPr>
            <a:r>
              <a:rPr lang="en-US" sz="2400" b="1" i="1" dirty="0">
                <a:solidFill>
                  <a:prstClr val="black"/>
                </a:solidFill>
                <a:latin typeface="Century Schoolbook"/>
                <a:cs typeface="Century Schoolbook"/>
              </a:rPr>
              <a:t>protected </a:t>
            </a:r>
            <a:r>
              <a:rPr lang="en-US" sz="2400" dirty="0">
                <a:solidFill>
                  <a:prstClr val="black"/>
                </a:solidFill>
                <a:latin typeface="Century Schoolbook"/>
                <a:cs typeface="Century Schoolbook"/>
              </a:rPr>
              <a:t>from reduction or</a:t>
            </a:r>
            <a:r>
              <a:rPr lang="en-US" sz="2400" spc="-90" dirty="0">
                <a:solidFill>
                  <a:prstClr val="black"/>
                </a:solidFill>
                <a:latin typeface="Century Schoolbook"/>
                <a:cs typeface="Century Schoolbook"/>
              </a:rPr>
              <a:t> </a:t>
            </a:r>
            <a:r>
              <a:rPr lang="en-US" sz="2400" dirty="0">
                <a:solidFill>
                  <a:prstClr val="black"/>
                </a:solidFill>
                <a:latin typeface="Century Schoolbook"/>
                <a:cs typeface="Century Schoolbook"/>
              </a:rPr>
              <a:t>severance</a:t>
            </a:r>
          </a:p>
          <a:p>
            <a:endParaRPr lang="en-US" dirty="0"/>
          </a:p>
        </p:txBody>
      </p:sp>
    </p:spTree>
    <p:extLst>
      <p:ext uri="{BB962C8B-B14F-4D97-AF65-F5344CB8AC3E}">
        <p14:creationId xmlns:p14="http://schemas.microsoft.com/office/powerpoint/2010/main" val="1272452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CA8C0-0F36-41B8-9BE6-A4D58ED951E8}"/>
              </a:ext>
            </a:extLst>
          </p:cNvPr>
          <p:cNvSpPr>
            <a:spLocks noGrp="1"/>
          </p:cNvSpPr>
          <p:nvPr>
            <p:ph type="title"/>
          </p:nvPr>
        </p:nvSpPr>
        <p:spPr>
          <a:xfrm>
            <a:off x="677334" y="382589"/>
            <a:ext cx="8596668" cy="1168400"/>
          </a:xfrm>
        </p:spPr>
        <p:txBody>
          <a:bodyPr/>
          <a:lstStyle/>
          <a:p>
            <a:pPr marL="12700" lvl="0" defTabSz="914400">
              <a:spcBef>
                <a:spcPts val="100"/>
              </a:spcBef>
            </a:pPr>
            <a:r>
              <a:rPr lang="en-US" sz="3000" kern="0" dirty="0">
                <a:solidFill>
                  <a:srgbClr val="575F6D"/>
                </a:solidFill>
                <a:latin typeface="Century Schoolbook"/>
              </a:rPr>
              <a:t>O</a:t>
            </a:r>
            <a:r>
              <a:rPr lang="en-US" sz="2400" kern="0" dirty="0">
                <a:solidFill>
                  <a:srgbClr val="575F6D"/>
                </a:solidFill>
                <a:latin typeface="Century Schoolbook"/>
              </a:rPr>
              <a:t>VERVIEW OF </a:t>
            </a:r>
            <a:r>
              <a:rPr lang="en-US" sz="3000" kern="0" dirty="0">
                <a:solidFill>
                  <a:srgbClr val="575F6D"/>
                </a:solidFill>
                <a:latin typeface="Century Schoolbook"/>
              </a:rPr>
              <a:t>S</a:t>
            </a:r>
            <a:r>
              <a:rPr lang="en-US" sz="2400" kern="0" dirty="0">
                <a:solidFill>
                  <a:srgbClr val="575F6D"/>
                </a:solidFill>
                <a:latin typeface="Century Schoolbook"/>
              </a:rPr>
              <a:t>ERVICE </a:t>
            </a:r>
            <a:r>
              <a:rPr lang="en-US" sz="3000" kern="0" spc="-5" dirty="0">
                <a:solidFill>
                  <a:srgbClr val="575F6D"/>
                </a:solidFill>
                <a:latin typeface="Century Schoolbook"/>
              </a:rPr>
              <a:t>C</a:t>
            </a:r>
            <a:r>
              <a:rPr lang="en-US" sz="2400" kern="0" spc="-5" dirty="0">
                <a:solidFill>
                  <a:srgbClr val="575F6D"/>
                </a:solidFill>
                <a:latin typeface="Century Schoolbook"/>
              </a:rPr>
              <a:t>ONNECTION</a:t>
            </a:r>
            <a:r>
              <a:rPr lang="en-US" sz="2400" kern="0" spc="305" dirty="0">
                <a:solidFill>
                  <a:srgbClr val="575F6D"/>
                </a:solidFill>
                <a:latin typeface="Century Schoolbook"/>
              </a:rPr>
              <a:t> </a:t>
            </a:r>
            <a:r>
              <a:rPr lang="en-US" sz="2400" kern="0" spc="-5" dirty="0">
                <a:solidFill>
                  <a:srgbClr val="575F6D"/>
                </a:solidFill>
                <a:latin typeface="Century Schoolbook"/>
              </a:rPr>
              <a:t>AND</a:t>
            </a:r>
            <a:r>
              <a:rPr lang="en-US" sz="3000" kern="0" dirty="0">
                <a:solidFill>
                  <a:srgbClr val="575F6D"/>
                </a:solidFill>
                <a:latin typeface="Century Schoolbook"/>
              </a:rPr>
              <a:t/>
            </a:r>
            <a:br>
              <a:rPr lang="en-US" sz="3000" kern="0" dirty="0">
                <a:solidFill>
                  <a:srgbClr val="575F6D"/>
                </a:solidFill>
                <a:latin typeface="Century Schoolbook"/>
              </a:rPr>
            </a:br>
            <a:r>
              <a:rPr lang="en-US" sz="3000" kern="0" spc="-5" dirty="0">
                <a:solidFill>
                  <a:srgbClr val="575F6D"/>
                </a:solidFill>
                <a:latin typeface="Century Schoolbook"/>
              </a:rPr>
              <a:t>R</a:t>
            </a:r>
            <a:r>
              <a:rPr lang="en-US" sz="2400" kern="0" spc="-5" dirty="0">
                <a:solidFill>
                  <a:srgbClr val="575F6D"/>
                </a:solidFill>
                <a:latin typeface="Century Schoolbook"/>
              </a:rPr>
              <a:t>ATING</a:t>
            </a:r>
            <a:r>
              <a:rPr lang="en-US" sz="2400" kern="0" spc="-15" dirty="0">
                <a:solidFill>
                  <a:srgbClr val="575F6D"/>
                </a:solidFill>
                <a:latin typeface="Century Schoolbook"/>
              </a:rPr>
              <a:t> </a:t>
            </a:r>
            <a:r>
              <a:rPr lang="en-US" sz="3000" kern="0" spc="-5" dirty="0">
                <a:solidFill>
                  <a:srgbClr val="575F6D"/>
                </a:solidFill>
                <a:latin typeface="Century Schoolbook"/>
              </a:rPr>
              <a:t>P</a:t>
            </a:r>
            <a:r>
              <a:rPr lang="en-US" sz="2400" kern="0" spc="-5" dirty="0">
                <a:solidFill>
                  <a:srgbClr val="575F6D"/>
                </a:solidFill>
                <a:latin typeface="Century Schoolbook"/>
              </a:rPr>
              <a:t>ROTECTIONS</a:t>
            </a:r>
            <a:endParaRPr lang="en-US" dirty="0"/>
          </a:p>
        </p:txBody>
      </p:sp>
      <p:sp>
        <p:nvSpPr>
          <p:cNvPr id="3" name="Content Placeholder 2">
            <a:extLst>
              <a:ext uri="{FF2B5EF4-FFF2-40B4-BE49-F238E27FC236}">
                <a16:creationId xmlns:a16="http://schemas.microsoft.com/office/drawing/2014/main" id="{920FD110-41E2-415E-AFDF-5EA40F1DE9C5}"/>
              </a:ext>
            </a:extLst>
          </p:cNvPr>
          <p:cNvSpPr>
            <a:spLocks noGrp="1"/>
          </p:cNvSpPr>
          <p:nvPr>
            <p:ph idx="1"/>
          </p:nvPr>
        </p:nvSpPr>
        <p:spPr>
          <a:xfrm>
            <a:off x="677334" y="1778000"/>
            <a:ext cx="8596668" cy="4697411"/>
          </a:xfrm>
        </p:spPr>
        <p:txBody>
          <a:bodyPr>
            <a:normAutofit/>
          </a:bodyPr>
          <a:lstStyle/>
          <a:p>
            <a:pPr marL="355600" defTabSz="914400">
              <a:spcBef>
                <a:spcPts val="100"/>
              </a:spcBef>
              <a:buClrTx/>
              <a:buSzTx/>
              <a:tabLst>
                <a:tab pos="3233420" algn="l"/>
              </a:tabLst>
            </a:pPr>
            <a:r>
              <a:rPr lang="en-US" sz="2400" dirty="0">
                <a:solidFill>
                  <a:prstClr val="black"/>
                </a:solidFill>
                <a:latin typeface="Century Schoolbook"/>
                <a:cs typeface="Century Schoolbook"/>
              </a:rPr>
              <a:t>Service</a:t>
            </a:r>
            <a:r>
              <a:rPr lang="en-US" sz="2400" spc="-25" dirty="0">
                <a:solidFill>
                  <a:prstClr val="black"/>
                </a:solidFill>
                <a:latin typeface="Century Schoolbook"/>
                <a:cs typeface="Century Schoolbook"/>
              </a:rPr>
              <a:t> </a:t>
            </a:r>
            <a:r>
              <a:rPr lang="en-US" sz="2400" spc="-5" dirty="0">
                <a:solidFill>
                  <a:prstClr val="black"/>
                </a:solidFill>
                <a:latin typeface="Century Schoolbook"/>
                <a:cs typeface="Century Schoolbook"/>
              </a:rPr>
              <a:t>Connection:	10 years </a:t>
            </a:r>
            <a:r>
              <a:rPr lang="en-US" sz="2400" dirty="0">
                <a:solidFill>
                  <a:prstClr val="black"/>
                </a:solidFill>
                <a:latin typeface="Century Schoolbook"/>
                <a:cs typeface="Century Schoolbook"/>
              </a:rPr>
              <a:t>or</a:t>
            </a:r>
            <a:r>
              <a:rPr lang="en-US" sz="2400" spc="-35" dirty="0">
                <a:solidFill>
                  <a:prstClr val="black"/>
                </a:solidFill>
                <a:latin typeface="Century Schoolbook"/>
                <a:cs typeface="Century Schoolbook"/>
              </a:rPr>
              <a:t> </a:t>
            </a:r>
            <a:r>
              <a:rPr lang="en-US" sz="2400" spc="-5" dirty="0">
                <a:solidFill>
                  <a:prstClr val="black"/>
                </a:solidFill>
                <a:latin typeface="Century Schoolbook"/>
                <a:cs typeface="Century Schoolbook"/>
              </a:rPr>
              <a:t>more</a:t>
            </a:r>
            <a:endParaRPr lang="en-US" sz="2400" dirty="0">
              <a:solidFill>
                <a:prstClr val="black"/>
              </a:solidFill>
              <a:latin typeface="Century Schoolbook"/>
              <a:cs typeface="Century Schoolbook"/>
            </a:endParaRPr>
          </a:p>
          <a:p>
            <a:pPr defTabSz="914400">
              <a:spcBef>
                <a:spcPts val="35"/>
              </a:spcBef>
              <a:buClrTx/>
              <a:buSzTx/>
            </a:pPr>
            <a:endParaRPr lang="en-US" sz="3300" dirty="0">
              <a:solidFill>
                <a:prstClr val="black"/>
              </a:solidFill>
              <a:latin typeface="Times New Roman"/>
              <a:cs typeface="Times New Roman"/>
            </a:endParaRPr>
          </a:p>
          <a:p>
            <a:pPr marL="354965" marR="5080" defTabSz="914400">
              <a:lnSpc>
                <a:spcPts val="2590"/>
              </a:lnSpc>
              <a:spcBef>
                <a:spcPts val="0"/>
              </a:spcBef>
              <a:buClrTx/>
              <a:buSzTx/>
            </a:pPr>
            <a:r>
              <a:rPr lang="en-US" sz="2400" spc="-5" dirty="0">
                <a:solidFill>
                  <a:prstClr val="black"/>
                </a:solidFill>
                <a:latin typeface="Century Schoolbook"/>
                <a:cs typeface="Century Schoolbook"/>
              </a:rPr>
              <a:t>Classes of </a:t>
            </a:r>
            <a:r>
              <a:rPr lang="en-US" sz="2400" dirty="0">
                <a:solidFill>
                  <a:prstClr val="black"/>
                </a:solidFill>
                <a:latin typeface="Century Schoolbook"/>
                <a:cs typeface="Century Schoolbook"/>
              </a:rPr>
              <a:t>ratings </a:t>
            </a:r>
            <a:r>
              <a:rPr lang="en-US" sz="2400" spc="-5" dirty="0">
                <a:solidFill>
                  <a:prstClr val="black"/>
                </a:solidFill>
                <a:latin typeface="Century Schoolbook"/>
                <a:cs typeface="Century Schoolbook"/>
              </a:rPr>
              <a:t>(different </a:t>
            </a:r>
            <a:r>
              <a:rPr lang="en-US" sz="2400" dirty="0">
                <a:solidFill>
                  <a:prstClr val="black"/>
                </a:solidFill>
                <a:latin typeface="Century Schoolbook"/>
                <a:cs typeface="Century Schoolbook"/>
              </a:rPr>
              <a:t>rules </a:t>
            </a:r>
            <a:r>
              <a:rPr lang="en-US" sz="2400" spc="-5" dirty="0">
                <a:solidFill>
                  <a:prstClr val="black"/>
                </a:solidFill>
                <a:latin typeface="Century Schoolbook"/>
                <a:cs typeface="Century Schoolbook"/>
              </a:rPr>
              <a:t>depending on  the</a:t>
            </a:r>
            <a:r>
              <a:rPr lang="en-US" sz="2400" spc="-15" dirty="0">
                <a:solidFill>
                  <a:prstClr val="black"/>
                </a:solidFill>
                <a:latin typeface="Century Schoolbook"/>
                <a:cs typeface="Century Schoolbook"/>
              </a:rPr>
              <a:t> </a:t>
            </a:r>
            <a:r>
              <a:rPr lang="en-US" sz="2400" dirty="0">
                <a:solidFill>
                  <a:prstClr val="black"/>
                </a:solidFill>
                <a:latin typeface="Century Schoolbook"/>
                <a:cs typeface="Century Schoolbook"/>
              </a:rPr>
              <a:t>class)</a:t>
            </a:r>
          </a:p>
          <a:p>
            <a:pPr defTabSz="914400">
              <a:spcBef>
                <a:spcPts val="50"/>
              </a:spcBef>
              <a:buClrTx/>
              <a:buSzTx/>
            </a:pPr>
            <a:endParaRPr lang="en-US" sz="2000" dirty="0">
              <a:solidFill>
                <a:prstClr val="black"/>
              </a:solidFill>
              <a:latin typeface="Times New Roman"/>
              <a:cs typeface="Times New Roman"/>
            </a:endParaRPr>
          </a:p>
          <a:p>
            <a:pPr marL="721360" defTabSz="914400">
              <a:spcBef>
                <a:spcPts val="5"/>
              </a:spcBef>
              <a:buClr>
                <a:srgbClr val="FE8637"/>
              </a:buClr>
              <a:buSzPct val="79166"/>
              <a:tabLst>
                <a:tab pos="652780" algn="l"/>
              </a:tabLst>
            </a:pPr>
            <a:r>
              <a:rPr lang="en-US" sz="2400" spc="-5" dirty="0">
                <a:solidFill>
                  <a:prstClr val="black"/>
                </a:solidFill>
                <a:latin typeface="Century Schoolbook"/>
                <a:cs typeface="Century Schoolbook"/>
              </a:rPr>
              <a:t>Ratings </a:t>
            </a:r>
            <a:r>
              <a:rPr lang="en-US" sz="2400" dirty="0">
                <a:solidFill>
                  <a:prstClr val="black"/>
                </a:solidFill>
                <a:latin typeface="Century Schoolbook"/>
                <a:cs typeface="Century Schoolbook"/>
              </a:rPr>
              <a:t>in effect </a:t>
            </a:r>
            <a:r>
              <a:rPr lang="en-US" sz="2400" spc="-5" dirty="0">
                <a:solidFill>
                  <a:prstClr val="black"/>
                </a:solidFill>
                <a:latin typeface="Century Schoolbook"/>
                <a:cs typeface="Century Schoolbook"/>
              </a:rPr>
              <a:t>for 20 years </a:t>
            </a:r>
            <a:r>
              <a:rPr lang="en-US" sz="2400" dirty="0">
                <a:solidFill>
                  <a:prstClr val="black"/>
                </a:solidFill>
                <a:latin typeface="Century Schoolbook"/>
                <a:cs typeface="Century Schoolbook"/>
              </a:rPr>
              <a:t>or</a:t>
            </a:r>
            <a:r>
              <a:rPr lang="en-US" sz="2400" spc="-45" dirty="0">
                <a:solidFill>
                  <a:prstClr val="black"/>
                </a:solidFill>
                <a:latin typeface="Century Schoolbook"/>
                <a:cs typeface="Century Schoolbook"/>
              </a:rPr>
              <a:t> </a:t>
            </a:r>
            <a:r>
              <a:rPr lang="en-US" sz="2400" spc="-5" dirty="0">
                <a:solidFill>
                  <a:prstClr val="black"/>
                </a:solidFill>
                <a:latin typeface="Century Schoolbook"/>
                <a:cs typeface="Century Schoolbook"/>
              </a:rPr>
              <a:t>more</a:t>
            </a:r>
            <a:endParaRPr lang="en-US" sz="2400" dirty="0">
              <a:solidFill>
                <a:prstClr val="black"/>
              </a:solidFill>
              <a:latin typeface="Century Schoolbook"/>
              <a:cs typeface="Century Schoolbook"/>
            </a:endParaRPr>
          </a:p>
          <a:p>
            <a:pPr marL="0" lvl="0" indent="0" defTabSz="914400">
              <a:spcBef>
                <a:spcPts val="5"/>
              </a:spcBef>
              <a:buClr>
                <a:srgbClr val="FE8637"/>
              </a:buClr>
              <a:buSzTx/>
              <a:buFont typeface="Wingdings 2"/>
              <a:buChar char="•"/>
            </a:pPr>
            <a:endParaRPr lang="en-US" sz="2400" dirty="0">
              <a:solidFill>
                <a:prstClr val="black"/>
              </a:solidFill>
              <a:latin typeface="Times New Roman"/>
              <a:cs typeface="Times New Roman"/>
            </a:endParaRPr>
          </a:p>
          <a:p>
            <a:pPr marL="721360" defTabSz="914400">
              <a:spcBef>
                <a:spcPts val="0"/>
              </a:spcBef>
              <a:buClr>
                <a:srgbClr val="FE8637"/>
              </a:buClr>
              <a:buSzPct val="79166"/>
              <a:tabLst>
                <a:tab pos="652780" algn="l"/>
              </a:tabLst>
            </a:pPr>
            <a:r>
              <a:rPr lang="en-US" sz="2400" spc="-5" dirty="0">
                <a:solidFill>
                  <a:prstClr val="black"/>
                </a:solidFill>
                <a:latin typeface="Century Schoolbook"/>
                <a:cs typeface="Century Schoolbook"/>
              </a:rPr>
              <a:t>Ratings in effect for 5-20</a:t>
            </a:r>
            <a:r>
              <a:rPr lang="en-US" sz="2400" spc="-20" dirty="0">
                <a:solidFill>
                  <a:prstClr val="black"/>
                </a:solidFill>
                <a:latin typeface="Century Schoolbook"/>
                <a:cs typeface="Century Schoolbook"/>
              </a:rPr>
              <a:t> </a:t>
            </a:r>
            <a:r>
              <a:rPr lang="en-US" sz="2400" spc="-5" dirty="0">
                <a:solidFill>
                  <a:prstClr val="black"/>
                </a:solidFill>
                <a:latin typeface="Century Schoolbook"/>
                <a:cs typeface="Century Schoolbook"/>
              </a:rPr>
              <a:t>years</a:t>
            </a:r>
            <a:endParaRPr lang="en-US" sz="2400" dirty="0">
              <a:solidFill>
                <a:prstClr val="black"/>
              </a:solidFill>
              <a:latin typeface="Century Schoolbook"/>
              <a:cs typeface="Century Schoolbook"/>
            </a:endParaRPr>
          </a:p>
          <a:p>
            <a:pPr marL="0" lvl="0" indent="0" defTabSz="914400">
              <a:spcBef>
                <a:spcPts val="5"/>
              </a:spcBef>
              <a:buClr>
                <a:srgbClr val="FE8637"/>
              </a:buClr>
              <a:buSzTx/>
              <a:buFont typeface="Wingdings 2"/>
              <a:buChar char="•"/>
            </a:pPr>
            <a:endParaRPr lang="en-US" sz="2400" dirty="0">
              <a:solidFill>
                <a:prstClr val="black"/>
              </a:solidFill>
              <a:latin typeface="Times New Roman"/>
              <a:cs typeface="Times New Roman"/>
            </a:endParaRPr>
          </a:p>
          <a:p>
            <a:pPr marL="721360" defTabSz="914400">
              <a:spcBef>
                <a:spcPts val="0"/>
              </a:spcBef>
              <a:buClr>
                <a:srgbClr val="FE8637"/>
              </a:buClr>
              <a:buSzPct val="79166"/>
              <a:tabLst>
                <a:tab pos="652780" algn="l"/>
              </a:tabLst>
            </a:pPr>
            <a:r>
              <a:rPr lang="en-US" sz="2400" spc="-5" dirty="0">
                <a:solidFill>
                  <a:prstClr val="black"/>
                </a:solidFill>
                <a:latin typeface="Century Schoolbook"/>
                <a:cs typeface="Century Schoolbook"/>
              </a:rPr>
              <a:t>Ratings in effect for fewer than </a:t>
            </a:r>
            <a:r>
              <a:rPr lang="en-US" sz="2400" dirty="0">
                <a:solidFill>
                  <a:prstClr val="black"/>
                </a:solidFill>
                <a:latin typeface="Century Schoolbook"/>
                <a:cs typeface="Century Schoolbook"/>
              </a:rPr>
              <a:t>5</a:t>
            </a:r>
            <a:r>
              <a:rPr lang="en-US" sz="2400" spc="-50" dirty="0">
                <a:solidFill>
                  <a:prstClr val="black"/>
                </a:solidFill>
                <a:latin typeface="Century Schoolbook"/>
                <a:cs typeface="Century Schoolbook"/>
              </a:rPr>
              <a:t> </a:t>
            </a:r>
            <a:r>
              <a:rPr lang="en-US" sz="2400" spc="-5" dirty="0">
                <a:solidFill>
                  <a:prstClr val="black"/>
                </a:solidFill>
                <a:latin typeface="Century Schoolbook"/>
                <a:cs typeface="Century Schoolbook"/>
              </a:rPr>
              <a:t>years</a:t>
            </a:r>
          </a:p>
          <a:p>
            <a:pPr marL="721360" defTabSz="914400">
              <a:spcBef>
                <a:spcPts val="0"/>
              </a:spcBef>
              <a:buClr>
                <a:srgbClr val="FE8637"/>
              </a:buClr>
              <a:buSzPct val="79166"/>
              <a:tabLst>
                <a:tab pos="652780" algn="l"/>
              </a:tabLst>
            </a:pPr>
            <a:endParaRPr lang="en-US" sz="2400" dirty="0">
              <a:solidFill>
                <a:prstClr val="black"/>
              </a:solidFill>
              <a:latin typeface="Century Schoolbook"/>
              <a:cs typeface="Century Schoolbook"/>
            </a:endParaRPr>
          </a:p>
          <a:p>
            <a:pPr marL="721360" defTabSz="914400">
              <a:spcBef>
                <a:spcPts val="0"/>
              </a:spcBef>
              <a:buClr>
                <a:srgbClr val="FE8637"/>
              </a:buClr>
              <a:buSzPct val="79166"/>
              <a:tabLst>
                <a:tab pos="652780" algn="l"/>
              </a:tabLst>
            </a:pPr>
            <a:r>
              <a:rPr lang="en-US" sz="2400" spc="-5" dirty="0">
                <a:solidFill>
                  <a:prstClr val="black"/>
                </a:solidFill>
                <a:latin typeface="Century Schoolbook"/>
                <a:cs typeface="Century Schoolbook"/>
              </a:rPr>
              <a:t>100% or total ratings (including</a:t>
            </a:r>
            <a:r>
              <a:rPr lang="en-US" sz="2400" spc="-190" dirty="0">
                <a:solidFill>
                  <a:prstClr val="black"/>
                </a:solidFill>
                <a:latin typeface="Century Schoolbook"/>
                <a:cs typeface="Century Schoolbook"/>
              </a:rPr>
              <a:t> </a:t>
            </a:r>
            <a:r>
              <a:rPr lang="en-US" sz="2400" spc="-5" dirty="0">
                <a:solidFill>
                  <a:prstClr val="black"/>
                </a:solidFill>
                <a:latin typeface="Century Schoolbook"/>
                <a:cs typeface="Century Schoolbook"/>
              </a:rPr>
              <a:t>TDIU)</a:t>
            </a:r>
            <a:endParaRPr lang="en-US" sz="2400" dirty="0"/>
          </a:p>
          <a:p>
            <a:pPr marL="721360" defTabSz="914400">
              <a:spcBef>
                <a:spcPts val="0"/>
              </a:spcBef>
              <a:buClr>
                <a:srgbClr val="FE8637"/>
              </a:buClr>
              <a:buSzPct val="79166"/>
              <a:tabLst>
                <a:tab pos="652780" algn="l"/>
              </a:tabLst>
            </a:pPr>
            <a:endParaRPr lang="en-US" sz="2400" dirty="0">
              <a:solidFill>
                <a:prstClr val="black"/>
              </a:solidFill>
              <a:latin typeface="Century Schoolbook"/>
              <a:cs typeface="Century Schoolbook"/>
            </a:endParaRPr>
          </a:p>
        </p:txBody>
      </p:sp>
    </p:spTree>
    <p:extLst>
      <p:ext uri="{BB962C8B-B14F-4D97-AF65-F5344CB8AC3E}">
        <p14:creationId xmlns:p14="http://schemas.microsoft.com/office/powerpoint/2010/main" val="2033752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0EEC9-E3EB-4639-9F27-270196DE6883}"/>
              </a:ext>
            </a:extLst>
          </p:cNvPr>
          <p:cNvSpPr>
            <a:spLocks noGrp="1"/>
          </p:cNvSpPr>
          <p:nvPr>
            <p:ph type="title"/>
          </p:nvPr>
        </p:nvSpPr>
        <p:spPr/>
        <p:txBody>
          <a:bodyPr/>
          <a:lstStyle/>
          <a:p>
            <a:r>
              <a:rPr lang="en-US" sz="3000" kern="0" spc="-5" dirty="0">
                <a:solidFill>
                  <a:srgbClr val="575F6D"/>
                </a:solidFill>
                <a:latin typeface="Century Schoolbook"/>
              </a:rPr>
              <a:t>P</a:t>
            </a:r>
            <a:r>
              <a:rPr lang="en-US" sz="2400" kern="0" spc="-5" dirty="0">
                <a:solidFill>
                  <a:srgbClr val="575F6D"/>
                </a:solidFill>
                <a:latin typeface="Century Schoolbook"/>
              </a:rPr>
              <a:t>ROTECTION </a:t>
            </a:r>
            <a:r>
              <a:rPr lang="en-US" sz="3000" kern="0" spc="-5" dirty="0">
                <a:solidFill>
                  <a:srgbClr val="575F6D"/>
                </a:solidFill>
                <a:latin typeface="Century Schoolbook"/>
              </a:rPr>
              <a:t>A</a:t>
            </a:r>
            <a:r>
              <a:rPr lang="en-US" sz="2400" kern="0" spc="-5" dirty="0">
                <a:solidFill>
                  <a:srgbClr val="575F6D"/>
                </a:solidFill>
                <a:latin typeface="Century Schoolbook"/>
              </a:rPr>
              <a:t>FTER </a:t>
            </a:r>
            <a:r>
              <a:rPr lang="en-US" sz="3000" kern="0" spc="-5" dirty="0">
                <a:solidFill>
                  <a:srgbClr val="575F6D"/>
                </a:solidFill>
                <a:latin typeface="Century Schoolbook"/>
              </a:rPr>
              <a:t>10 Y</a:t>
            </a:r>
            <a:r>
              <a:rPr lang="en-US" sz="2400" kern="0" spc="-5" dirty="0">
                <a:solidFill>
                  <a:srgbClr val="575F6D"/>
                </a:solidFill>
                <a:latin typeface="Century Schoolbook"/>
              </a:rPr>
              <a:t>EARS </a:t>
            </a:r>
            <a:r>
              <a:rPr lang="en-US" sz="2400" kern="0" dirty="0">
                <a:solidFill>
                  <a:srgbClr val="575F6D"/>
                </a:solidFill>
                <a:latin typeface="Century Schoolbook"/>
              </a:rPr>
              <a:t>OF </a:t>
            </a:r>
            <a:r>
              <a:rPr lang="en-US" sz="3000" kern="0" dirty="0">
                <a:solidFill>
                  <a:srgbClr val="575F6D"/>
                </a:solidFill>
                <a:latin typeface="Century Schoolbook"/>
              </a:rPr>
              <a:t>S</a:t>
            </a:r>
            <a:r>
              <a:rPr lang="en-US" sz="2400" kern="0" dirty="0">
                <a:solidFill>
                  <a:srgbClr val="575F6D"/>
                </a:solidFill>
                <a:latin typeface="Century Schoolbook"/>
              </a:rPr>
              <a:t>ERVICE  </a:t>
            </a:r>
            <a:r>
              <a:rPr lang="en-US" sz="3000" kern="0" spc="-5" dirty="0">
                <a:solidFill>
                  <a:srgbClr val="575F6D"/>
                </a:solidFill>
                <a:latin typeface="Century Schoolbook"/>
              </a:rPr>
              <a:t>C</a:t>
            </a:r>
            <a:r>
              <a:rPr lang="en-US" sz="2400" kern="0" spc="-5" dirty="0">
                <a:solidFill>
                  <a:srgbClr val="575F6D"/>
                </a:solidFill>
                <a:latin typeface="Century Schoolbook"/>
              </a:rPr>
              <a:t>ONNECTION    </a:t>
            </a:r>
            <a:r>
              <a:rPr lang="en-US" sz="3000" kern="0" dirty="0">
                <a:solidFill>
                  <a:srgbClr val="575F6D"/>
                </a:solidFill>
                <a:latin typeface="Century Schoolbook"/>
              </a:rPr>
              <a:t>(38 </a:t>
            </a:r>
            <a:r>
              <a:rPr lang="en-US" sz="3000" kern="0" spc="-5" dirty="0">
                <a:solidFill>
                  <a:srgbClr val="575F6D"/>
                </a:solidFill>
                <a:latin typeface="Century Schoolbook"/>
              </a:rPr>
              <a:t>C.F.R. </a:t>
            </a:r>
            <a:r>
              <a:rPr lang="en-US" sz="3000" kern="0" dirty="0">
                <a:solidFill>
                  <a:srgbClr val="575F6D"/>
                </a:solidFill>
                <a:latin typeface="Century Schoolbook"/>
              </a:rPr>
              <a:t>§</a:t>
            </a:r>
            <a:r>
              <a:rPr lang="en-US" sz="3000" kern="0" spc="-15" dirty="0">
                <a:solidFill>
                  <a:srgbClr val="575F6D"/>
                </a:solidFill>
                <a:latin typeface="Century Schoolbook"/>
              </a:rPr>
              <a:t> </a:t>
            </a:r>
            <a:r>
              <a:rPr lang="en-US" sz="3000" kern="0" spc="-5" dirty="0">
                <a:solidFill>
                  <a:srgbClr val="575F6D"/>
                </a:solidFill>
                <a:latin typeface="Century Schoolbook"/>
              </a:rPr>
              <a:t>3.957)</a:t>
            </a:r>
            <a:endParaRPr lang="en-US" dirty="0"/>
          </a:p>
        </p:txBody>
      </p:sp>
      <p:sp>
        <p:nvSpPr>
          <p:cNvPr id="3" name="Content Placeholder 2">
            <a:extLst>
              <a:ext uri="{FF2B5EF4-FFF2-40B4-BE49-F238E27FC236}">
                <a16:creationId xmlns:a16="http://schemas.microsoft.com/office/drawing/2014/main" id="{06B3BE5E-5707-496D-8E82-0B300DC35C94}"/>
              </a:ext>
            </a:extLst>
          </p:cNvPr>
          <p:cNvSpPr>
            <a:spLocks noGrp="1"/>
          </p:cNvSpPr>
          <p:nvPr>
            <p:ph idx="1"/>
          </p:nvPr>
        </p:nvSpPr>
        <p:spPr/>
        <p:txBody>
          <a:bodyPr/>
          <a:lstStyle/>
          <a:p>
            <a:pPr marL="354965" marR="5080" defTabSz="914400">
              <a:spcBef>
                <a:spcPts val="100"/>
              </a:spcBef>
              <a:buClrTx/>
              <a:buSzTx/>
            </a:pPr>
            <a:r>
              <a:rPr lang="en-US" sz="2400" dirty="0">
                <a:solidFill>
                  <a:prstClr val="black"/>
                </a:solidFill>
                <a:latin typeface="Century Schoolbook"/>
                <a:cs typeface="Century Schoolbook"/>
              </a:rPr>
              <a:t>Generally, </a:t>
            </a:r>
            <a:r>
              <a:rPr lang="en-US" sz="2400" spc="-5" dirty="0">
                <a:solidFill>
                  <a:prstClr val="black"/>
                </a:solidFill>
                <a:latin typeface="Century Schoolbook"/>
                <a:cs typeface="Century Schoolbook"/>
              </a:rPr>
              <a:t>if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vet </a:t>
            </a:r>
            <a:r>
              <a:rPr lang="en-US" sz="2400" dirty="0">
                <a:solidFill>
                  <a:prstClr val="black"/>
                </a:solidFill>
                <a:latin typeface="Century Schoolbook"/>
                <a:cs typeface="Century Schoolbook"/>
              </a:rPr>
              <a:t>has </a:t>
            </a:r>
            <a:r>
              <a:rPr lang="en-US" sz="2400" spc="-5" dirty="0">
                <a:solidFill>
                  <a:prstClr val="black"/>
                </a:solidFill>
                <a:latin typeface="Century Schoolbook"/>
                <a:cs typeface="Century Schoolbook"/>
              </a:rPr>
              <a:t>been </a:t>
            </a:r>
            <a:r>
              <a:rPr lang="en-US" sz="2400" dirty="0">
                <a:solidFill>
                  <a:prstClr val="black"/>
                </a:solidFill>
                <a:latin typeface="Century Schoolbook"/>
                <a:cs typeface="Century Schoolbook"/>
              </a:rPr>
              <a:t>service-connected </a:t>
            </a:r>
            <a:r>
              <a:rPr lang="en-US" sz="2400" spc="-5" dirty="0">
                <a:solidFill>
                  <a:prstClr val="black"/>
                </a:solidFill>
                <a:latin typeface="Century Schoolbook"/>
                <a:cs typeface="Century Schoolbook"/>
              </a:rPr>
              <a:t>for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particular disability for at </a:t>
            </a:r>
            <a:r>
              <a:rPr lang="en-US" sz="2400" dirty="0">
                <a:solidFill>
                  <a:prstClr val="black"/>
                </a:solidFill>
                <a:latin typeface="Century Schoolbook"/>
                <a:cs typeface="Century Schoolbook"/>
              </a:rPr>
              <a:t>least </a:t>
            </a:r>
            <a:r>
              <a:rPr lang="en-US" sz="2400" spc="-5" dirty="0">
                <a:solidFill>
                  <a:prstClr val="black"/>
                </a:solidFill>
                <a:latin typeface="Century Schoolbook"/>
                <a:cs typeface="Century Schoolbook"/>
              </a:rPr>
              <a:t>10 years, VA  </a:t>
            </a:r>
            <a:r>
              <a:rPr lang="en-US" sz="2400" dirty="0">
                <a:solidFill>
                  <a:prstClr val="black"/>
                </a:solidFill>
                <a:latin typeface="Century Schoolbook"/>
                <a:cs typeface="Century Schoolbook"/>
              </a:rPr>
              <a:t>cannot change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service connection status </a:t>
            </a:r>
            <a:r>
              <a:rPr lang="en-US" sz="2400" spc="-5" dirty="0">
                <a:solidFill>
                  <a:prstClr val="black"/>
                </a:solidFill>
                <a:latin typeface="Century Schoolbook"/>
                <a:cs typeface="Century Schoolbook"/>
              </a:rPr>
              <a:t>of  that</a:t>
            </a:r>
            <a:r>
              <a:rPr lang="en-US" sz="2400" dirty="0">
                <a:solidFill>
                  <a:prstClr val="black"/>
                </a:solidFill>
                <a:latin typeface="Century Schoolbook"/>
                <a:cs typeface="Century Schoolbook"/>
              </a:rPr>
              <a:t> </a:t>
            </a:r>
            <a:r>
              <a:rPr lang="en-US" sz="2400" spc="-5" dirty="0">
                <a:solidFill>
                  <a:prstClr val="black"/>
                </a:solidFill>
                <a:latin typeface="Century Schoolbook"/>
                <a:cs typeface="Century Schoolbook"/>
              </a:rPr>
              <a:t>disability</a:t>
            </a:r>
            <a:endParaRPr lang="en-US" sz="2400" dirty="0">
              <a:solidFill>
                <a:prstClr val="black"/>
              </a:solidFill>
              <a:latin typeface="Century Schoolbook"/>
              <a:cs typeface="Century Schoolbook"/>
            </a:endParaRPr>
          </a:p>
          <a:p>
            <a:pPr defTabSz="914400">
              <a:spcBef>
                <a:spcPts val="55"/>
              </a:spcBef>
              <a:buClrTx/>
              <a:buSzTx/>
            </a:pPr>
            <a:endParaRPr lang="en-US" sz="3500" dirty="0">
              <a:solidFill>
                <a:prstClr val="black"/>
              </a:solidFill>
              <a:latin typeface="Times New Roman"/>
              <a:cs typeface="Times New Roman"/>
            </a:endParaRPr>
          </a:p>
          <a:p>
            <a:pPr marL="355600" marR="50800" defTabSz="914400">
              <a:spcBef>
                <a:spcPts val="0"/>
              </a:spcBef>
              <a:buClrTx/>
              <a:buSzTx/>
            </a:pPr>
            <a:r>
              <a:rPr lang="en-US" sz="2400" dirty="0">
                <a:solidFill>
                  <a:prstClr val="black"/>
                </a:solidFill>
                <a:latin typeface="Century Schoolbook"/>
                <a:cs typeface="Century Schoolbook"/>
              </a:rPr>
              <a:t>The evaluation </a:t>
            </a:r>
            <a:r>
              <a:rPr lang="en-US" sz="2400" spc="-5" dirty="0">
                <a:solidFill>
                  <a:prstClr val="black"/>
                </a:solidFill>
                <a:latin typeface="Century Schoolbook"/>
                <a:cs typeface="Century Schoolbook"/>
              </a:rPr>
              <a:t>may be </a:t>
            </a:r>
            <a:r>
              <a:rPr lang="en-US" sz="2400" dirty="0">
                <a:solidFill>
                  <a:prstClr val="black"/>
                </a:solidFill>
                <a:latin typeface="Century Schoolbook"/>
                <a:cs typeface="Century Schoolbook"/>
              </a:rPr>
              <a:t>reduced, </a:t>
            </a:r>
            <a:r>
              <a:rPr lang="en-US" sz="2400" spc="-5" dirty="0">
                <a:solidFill>
                  <a:prstClr val="black"/>
                </a:solidFill>
                <a:latin typeface="Century Schoolbook"/>
                <a:cs typeface="Century Schoolbook"/>
              </a:rPr>
              <a:t>but </a:t>
            </a:r>
            <a:r>
              <a:rPr lang="en-US" sz="2400" dirty="0">
                <a:solidFill>
                  <a:prstClr val="black"/>
                </a:solidFill>
                <a:latin typeface="Century Schoolbook"/>
                <a:cs typeface="Century Schoolbook"/>
              </a:rPr>
              <a:t>service  connection cannot </a:t>
            </a:r>
            <a:r>
              <a:rPr lang="en-US" sz="2400" spc="-5" dirty="0">
                <a:solidFill>
                  <a:prstClr val="black"/>
                </a:solidFill>
                <a:latin typeface="Century Schoolbook"/>
                <a:cs typeface="Century Schoolbook"/>
              </a:rPr>
              <a:t>be </a:t>
            </a:r>
            <a:r>
              <a:rPr lang="en-US" sz="2400" dirty="0">
                <a:solidFill>
                  <a:prstClr val="black"/>
                </a:solidFill>
                <a:latin typeface="Century Schoolbook"/>
                <a:cs typeface="Century Schoolbook"/>
              </a:rPr>
              <a:t>severed unless service  connection was </a:t>
            </a:r>
            <a:r>
              <a:rPr lang="en-US" sz="2400" spc="-5" dirty="0">
                <a:solidFill>
                  <a:prstClr val="black"/>
                </a:solidFill>
                <a:latin typeface="Century Schoolbook"/>
                <a:cs typeface="Century Schoolbook"/>
              </a:rPr>
              <a:t>obtained by fraud or </a:t>
            </a:r>
            <a:r>
              <a:rPr lang="en-US" sz="2400" dirty="0">
                <a:solidFill>
                  <a:prstClr val="black"/>
                </a:solidFill>
                <a:latin typeface="Century Schoolbook"/>
                <a:cs typeface="Century Schoolbook"/>
              </a:rPr>
              <a:t>it is  </a:t>
            </a:r>
            <a:r>
              <a:rPr lang="en-US" sz="2400" spc="-5" dirty="0">
                <a:solidFill>
                  <a:prstClr val="black"/>
                </a:solidFill>
                <a:latin typeface="Century Schoolbook"/>
                <a:cs typeface="Century Schoolbook"/>
              </a:rPr>
              <a:t>discovered that the vet </a:t>
            </a:r>
            <a:r>
              <a:rPr lang="en-US" sz="2400" dirty="0">
                <a:solidFill>
                  <a:prstClr val="black"/>
                </a:solidFill>
                <a:latin typeface="Century Schoolbook"/>
                <a:cs typeface="Century Schoolbook"/>
              </a:rPr>
              <a:t>lacks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required</a:t>
            </a:r>
            <a:r>
              <a:rPr lang="en-US" sz="2400" spc="-130" dirty="0">
                <a:solidFill>
                  <a:prstClr val="black"/>
                </a:solidFill>
                <a:latin typeface="Century Schoolbook"/>
                <a:cs typeface="Century Schoolbook"/>
              </a:rPr>
              <a:t> </a:t>
            </a:r>
            <a:r>
              <a:rPr lang="en-US" sz="2400" dirty="0">
                <a:solidFill>
                  <a:prstClr val="black"/>
                </a:solidFill>
                <a:latin typeface="Century Schoolbook"/>
                <a:cs typeface="Century Schoolbook"/>
              </a:rPr>
              <a:t>length  </a:t>
            </a:r>
            <a:r>
              <a:rPr lang="en-US" sz="2400" spc="-5" dirty="0">
                <a:solidFill>
                  <a:prstClr val="black"/>
                </a:solidFill>
                <a:latin typeface="Century Schoolbook"/>
                <a:cs typeface="Century Schoolbook"/>
              </a:rPr>
              <a:t>or </a:t>
            </a:r>
            <a:r>
              <a:rPr lang="en-US" sz="2400" dirty="0">
                <a:solidFill>
                  <a:prstClr val="black"/>
                </a:solidFill>
                <a:latin typeface="Century Schoolbook"/>
                <a:cs typeface="Century Schoolbook"/>
              </a:rPr>
              <a:t>character </a:t>
            </a:r>
            <a:r>
              <a:rPr lang="en-US" sz="2400" spc="-5" dirty="0">
                <a:solidFill>
                  <a:prstClr val="black"/>
                </a:solidFill>
                <a:latin typeface="Century Schoolbook"/>
                <a:cs typeface="Century Schoolbook"/>
              </a:rPr>
              <a:t>of </a:t>
            </a:r>
            <a:r>
              <a:rPr lang="en-US" sz="2400" dirty="0">
                <a:solidFill>
                  <a:prstClr val="black"/>
                </a:solidFill>
                <a:latin typeface="Century Schoolbook"/>
                <a:cs typeface="Century Schoolbook"/>
              </a:rPr>
              <a:t>service </a:t>
            </a:r>
            <a:r>
              <a:rPr lang="en-US" sz="2400" spc="-5" dirty="0">
                <a:solidFill>
                  <a:prstClr val="black"/>
                </a:solidFill>
                <a:latin typeface="Century Schoolbook"/>
                <a:cs typeface="Century Schoolbook"/>
              </a:rPr>
              <a:t>(38 U.S.C. </a:t>
            </a:r>
            <a:r>
              <a:rPr lang="en-US" sz="2400" dirty="0">
                <a:solidFill>
                  <a:prstClr val="black"/>
                </a:solidFill>
                <a:latin typeface="Century Schoolbook"/>
                <a:cs typeface="Century Schoolbook"/>
              </a:rPr>
              <a:t>§</a:t>
            </a:r>
            <a:r>
              <a:rPr lang="en-US" sz="2400" spc="-90" dirty="0">
                <a:solidFill>
                  <a:prstClr val="black"/>
                </a:solidFill>
                <a:latin typeface="Century Schoolbook"/>
                <a:cs typeface="Century Schoolbook"/>
              </a:rPr>
              <a:t> </a:t>
            </a:r>
            <a:r>
              <a:rPr lang="en-US" sz="2400" spc="-5" dirty="0">
                <a:solidFill>
                  <a:prstClr val="black"/>
                </a:solidFill>
                <a:latin typeface="Century Schoolbook"/>
                <a:cs typeface="Century Schoolbook"/>
              </a:rPr>
              <a:t>6103)</a:t>
            </a:r>
            <a:endParaRPr lang="en-US" sz="24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3473196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1DF91-AAC7-44D9-815A-5E6B49E382AB}"/>
              </a:ext>
            </a:extLst>
          </p:cNvPr>
          <p:cNvSpPr>
            <a:spLocks noGrp="1"/>
          </p:cNvSpPr>
          <p:nvPr>
            <p:ph type="title"/>
          </p:nvPr>
        </p:nvSpPr>
        <p:spPr/>
        <p:txBody>
          <a:bodyPr/>
          <a:lstStyle/>
          <a:p>
            <a:r>
              <a:rPr lang="en-US" sz="3000" kern="0" spc="-5" dirty="0">
                <a:solidFill>
                  <a:srgbClr val="575F6D"/>
                </a:solidFill>
                <a:latin typeface="Century Schoolbook"/>
              </a:rPr>
              <a:t>P</a:t>
            </a:r>
            <a:r>
              <a:rPr lang="en-US" sz="2400" kern="0" spc="-5" dirty="0">
                <a:solidFill>
                  <a:srgbClr val="575F6D"/>
                </a:solidFill>
                <a:latin typeface="Century Schoolbook"/>
              </a:rPr>
              <a:t>ROTECTION OF </a:t>
            </a:r>
            <a:r>
              <a:rPr lang="en-US" sz="3000" kern="0" spc="-5" dirty="0">
                <a:solidFill>
                  <a:srgbClr val="575F6D"/>
                </a:solidFill>
                <a:latin typeface="Century Schoolbook"/>
              </a:rPr>
              <a:t>R</a:t>
            </a:r>
            <a:r>
              <a:rPr lang="en-US" sz="2400" kern="0" spc="-5" dirty="0">
                <a:solidFill>
                  <a:srgbClr val="575F6D"/>
                </a:solidFill>
                <a:latin typeface="Century Schoolbook"/>
              </a:rPr>
              <a:t>ATING </a:t>
            </a:r>
            <a:r>
              <a:rPr lang="en-US" sz="3000" kern="0" spc="-5" dirty="0">
                <a:solidFill>
                  <a:srgbClr val="575F6D"/>
                </a:solidFill>
                <a:latin typeface="Century Schoolbook"/>
              </a:rPr>
              <a:t>E</a:t>
            </a:r>
            <a:r>
              <a:rPr lang="en-US" sz="2400" kern="0" spc="-5" dirty="0">
                <a:solidFill>
                  <a:srgbClr val="575F6D"/>
                </a:solidFill>
                <a:latin typeface="Century Schoolbook"/>
              </a:rPr>
              <a:t>VALUATION  </a:t>
            </a:r>
            <a:r>
              <a:rPr lang="en-US" sz="3000" kern="0" spc="-5" dirty="0">
                <a:solidFill>
                  <a:srgbClr val="575F6D"/>
                </a:solidFill>
                <a:latin typeface="Century Schoolbook"/>
              </a:rPr>
              <a:t>A</a:t>
            </a:r>
            <a:r>
              <a:rPr lang="en-US" sz="2400" kern="0" spc="-5" dirty="0">
                <a:solidFill>
                  <a:srgbClr val="575F6D"/>
                </a:solidFill>
                <a:latin typeface="Century Schoolbook"/>
              </a:rPr>
              <a:t>FTER </a:t>
            </a:r>
            <a:r>
              <a:rPr lang="en-US" sz="3000" kern="0" spc="-5" dirty="0">
                <a:solidFill>
                  <a:srgbClr val="575F6D"/>
                </a:solidFill>
                <a:latin typeface="Century Schoolbook"/>
              </a:rPr>
              <a:t>20 </a:t>
            </a:r>
            <a:r>
              <a:rPr lang="en-US" sz="3000" kern="0" dirty="0">
                <a:solidFill>
                  <a:srgbClr val="575F6D"/>
                </a:solidFill>
                <a:latin typeface="Century Schoolbook"/>
              </a:rPr>
              <a:t>Y</a:t>
            </a:r>
            <a:r>
              <a:rPr lang="en-US" sz="2400" kern="0" dirty="0">
                <a:solidFill>
                  <a:srgbClr val="575F6D"/>
                </a:solidFill>
                <a:latin typeface="Century Schoolbook"/>
              </a:rPr>
              <a:t>EARS    </a:t>
            </a:r>
            <a:r>
              <a:rPr lang="en-US" sz="3000" kern="0" dirty="0">
                <a:solidFill>
                  <a:srgbClr val="575F6D"/>
                </a:solidFill>
                <a:latin typeface="Century Schoolbook"/>
              </a:rPr>
              <a:t>(38 </a:t>
            </a:r>
            <a:r>
              <a:rPr lang="en-US" sz="3000" kern="0" spc="-5" dirty="0">
                <a:solidFill>
                  <a:srgbClr val="575F6D"/>
                </a:solidFill>
                <a:latin typeface="Century Schoolbook"/>
              </a:rPr>
              <a:t>C.F.R. </a:t>
            </a:r>
            <a:r>
              <a:rPr lang="en-US" sz="3000" kern="0" dirty="0">
                <a:solidFill>
                  <a:srgbClr val="575F6D"/>
                </a:solidFill>
                <a:latin typeface="Century Schoolbook"/>
              </a:rPr>
              <a:t>§</a:t>
            </a:r>
            <a:r>
              <a:rPr lang="en-US" sz="3000" kern="0" spc="-20" dirty="0">
                <a:solidFill>
                  <a:srgbClr val="575F6D"/>
                </a:solidFill>
                <a:latin typeface="Century Schoolbook"/>
              </a:rPr>
              <a:t> </a:t>
            </a:r>
            <a:r>
              <a:rPr lang="en-US" sz="3000" kern="0" spc="-5" dirty="0">
                <a:solidFill>
                  <a:srgbClr val="575F6D"/>
                </a:solidFill>
                <a:latin typeface="Century Schoolbook"/>
              </a:rPr>
              <a:t>3.951(</a:t>
            </a:r>
            <a:r>
              <a:rPr lang="en-US" sz="2400" kern="0" spc="-5" dirty="0">
                <a:solidFill>
                  <a:srgbClr val="575F6D"/>
                </a:solidFill>
                <a:latin typeface="Century Schoolbook"/>
              </a:rPr>
              <a:t>B</a:t>
            </a:r>
            <a:r>
              <a:rPr lang="en-US" sz="3000" kern="0" spc="-5" dirty="0">
                <a:solidFill>
                  <a:srgbClr val="575F6D"/>
                </a:solidFill>
                <a:latin typeface="Century Schoolbook"/>
              </a:rPr>
              <a:t>))</a:t>
            </a:r>
            <a:endParaRPr lang="en-US" dirty="0"/>
          </a:p>
        </p:txBody>
      </p:sp>
      <p:sp>
        <p:nvSpPr>
          <p:cNvPr id="3" name="Content Placeholder 2">
            <a:extLst>
              <a:ext uri="{FF2B5EF4-FFF2-40B4-BE49-F238E27FC236}">
                <a16:creationId xmlns:a16="http://schemas.microsoft.com/office/drawing/2014/main" id="{A67286A8-C1E5-4AED-839A-1EDB2BB8509F}"/>
              </a:ext>
            </a:extLst>
          </p:cNvPr>
          <p:cNvSpPr>
            <a:spLocks noGrp="1"/>
          </p:cNvSpPr>
          <p:nvPr>
            <p:ph idx="1"/>
          </p:nvPr>
        </p:nvSpPr>
        <p:spPr/>
        <p:txBody>
          <a:bodyPr/>
          <a:lstStyle/>
          <a:p>
            <a:pPr marL="354965" marR="5080" defTabSz="914400">
              <a:spcBef>
                <a:spcPts val="100"/>
              </a:spcBef>
              <a:buClrTx/>
              <a:buSzTx/>
            </a:pPr>
            <a:r>
              <a:rPr lang="en-US" sz="2400" spc="-5" dirty="0">
                <a:solidFill>
                  <a:prstClr val="black"/>
                </a:solidFill>
                <a:latin typeface="Century Schoolbook"/>
                <a:cs typeface="Century Schoolbook"/>
              </a:rPr>
              <a:t>Generally, if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disability has been continuously  </a:t>
            </a:r>
            <a:r>
              <a:rPr lang="en-US" sz="2400" dirty="0">
                <a:solidFill>
                  <a:prstClr val="black"/>
                </a:solidFill>
                <a:latin typeface="Century Schoolbook"/>
                <a:cs typeface="Century Schoolbook"/>
              </a:rPr>
              <a:t>rated for </a:t>
            </a:r>
            <a:r>
              <a:rPr lang="en-US" sz="2400" spc="-5" dirty="0">
                <a:solidFill>
                  <a:prstClr val="black"/>
                </a:solidFill>
                <a:latin typeface="Century Schoolbook"/>
                <a:cs typeface="Century Schoolbook"/>
              </a:rPr>
              <a:t>at </a:t>
            </a:r>
            <a:r>
              <a:rPr lang="en-US" sz="2400" dirty="0">
                <a:solidFill>
                  <a:prstClr val="black"/>
                </a:solidFill>
                <a:latin typeface="Century Schoolbook"/>
                <a:cs typeface="Century Schoolbook"/>
              </a:rPr>
              <a:t>least </a:t>
            </a:r>
            <a:r>
              <a:rPr lang="en-US" sz="2400" spc="-5" dirty="0">
                <a:solidFill>
                  <a:prstClr val="black"/>
                </a:solidFill>
                <a:latin typeface="Century Schoolbook"/>
                <a:cs typeface="Century Schoolbook"/>
              </a:rPr>
              <a:t>20 years, VA </a:t>
            </a:r>
            <a:r>
              <a:rPr lang="en-US" sz="2400" dirty="0">
                <a:solidFill>
                  <a:prstClr val="black"/>
                </a:solidFill>
                <a:latin typeface="Century Schoolbook"/>
                <a:cs typeface="Century Schoolbook"/>
              </a:rPr>
              <a:t>cannot reduce</a:t>
            </a:r>
            <a:r>
              <a:rPr lang="en-US" sz="2400" spc="-110" dirty="0">
                <a:solidFill>
                  <a:prstClr val="black"/>
                </a:solidFill>
                <a:latin typeface="Century Schoolbook"/>
                <a:cs typeface="Century Schoolbook"/>
              </a:rPr>
              <a:t>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rating </a:t>
            </a:r>
            <a:r>
              <a:rPr lang="en-US" sz="2400" spc="-5" dirty="0">
                <a:solidFill>
                  <a:prstClr val="black"/>
                </a:solidFill>
                <a:latin typeface="Century Schoolbook"/>
                <a:cs typeface="Century Schoolbook"/>
              </a:rPr>
              <a:t>below </a:t>
            </a:r>
            <a:r>
              <a:rPr lang="en-US" sz="2400" dirty="0">
                <a:solidFill>
                  <a:prstClr val="black"/>
                </a:solidFill>
                <a:latin typeface="Century Schoolbook"/>
                <a:cs typeface="Century Schoolbook"/>
              </a:rPr>
              <a:t>its lowest level </a:t>
            </a:r>
            <a:r>
              <a:rPr lang="en-US" sz="2400" spc="-5" dirty="0">
                <a:solidFill>
                  <a:prstClr val="black"/>
                </a:solidFill>
                <a:latin typeface="Century Schoolbook"/>
                <a:cs typeface="Century Schoolbook"/>
              </a:rPr>
              <a:t>during that</a:t>
            </a:r>
            <a:r>
              <a:rPr lang="en-US" sz="2400" spc="-150" dirty="0">
                <a:solidFill>
                  <a:prstClr val="black"/>
                </a:solidFill>
                <a:latin typeface="Century Schoolbook"/>
                <a:cs typeface="Century Schoolbook"/>
              </a:rPr>
              <a:t> </a:t>
            </a:r>
            <a:r>
              <a:rPr lang="en-US" sz="2400" spc="-5" dirty="0">
                <a:solidFill>
                  <a:prstClr val="black"/>
                </a:solidFill>
                <a:latin typeface="Century Schoolbook"/>
                <a:cs typeface="Century Schoolbook"/>
              </a:rPr>
              <a:t>period.</a:t>
            </a:r>
            <a:endParaRPr lang="en-US" sz="2400" dirty="0">
              <a:solidFill>
                <a:prstClr val="black"/>
              </a:solidFill>
              <a:latin typeface="Century Schoolbook"/>
              <a:cs typeface="Century Schoolbook"/>
            </a:endParaRPr>
          </a:p>
          <a:p>
            <a:pPr defTabSz="914400">
              <a:spcBef>
                <a:spcPts val="55"/>
              </a:spcBef>
              <a:buClrTx/>
              <a:buSzTx/>
            </a:pPr>
            <a:endParaRPr lang="en-US" sz="3500" dirty="0">
              <a:solidFill>
                <a:prstClr val="black"/>
              </a:solidFill>
              <a:latin typeface="Times New Roman"/>
              <a:cs typeface="Times New Roman"/>
            </a:endParaRPr>
          </a:p>
          <a:p>
            <a:pPr marL="355600" marR="38735" defTabSz="914400">
              <a:spcBef>
                <a:spcPts val="0"/>
              </a:spcBef>
              <a:buClrTx/>
              <a:buSzTx/>
            </a:pPr>
            <a:r>
              <a:rPr lang="en-US" sz="2400" spc="-5" dirty="0">
                <a:solidFill>
                  <a:prstClr val="black"/>
                </a:solidFill>
                <a:latin typeface="Century Schoolbook"/>
                <a:cs typeface="Century Schoolbook"/>
              </a:rPr>
              <a:t>If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disability </a:t>
            </a:r>
            <a:r>
              <a:rPr lang="en-US" sz="2400" dirty="0">
                <a:solidFill>
                  <a:prstClr val="black"/>
                </a:solidFill>
                <a:latin typeface="Century Schoolbook"/>
                <a:cs typeface="Century Schoolbook"/>
              </a:rPr>
              <a:t>has </a:t>
            </a:r>
            <a:r>
              <a:rPr lang="en-US" sz="2400" spc="-5" dirty="0">
                <a:solidFill>
                  <a:prstClr val="black"/>
                </a:solidFill>
                <a:latin typeface="Century Schoolbook"/>
                <a:cs typeface="Century Schoolbook"/>
              </a:rPr>
              <a:t>been </a:t>
            </a:r>
            <a:r>
              <a:rPr lang="en-US" sz="2400" dirty="0">
                <a:solidFill>
                  <a:prstClr val="black"/>
                </a:solidFill>
                <a:latin typeface="Century Schoolbook"/>
                <a:cs typeface="Century Schoolbook"/>
              </a:rPr>
              <a:t>continuously rated </a:t>
            </a:r>
            <a:r>
              <a:rPr lang="en-US" sz="2400" spc="-5" dirty="0">
                <a:solidFill>
                  <a:prstClr val="black"/>
                </a:solidFill>
                <a:latin typeface="Century Schoolbook"/>
                <a:cs typeface="Century Schoolbook"/>
              </a:rPr>
              <a:t>at or  above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particular </a:t>
            </a:r>
            <a:r>
              <a:rPr lang="en-US" sz="2400" dirty="0">
                <a:solidFill>
                  <a:prstClr val="black"/>
                </a:solidFill>
                <a:latin typeface="Century Schoolbook"/>
                <a:cs typeface="Century Schoolbook"/>
              </a:rPr>
              <a:t>rating </a:t>
            </a:r>
            <a:r>
              <a:rPr lang="en-US" sz="2400" spc="-5" dirty="0">
                <a:solidFill>
                  <a:prstClr val="black"/>
                </a:solidFill>
                <a:latin typeface="Century Schoolbook"/>
                <a:cs typeface="Century Schoolbook"/>
              </a:rPr>
              <a:t>level for 20 or more  years, the VA </a:t>
            </a:r>
            <a:r>
              <a:rPr lang="en-US" sz="2400" dirty="0">
                <a:solidFill>
                  <a:prstClr val="black"/>
                </a:solidFill>
                <a:latin typeface="Century Schoolbook"/>
                <a:cs typeface="Century Schoolbook"/>
              </a:rPr>
              <a:t>cannot reduce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rating </a:t>
            </a:r>
            <a:r>
              <a:rPr lang="en-US" sz="2400" spc="-5" dirty="0">
                <a:solidFill>
                  <a:prstClr val="black"/>
                </a:solidFill>
                <a:latin typeface="Century Schoolbook"/>
                <a:cs typeface="Century Schoolbook"/>
              </a:rPr>
              <a:t>below  that </a:t>
            </a:r>
            <a:r>
              <a:rPr lang="en-US" sz="2400" dirty="0">
                <a:solidFill>
                  <a:prstClr val="black"/>
                </a:solidFill>
                <a:latin typeface="Century Schoolbook"/>
                <a:cs typeface="Century Schoolbook"/>
              </a:rPr>
              <a:t>level unless it </a:t>
            </a:r>
            <a:r>
              <a:rPr lang="en-US" sz="2400" spc="-5" dirty="0">
                <a:solidFill>
                  <a:prstClr val="black"/>
                </a:solidFill>
                <a:latin typeface="Century Schoolbook"/>
                <a:cs typeface="Century Schoolbook"/>
              </a:rPr>
              <a:t>discovers that the </a:t>
            </a:r>
            <a:r>
              <a:rPr lang="en-US" sz="2400" dirty="0">
                <a:solidFill>
                  <a:prstClr val="black"/>
                </a:solidFill>
                <a:latin typeface="Century Schoolbook"/>
                <a:cs typeface="Century Schoolbook"/>
              </a:rPr>
              <a:t>rating</a:t>
            </a:r>
            <a:r>
              <a:rPr lang="en-US" sz="2400" spc="-150" dirty="0">
                <a:solidFill>
                  <a:prstClr val="black"/>
                </a:solidFill>
                <a:latin typeface="Century Schoolbook"/>
                <a:cs typeface="Century Schoolbook"/>
              </a:rPr>
              <a:t> </a:t>
            </a:r>
            <a:r>
              <a:rPr lang="en-US" sz="2400" dirty="0">
                <a:solidFill>
                  <a:prstClr val="black"/>
                </a:solidFill>
                <a:latin typeface="Century Schoolbook"/>
                <a:cs typeface="Century Schoolbook"/>
              </a:rPr>
              <a:t>was  </a:t>
            </a:r>
            <a:r>
              <a:rPr lang="en-US" sz="2400" spc="-5" dirty="0">
                <a:solidFill>
                  <a:prstClr val="black"/>
                </a:solidFill>
                <a:latin typeface="Century Schoolbook"/>
                <a:cs typeface="Century Schoolbook"/>
              </a:rPr>
              <a:t>based on</a:t>
            </a:r>
            <a:r>
              <a:rPr lang="en-US" sz="2400" spc="-10" dirty="0">
                <a:solidFill>
                  <a:prstClr val="black"/>
                </a:solidFill>
                <a:latin typeface="Century Schoolbook"/>
                <a:cs typeface="Century Schoolbook"/>
              </a:rPr>
              <a:t> </a:t>
            </a:r>
            <a:r>
              <a:rPr lang="en-US" sz="2400" spc="-5" dirty="0">
                <a:solidFill>
                  <a:prstClr val="black"/>
                </a:solidFill>
                <a:latin typeface="Century Schoolbook"/>
                <a:cs typeface="Century Schoolbook"/>
              </a:rPr>
              <a:t>fraud</a:t>
            </a:r>
            <a:endParaRPr lang="en-US" sz="24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3232637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1DF91-AAC7-44D9-815A-5E6B49E382AB}"/>
              </a:ext>
            </a:extLst>
          </p:cNvPr>
          <p:cNvSpPr>
            <a:spLocks noGrp="1"/>
          </p:cNvSpPr>
          <p:nvPr>
            <p:ph type="title"/>
          </p:nvPr>
        </p:nvSpPr>
        <p:spPr/>
        <p:txBody>
          <a:bodyPr/>
          <a:lstStyle/>
          <a:p>
            <a:r>
              <a:rPr lang="en-US" sz="3000" kern="0" spc="-5" dirty="0">
                <a:solidFill>
                  <a:srgbClr val="575F6D"/>
                </a:solidFill>
                <a:latin typeface="Century Schoolbook"/>
              </a:rPr>
              <a:t>P</a:t>
            </a:r>
            <a:r>
              <a:rPr lang="en-US" sz="2400" kern="0" spc="-5" dirty="0">
                <a:solidFill>
                  <a:srgbClr val="575F6D"/>
                </a:solidFill>
                <a:latin typeface="Century Schoolbook"/>
              </a:rPr>
              <a:t>ROTECTION OF </a:t>
            </a:r>
            <a:r>
              <a:rPr lang="en-US" sz="3000" kern="0" spc="-5" dirty="0">
                <a:solidFill>
                  <a:srgbClr val="575F6D"/>
                </a:solidFill>
                <a:latin typeface="Century Schoolbook"/>
              </a:rPr>
              <a:t>R</a:t>
            </a:r>
            <a:r>
              <a:rPr lang="en-US" sz="2400" kern="0" spc="-5" dirty="0">
                <a:solidFill>
                  <a:srgbClr val="575F6D"/>
                </a:solidFill>
                <a:latin typeface="Century Schoolbook"/>
              </a:rPr>
              <a:t>ATING </a:t>
            </a:r>
            <a:r>
              <a:rPr lang="en-US" sz="3000" kern="0" spc="-5" dirty="0">
                <a:solidFill>
                  <a:srgbClr val="575F6D"/>
                </a:solidFill>
                <a:latin typeface="Century Schoolbook"/>
              </a:rPr>
              <a:t>E</a:t>
            </a:r>
            <a:r>
              <a:rPr lang="en-US" sz="2400" kern="0" spc="-5" dirty="0">
                <a:solidFill>
                  <a:srgbClr val="575F6D"/>
                </a:solidFill>
                <a:latin typeface="Century Schoolbook"/>
              </a:rPr>
              <a:t>VALUATION  </a:t>
            </a:r>
            <a:r>
              <a:rPr lang="en-US" sz="3000" kern="0" spc="-5" dirty="0">
                <a:solidFill>
                  <a:srgbClr val="575F6D"/>
                </a:solidFill>
                <a:latin typeface="Century Schoolbook"/>
              </a:rPr>
              <a:t>A</a:t>
            </a:r>
            <a:r>
              <a:rPr lang="en-US" sz="2400" kern="0" spc="-5" dirty="0">
                <a:solidFill>
                  <a:srgbClr val="575F6D"/>
                </a:solidFill>
                <a:latin typeface="Century Schoolbook"/>
              </a:rPr>
              <a:t>FTER </a:t>
            </a:r>
            <a:r>
              <a:rPr lang="en-US" sz="3000" kern="0" spc="-5" dirty="0">
                <a:solidFill>
                  <a:srgbClr val="575F6D"/>
                </a:solidFill>
                <a:latin typeface="Century Schoolbook"/>
              </a:rPr>
              <a:t>20 </a:t>
            </a:r>
            <a:r>
              <a:rPr lang="en-US" sz="3000" kern="0" dirty="0">
                <a:solidFill>
                  <a:srgbClr val="575F6D"/>
                </a:solidFill>
                <a:latin typeface="Century Schoolbook"/>
              </a:rPr>
              <a:t>Y</a:t>
            </a:r>
            <a:r>
              <a:rPr lang="en-US" sz="2400" kern="0" dirty="0">
                <a:solidFill>
                  <a:srgbClr val="575F6D"/>
                </a:solidFill>
                <a:latin typeface="Century Schoolbook"/>
              </a:rPr>
              <a:t>EARS    </a:t>
            </a:r>
            <a:r>
              <a:rPr lang="en-US" sz="3000" kern="0" dirty="0">
                <a:solidFill>
                  <a:srgbClr val="575F6D"/>
                </a:solidFill>
                <a:latin typeface="Century Schoolbook"/>
              </a:rPr>
              <a:t>(38 </a:t>
            </a:r>
            <a:r>
              <a:rPr lang="en-US" sz="3000" kern="0" spc="-5" dirty="0">
                <a:solidFill>
                  <a:srgbClr val="575F6D"/>
                </a:solidFill>
                <a:latin typeface="Century Schoolbook"/>
              </a:rPr>
              <a:t>C.F.R. </a:t>
            </a:r>
            <a:r>
              <a:rPr lang="en-US" sz="3000" kern="0" dirty="0">
                <a:solidFill>
                  <a:srgbClr val="575F6D"/>
                </a:solidFill>
                <a:latin typeface="Century Schoolbook"/>
              </a:rPr>
              <a:t>§</a:t>
            </a:r>
            <a:r>
              <a:rPr lang="en-US" sz="3000" kern="0" spc="-20" dirty="0">
                <a:solidFill>
                  <a:srgbClr val="575F6D"/>
                </a:solidFill>
                <a:latin typeface="Century Schoolbook"/>
              </a:rPr>
              <a:t> </a:t>
            </a:r>
            <a:r>
              <a:rPr lang="en-US" sz="3000" kern="0" spc="-5" dirty="0">
                <a:solidFill>
                  <a:srgbClr val="575F6D"/>
                </a:solidFill>
                <a:latin typeface="Century Schoolbook"/>
              </a:rPr>
              <a:t>3.951(</a:t>
            </a:r>
            <a:r>
              <a:rPr lang="en-US" sz="2400" kern="0" spc="-5" dirty="0">
                <a:solidFill>
                  <a:srgbClr val="575F6D"/>
                </a:solidFill>
                <a:latin typeface="Century Schoolbook"/>
              </a:rPr>
              <a:t>B</a:t>
            </a:r>
            <a:r>
              <a:rPr lang="en-US" sz="3000" kern="0" spc="-5" dirty="0">
                <a:solidFill>
                  <a:srgbClr val="575F6D"/>
                </a:solidFill>
                <a:latin typeface="Century Schoolbook"/>
              </a:rPr>
              <a:t>))</a:t>
            </a:r>
            <a:endParaRPr lang="en-US" dirty="0"/>
          </a:p>
        </p:txBody>
      </p:sp>
      <p:sp>
        <p:nvSpPr>
          <p:cNvPr id="3" name="Content Placeholder 2">
            <a:extLst>
              <a:ext uri="{FF2B5EF4-FFF2-40B4-BE49-F238E27FC236}">
                <a16:creationId xmlns:a16="http://schemas.microsoft.com/office/drawing/2014/main" id="{A67286A8-C1E5-4AED-839A-1EDB2BB8509F}"/>
              </a:ext>
            </a:extLst>
          </p:cNvPr>
          <p:cNvSpPr>
            <a:spLocks noGrp="1"/>
          </p:cNvSpPr>
          <p:nvPr>
            <p:ph idx="1"/>
          </p:nvPr>
        </p:nvSpPr>
        <p:spPr/>
        <p:txBody>
          <a:bodyPr>
            <a:normAutofit lnSpcReduction="10000"/>
          </a:bodyPr>
          <a:lstStyle/>
          <a:p>
            <a:pPr marL="354965" marR="97790" defTabSz="914400">
              <a:spcBef>
                <a:spcPts val="100"/>
              </a:spcBef>
              <a:buClrTx/>
              <a:buSzTx/>
            </a:pPr>
            <a:r>
              <a:rPr lang="en-US" sz="2400" dirty="0">
                <a:solidFill>
                  <a:prstClr val="black"/>
                </a:solidFill>
                <a:latin typeface="Century Schoolbook"/>
                <a:cs typeface="Century Schoolbook"/>
              </a:rPr>
              <a:t>For example, if a </a:t>
            </a:r>
            <a:r>
              <a:rPr lang="en-US" sz="2400" spc="-5" dirty="0">
                <a:solidFill>
                  <a:prstClr val="black"/>
                </a:solidFill>
                <a:latin typeface="Century Schoolbook"/>
                <a:cs typeface="Century Schoolbook"/>
              </a:rPr>
              <a:t>vet </a:t>
            </a:r>
            <a:r>
              <a:rPr lang="en-US" sz="2400" dirty="0">
                <a:solidFill>
                  <a:prstClr val="black"/>
                </a:solidFill>
                <a:latin typeface="Century Schoolbook"/>
                <a:cs typeface="Century Schoolbook"/>
              </a:rPr>
              <a:t>is </a:t>
            </a:r>
            <a:r>
              <a:rPr lang="en-US" sz="2400" spc="-5" dirty="0">
                <a:solidFill>
                  <a:prstClr val="black"/>
                </a:solidFill>
                <a:latin typeface="Century Schoolbook"/>
                <a:cs typeface="Century Schoolbook"/>
              </a:rPr>
              <a:t>granted </a:t>
            </a:r>
            <a:r>
              <a:rPr lang="en-US" sz="2400" dirty="0">
                <a:solidFill>
                  <a:prstClr val="black"/>
                </a:solidFill>
                <a:latin typeface="Century Schoolbook"/>
                <a:cs typeface="Century Schoolbook"/>
              </a:rPr>
              <a:t>compensation  </a:t>
            </a:r>
            <a:r>
              <a:rPr lang="en-US" sz="2400" spc="-5" dirty="0">
                <a:solidFill>
                  <a:prstClr val="black"/>
                </a:solidFill>
                <a:latin typeface="Century Schoolbook"/>
                <a:cs typeface="Century Schoolbook"/>
              </a:rPr>
              <a:t>based </a:t>
            </a:r>
            <a:r>
              <a:rPr lang="en-US" sz="2400" dirty="0">
                <a:solidFill>
                  <a:prstClr val="black"/>
                </a:solidFill>
                <a:latin typeface="Century Schoolbook"/>
                <a:cs typeface="Century Schoolbook"/>
              </a:rPr>
              <a:t>upon </a:t>
            </a:r>
            <a:r>
              <a:rPr lang="en-US" sz="2400" spc="-5" dirty="0">
                <a:solidFill>
                  <a:prstClr val="black"/>
                </a:solidFill>
                <a:latin typeface="Century Schoolbook"/>
                <a:cs typeface="Century Schoolbook"/>
              </a:rPr>
              <a:t>an original </a:t>
            </a:r>
            <a:r>
              <a:rPr lang="en-US" sz="2400" dirty="0">
                <a:solidFill>
                  <a:prstClr val="black"/>
                </a:solidFill>
                <a:latin typeface="Century Schoolbook"/>
                <a:cs typeface="Century Schoolbook"/>
              </a:rPr>
              <a:t>rating </a:t>
            </a:r>
            <a:r>
              <a:rPr lang="en-US" sz="2400" spc="-5" dirty="0">
                <a:solidFill>
                  <a:prstClr val="black"/>
                </a:solidFill>
                <a:latin typeface="Century Schoolbook"/>
                <a:cs typeface="Century Schoolbook"/>
              </a:rPr>
              <a:t>of 30% and for the  next 20 years the rating varies between 30% and  100%, the </a:t>
            </a:r>
            <a:r>
              <a:rPr lang="en-US" sz="2400" dirty="0">
                <a:solidFill>
                  <a:prstClr val="black"/>
                </a:solidFill>
                <a:latin typeface="Century Schoolbook"/>
                <a:cs typeface="Century Schoolbook"/>
              </a:rPr>
              <a:t>rating cannot </a:t>
            </a:r>
            <a:r>
              <a:rPr lang="en-US" sz="2400" spc="-5" dirty="0">
                <a:solidFill>
                  <a:prstClr val="black"/>
                </a:solidFill>
                <a:latin typeface="Century Schoolbook"/>
                <a:cs typeface="Century Schoolbook"/>
              </a:rPr>
              <a:t>thereafter be </a:t>
            </a:r>
            <a:r>
              <a:rPr lang="en-US" sz="2400" dirty="0">
                <a:solidFill>
                  <a:prstClr val="black"/>
                </a:solidFill>
                <a:latin typeface="Century Schoolbook"/>
                <a:cs typeface="Century Schoolbook"/>
              </a:rPr>
              <a:t>reduced  </a:t>
            </a:r>
            <a:r>
              <a:rPr lang="en-US" sz="2400" spc="-5" dirty="0">
                <a:solidFill>
                  <a:prstClr val="black"/>
                </a:solidFill>
                <a:latin typeface="Century Schoolbook"/>
                <a:cs typeface="Century Schoolbook"/>
              </a:rPr>
              <a:t>below 30% in the absence of</a:t>
            </a:r>
            <a:r>
              <a:rPr lang="en-US" sz="2400" spc="-20" dirty="0">
                <a:solidFill>
                  <a:prstClr val="black"/>
                </a:solidFill>
                <a:latin typeface="Century Schoolbook"/>
                <a:cs typeface="Century Schoolbook"/>
              </a:rPr>
              <a:t> </a:t>
            </a:r>
            <a:r>
              <a:rPr lang="en-US" sz="2400" spc="-5" dirty="0">
                <a:solidFill>
                  <a:prstClr val="black"/>
                </a:solidFill>
                <a:latin typeface="Century Schoolbook"/>
                <a:cs typeface="Century Schoolbook"/>
              </a:rPr>
              <a:t>fraud</a:t>
            </a:r>
            <a:endParaRPr lang="en-US" sz="2400" dirty="0">
              <a:solidFill>
                <a:prstClr val="black"/>
              </a:solidFill>
              <a:latin typeface="Century Schoolbook"/>
              <a:cs typeface="Century Schoolbook"/>
            </a:endParaRPr>
          </a:p>
          <a:p>
            <a:pPr defTabSz="914400">
              <a:spcBef>
                <a:spcPts val="55"/>
              </a:spcBef>
              <a:buClrTx/>
              <a:buSzTx/>
            </a:pPr>
            <a:endParaRPr lang="en-US" sz="3500" dirty="0">
              <a:solidFill>
                <a:prstClr val="black"/>
              </a:solidFill>
              <a:latin typeface="Times New Roman"/>
              <a:cs typeface="Times New Roman"/>
            </a:endParaRPr>
          </a:p>
          <a:p>
            <a:pPr marL="355600" marR="5080" defTabSz="914400">
              <a:spcBef>
                <a:spcPts val="0"/>
              </a:spcBef>
              <a:buClrTx/>
              <a:buSzTx/>
            </a:pPr>
            <a:r>
              <a:rPr lang="en-US" sz="2400" spc="-5" dirty="0">
                <a:solidFill>
                  <a:prstClr val="black"/>
                </a:solidFill>
                <a:latin typeface="Century Schoolbook"/>
                <a:cs typeface="Century Schoolbook"/>
              </a:rPr>
              <a:t>The 20 year protection </a:t>
            </a:r>
            <a:r>
              <a:rPr lang="en-US" sz="2400" dirty="0">
                <a:solidFill>
                  <a:prstClr val="black"/>
                </a:solidFill>
                <a:latin typeface="Century Schoolbook"/>
                <a:cs typeface="Century Schoolbook"/>
              </a:rPr>
              <a:t>rule </a:t>
            </a:r>
            <a:r>
              <a:rPr lang="en-US" sz="2400" spc="-5" dirty="0">
                <a:solidFill>
                  <a:prstClr val="black"/>
                </a:solidFill>
                <a:latin typeface="Century Schoolbook"/>
                <a:cs typeface="Century Schoolbook"/>
              </a:rPr>
              <a:t>applies even to </a:t>
            </a:r>
            <a:r>
              <a:rPr lang="en-US" sz="2400" dirty="0">
                <a:solidFill>
                  <a:prstClr val="black"/>
                </a:solidFill>
                <a:latin typeface="Century Schoolbook"/>
                <a:cs typeface="Century Schoolbook"/>
              </a:rPr>
              <a:t>rating  levels </a:t>
            </a:r>
            <a:r>
              <a:rPr lang="en-US" sz="2400" spc="-5" dirty="0">
                <a:solidFill>
                  <a:prstClr val="black"/>
                </a:solidFill>
                <a:latin typeface="Century Schoolbook"/>
                <a:cs typeface="Century Schoolbook"/>
              </a:rPr>
              <a:t>that are assigned </a:t>
            </a:r>
            <a:r>
              <a:rPr lang="en-US" sz="2400" dirty="0">
                <a:solidFill>
                  <a:prstClr val="black"/>
                </a:solidFill>
                <a:latin typeface="Century Schoolbook"/>
                <a:cs typeface="Century Schoolbook"/>
              </a:rPr>
              <a:t>retroactively </a:t>
            </a:r>
            <a:r>
              <a:rPr lang="en-US" sz="2400" spc="-5" dirty="0">
                <a:solidFill>
                  <a:prstClr val="black"/>
                </a:solidFill>
                <a:latin typeface="Century Schoolbook"/>
                <a:cs typeface="Century Schoolbook"/>
              </a:rPr>
              <a:t>because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previous final decision is </a:t>
            </a:r>
            <a:r>
              <a:rPr lang="en-US" sz="2400" dirty="0">
                <a:solidFill>
                  <a:prstClr val="black"/>
                </a:solidFill>
                <a:latin typeface="Century Schoolbook"/>
                <a:cs typeface="Century Schoolbook"/>
              </a:rPr>
              <a:t>revised </a:t>
            </a:r>
            <a:r>
              <a:rPr lang="en-US" sz="2400" spc="-5" dirty="0">
                <a:solidFill>
                  <a:prstClr val="black"/>
                </a:solidFill>
                <a:latin typeface="Century Schoolbook"/>
                <a:cs typeface="Century Schoolbook"/>
              </a:rPr>
              <a:t>based on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finding </a:t>
            </a:r>
            <a:r>
              <a:rPr lang="en-US" sz="2400" dirty="0">
                <a:solidFill>
                  <a:prstClr val="black"/>
                </a:solidFill>
                <a:latin typeface="Century Schoolbook"/>
                <a:cs typeface="Century Schoolbook"/>
              </a:rPr>
              <a:t>of clear </a:t>
            </a:r>
            <a:r>
              <a:rPr lang="en-US" sz="2400" spc="-5" dirty="0">
                <a:solidFill>
                  <a:prstClr val="black"/>
                </a:solidFill>
                <a:latin typeface="Century Schoolbook"/>
                <a:cs typeface="Century Schoolbook"/>
              </a:rPr>
              <a:t>and </a:t>
            </a:r>
            <a:r>
              <a:rPr lang="en-US" sz="2400" dirty="0">
                <a:solidFill>
                  <a:prstClr val="black"/>
                </a:solidFill>
                <a:latin typeface="Century Schoolbook"/>
                <a:cs typeface="Century Schoolbook"/>
              </a:rPr>
              <a:t>unmistakable error</a:t>
            </a:r>
            <a:r>
              <a:rPr lang="en-US" sz="2400" spc="-110" dirty="0">
                <a:solidFill>
                  <a:prstClr val="black"/>
                </a:solidFill>
                <a:latin typeface="Century Schoolbook"/>
                <a:cs typeface="Century Schoolbook"/>
              </a:rPr>
              <a:t> </a:t>
            </a:r>
            <a:r>
              <a:rPr lang="en-US" sz="2400" spc="-5" dirty="0">
                <a:solidFill>
                  <a:prstClr val="black"/>
                </a:solidFill>
                <a:latin typeface="Century Schoolbook"/>
                <a:cs typeface="Century Schoolbook"/>
              </a:rPr>
              <a:t>(CUE)</a:t>
            </a:r>
            <a:endParaRPr lang="en-US" sz="24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2836804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B8E6F-189E-4BAB-9E6C-9E28D0A75762}"/>
              </a:ext>
            </a:extLst>
          </p:cNvPr>
          <p:cNvSpPr>
            <a:spLocks noGrp="1"/>
          </p:cNvSpPr>
          <p:nvPr>
            <p:ph type="title"/>
          </p:nvPr>
        </p:nvSpPr>
        <p:spPr/>
        <p:txBody>
          <a:bodyPr/>
          <a:lstStyle/>
          <a:p>
            <a:r>
              <a:rPr lang="en-US" sz="3000" kern="0" dirty="0">
                <a:solidFill>
                  <a:srgbClr val="575F6D"/>
                </a:solidFill>
                <a:latin typeface="Century Schoolbook"/>
              </a:rPr>
              <a:t>O</a:t>
            </a:r>
            <a:r>
              <a:rPr lang="en-US" sz="2400" kern="0" dirty="0">
                <a:solidFill>
                  <a:srgbClr val="575F6D"/>
                </a:solidFill>
                <a:latin typeface="Century Schoolbook"/>
              </a:rPr>
              <a:t>VERVIEW</a:t>
            </a:r>
            <a:endParaRPr lang="en-US" dirty="0"/>
          </a:p>
        </p:txBody>
      </p:sp>
      <p:sp>
        <p:nvSpPr>
          <p:cNvPr id="3" name="Content Placeholder 2">
            <a:extLst>
              <a:ext uri="{FF2B5EF4-FFF2-40B4-BE49-F238E27FC236}">
                <a16:creationId xmlns:a16="http://schemas.microsoft.com/office/drawing/2014/main" id="{BF949096-5FAF-41E0-B52D-C6072E8FF1D0}"/>
              </a:ext>
            </a:extLst>
          </p:cNvPr>
          <p:cNvSpPr>
            <a:spLocks noGrp="1"/>
          </p:cNvSpPr>
          <p:nvPr>
            <p:ph idx="1"/>
          </p:nvPr>
        </p:nvSpPr>
        <p:spPr/>
        <p:txBody>
          <a:bodyPr/>
          <a:lstStyle/>
          <a:p>
            <a:pPr marL="12700">
              <a:spcBef>
                <a:spcPts val="100"/>
              </a:spcBef>
            </a:pPr>
            <a:r>
              <a:rPr lang="en-US" sz="2800" spc="-5" dirty="0">
                <a:latin typeface="Century Schoolbook"/>
                <a:cs typeface="Century Schoolbook"/>
              </a:rPr>
              <a:t>VA Re-examinations</a:t>
            </a:r>
            <a:endParaRPr lang="en-US" sz="2800" dirty="0">
              <a:latin typeface="Century Schoolbook"/>
              <a:cs typeface="Century Schoolbook"/>
            </a:endParaRPr>
          </a:p>
          <a:p>
            <a:pPr>
              <a:spcBef>
                <a:spcPts val="55"/>
              </a:spcBef>
            </a:pPr>
            <a:endParaRPr lang="en-US" sz="2800" dirty="0">
              <a:latin typeface="Times New Roman"/>
              <a:cs typeface="Times New Roman"/>
            </a:endParaRPr>
          </a:p>
          <a:p>
            <a:pPr marL="12700"/>
            <a:r>
              <a:rPr lang="en-US" sz="2800" spc="-5" dirty="0">
                <a:latin typeface="Century Schoolbook"/>
                <a:cs typeface="Century Schoolbook"/>
              </a:rPr>
              <a:t>Rating </a:t>
            </a:r>
            <a:r>
              <a:rPr lang="en-US" sz="2800" dirty="0">
                <a:latin typeface="Century Schoolbook"/>
                <a:cs typeface="Century Schoolbook"/>
              </a:rPr>
              <a:t>reductions </a:t>
            </a:r>
            <a:r>
              <a:rPr lang="en-US" sz="2800" spc="-5" dirty="0">
                <a:latin typeface="Century Schoolbook"/>
                <a:cs typeface="Century Schoolbook"/>
              </a:rPr>
              <a:t>and proposals</a:t>
            </a:r>
            <a:endParaRPr lang="en-US" sz="2800" dirty="0">
              <a:latin typeface="Century Schoolbook"/>
              <a:cs typeface="Century Schoolbook"/>
            </a:endParaRPr>
          </a:p>
          <a:p>
            <a:pPr>
              <a:spcBef>
                <a:spcPts val="55"/>
              </a:spcBef>
            </a:pPr>
            <a:endParaRPr lang="en-US" sz="2800" dirty="0">
              <a:latin typeface="Times New Roman"/>
              <a:cs typeface="Times New Roman"/>
            </a:endParaRPr>
          </a:p>
          <a:p>
            <a:pPr marL="12700"/>
            <a:r>
              <a:rPr lang="en-US" sz="2800" dirty="0">
                <a:latin typeface="Century Schoolbook"/>
                <a:cs typeface="Century Schoolbook"/>
              </a:rPr>
              <a:t>Advocacy </a:t>
            </a:r>
            <a:r>
              <a:rPr lang="en-US" sz="2800" dirty="0" smtClean="0">
                <a:latin typeface="Century Schoolbook"/>
                <a:cs typeface="Century Schoolbook"/>
              </a:rPr>
              <a:t>Advice</a:t>
            </a:r>
          </a:p>
          <a:p>
            <a:pPr marL="12700"/>
            <a:endParaRPr lang="en-US" sz="2800" dirty="0" smtClean="0">
              <a:latin typeface="Century Schoolbook"/>
              <a:cs typeface="Century Schoolbook"/>
            </a:endParaRPr>
          </a:p>
          <a:p>
            <a:pPr marL="12700"/>
            <a:r>
              <a:rPr lang="en-US" sz="2800" dirty="0" smtClean="0">
                <a:latin typeface="Century Schoolbook"/>
                <a:cs typeface="Century Schoolbook"/>
              </a:rPr>
              <a:t>Apportionments</a:t>
            </a:r>
            <a:endParaRPr lang="en-US" sz="2800" dirty="0">
              <a:latin typeface="Century Schoolbook"/>
              <a:cs typeface="Century Schoolbook"/>
            </a:endParaRPr>
          </a:p>
          <a:p>
            <a:endParaRPr lang="en-US" dirty="0"/>
          </a:p>
        </p:txBody>
      </p:sp>
    </p:spTree>
    <p:extLst>
      <p:ext uri="{BB962C8B-B14F-4D97-AF65-F5344CB8AC3E}">
        <p14:creationId xmlns:p14="http://schemas.microsoft.com/office/powerpoint/2010/main" val="4279702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2BBAB-62F1-49D7-A3C7-F0A683138B12}"/>
              </a:ext>
            </a:extLst>
          </p:cNvPr>
          <p:cNvSpPr>
            <a:spLocks noGrp="1"/>
          </p:cNvSpPr>
          <p:nvPr>
            <p:ph type="title"/>
          </p:nvPr>
        </p:nvSpPr>
        <p:spPr/>
        <p:txBody>
          <a:bodyPr/>
          <a:lstStyle/>
          <a:p>
            <a:r>
              <a:rPr lang="en-US" sz="3000" kern="0" spc="-5" dirty="0">
                <a:solidFill>
                  <a:srgbClr val="575F6D"/>
                </a:solidFill>
                <a:latin typeface="Century Schoolbook"/>
              </a:rPr>
              <a:t>R</a:t>
            </a:r>
            <a:r>
              <a:rPr lang="en-US" sz="2400" kern="0" spc="-5" dirty="0">
                <a:solidFill>
                  <a:srgbClr val="575F6D"/>
                </a:solidFill>
                <a:latin typeface="Century Schoolbook"/>
              </a:rPr>
              <a:t>EDUCTION </a:t>
            </a:r>
            <a:r>
              <a:rPr lang="en-US" sz="2400" kern="0" dirty="0">
                <a:solidFill>
                  <a:srgbClr val="575F6D"/>
                </a:solidFill>
                <a:latin typeface="Century Schoolbook"/>
              </a:rPr>
              <a:t>OF </a:t>
            </a:r>
            <a:r>
              <a:rPr lang="en-US" sz="3000" kern="0" spc="-5" dirty="0">
                <a:solidFill>
                  <a:srgbClr val="575F6D"/>
                </a:solidFill>
                <a:latin typeface="Century Schoolbook"/>
              </a:rPr>
              <a:t>R</a:t>
            </a:r>
            <a:r>
              <a:rPr lang="en-US" sz="2400" kern="0" spc="-5" dirty="0">
                <a:solidFill>
                  <a:srgbClr val="575F6D"/>
                </a:solidFill>
                <a:latin typeface="Century Schoolbook"/>
              </a:rPr>
              <a:t>ATINGS IN </a:t>
            </a:r>
            <a:r>
              <a:rPr lang="en-US" sz="3000" kern="0" spc="-5" dirty="0">
                <a:solidFill>
                  <a:srgbClr val="575F6D"/>
                </a:solidFill>
                <a:latin typeface="Century Schoolbook"/>
              </a:rPr>
              <a:t>E</a:t>
            </a:r>
            <a:r>
              <a:rPr lang="en-US" sz="2400" kern="0" spc="-5" dirty="0">
                <a:solidFill>
                  <a:srgbClr val="575F6D"/>
                </a:solidFill>
                <a:latin typeface="Century Schoolbook"/>
              </a:rPr>
              <a:t>FFECT </a:t>
            </a:r>
            <a:r>
              <a:rPr lang="en-US" sz="2400" kern="0" dirty="0">
                <a:solidFill>
                  <a:srgbClr val="575F6D"/>
                </a:solidFill>
                <a:latin typeface="Century Schoolbook"/>
              </a:rPr>
              <a:t>FOR  AT </a:t>
            </a:r>
            <a:r>
              <a:rPr lang="en-US" sz="3000" kern="0" spc="-5" dirty="0">
                <a:solidFill>
                  <a:srgbClr val="575F6D"/>
                </a:solidFill>
                <a:latin typeface="Century Schoolbook"/>
              </a:rPr>
              <a:t>L</a:t>
            </a:r>
            <a:r>
              <a:rPr lang="en-US" sz="2400" kern="0" spc="-5" dirty="0">
                <a:solidFill>
                  <a:srgbClr val="575F6D"/>
                </a:solidFill>
                <a:latin typeface="Century Schoolbook"/>
              </a:rPr>
              <a:t>EAST </a:t>
            </a:r>
            <a:r>
              <a:rPr lang="en-US" sz="3000" kern="0" spc="-5" dirty="0">
                <a:solidFill>
                  <a:srgbClr val="575F6D"/>
                </a:solidFill>
                <a:latin typeface="Century Schoolbook"/>
              </a:rPr>
              <a:t>F</a:t>
            </a:r>
            <a:r>
              <a:rPr lang="en-US" sz="2400" kern="0" spc="-5" dirty="0">
                <a:solidFill>
                  <a:srgbClr val="575F6D"/>
                </a:solidFill>
                <a:latin typeface="Century Schoolbook"/>
              </a:rPr>
              <a:t>IVE </a:t>
            </a:r>
            <a:r>
              <a:rPr lang="en-US" sz="3000" kern="0" spc="-5" dirty="0">
                <a:solidFill>
                  <a:srgbClr val="575F6D"/>
                </a:solidFill>
                <a:latin typeface="Century Schoolbook"/>
              </a:rPr>
              <a:t>Y</a:t>
            </a:r>
            <a:r>
              <a:rPr lang="en-US" sz="2400" kern="0" spc="-5" dirty="0">
                <a:solidFill>
                  <a:srgbClr val="575F6D"/>
                </a:solidFill>
                <a:latin typeface="Century Schoolbook"/>
              </a:rPr>
              <a:t>EARS    </a:t>
            </a:r>
            <a:r>
              <a:rPr lang="en-US" sz="3000" kern="0" dirty="0">
                <a:solidFill>
                  <a:srgbClr val="575F6D"/>
                </a:solidFill>
                <a:latin typeface="Century Schoolbook"/>
              </a:rPr>
              <a:t>(38 </a:t>
            </a:r>
            <a:r>
              <a:rPr lang="en-US" sz="3000" kern="0" spc="-5" dirty="0">
                <a:solidFill>
                  <a:srgbClr val="575F6D"/>
                </a:solidFill>
                <a:latin typeface="Century Schoolbook"/>
              </a:rPr>
              <a:t>C.F.R. </a:t>
            </a:r>
            <a:r>
              <a:rPr lang="en-US" sz="3000" kern="0" dirty="0">
                <a:solidFill>
                  <a:srgbClr val="575F6D"/>
                </a:solidFill>
                <a:latin typeface="Century Schoolbook"/>
              </a:rPr>
              <a:t>§</a:t>
            </a:r>
            <a:r>
              <a:rPr lang="en-US" sz="3000" kern="0" spc="30" dirty="0">
                <a:solidFill>
                  <a:srgbClr val="575F6D"/>
                </a:solidFill>
                <a:latin typeface="Century Schoolbook"/>
              </a:rPr>
              <a:t> </a:t>
            </a:r>
            <a:r>
              <a:rPr lang="en-US" sz="3000" kern="0" spc="-5" dirty="0">
                <a:solidFill>
                  <a:srgbClr val="575F6D"/>
                </a:solidFill>
                <a:latin typeface="Century Schoolbook"/>
              </a:rPr>
              <a:t>3.344)</a:t>
            </a:r>
            <a:endParaRPr lang="en-US" dirty="0"/>
          </a:p>
        </p:txBody>
      </p:sp>
      <p:sp>
        <p:nvSpPr>
          <p:cNvPr id="3" name="Content Placeholder 2">
            <a:extLst>
              <a:ext uri="{FF2B5EF4-FFF2-40B4-BE49-F238E27FC236}">
                <a16:creationId xmlns:a16="http://schemas.microsoft.com/office/drawing/2014/main" id="{8BDA6FEB-1F43-46B6-A4BC-793FF49D1D5F}"/>
              </a:ext>
            </a:extLst>
          </p:cNvPr>
          <p:cNvSpPr>
            <a:spLocks noGrp="1"/>
          </p:cNvSpPr>
          <p:nvPr>
            <p:ph idx="1"/>
          </p:nvPr>
        </p:nvSpPr>
        <p:spPr/>
        <p:txBody>
          <a:bodyPr>
            <a:normAutofit fontScale="92500" lnSpcReduction="20000"/>
          </a:bodyPr>
          <a:lstStyle/>
          <a:p>
            <a:pPr marL="354965" marR="946785" defTabSz="914400">
              <a:lnSpc>
                <a:spcPts val="2590"/>
              </a:lnSpc>
              <a:spcBef>
                <a:spcPts val="425"/>
              </a:spcBef>
              <a:buClrTx/>
              <a:buSzTx/>
            </a:pPr>
            <a:r>
              <a:rPr lang="en-US" sz="2400" spc="-5" dirty="0">
                <a:solidFill>
                  <a:prstClr val="black"/>
                </a:solidFill>
                <a:latin typeface="Century Schoolbook"/>
                <a:cs typeface="Century Schoolbook"/>
              </a:rPr>
              <a:t>Ratings </a:t>
            </a:r>
            <a:r>
              <a:rPr lang="en-US" sz="2400" dirty="0">
                <a:solidFill>
                  <a:prstClr val="black"/>
                </a:solidFill>
                <a:latin typeface="Century Schoolbook"/>
                <a:cs typeface="Century Schoolbook"/>
              </a:rPr>
              <a:t>unchanged </a:t>
            </a:r>
            <a:r>
              <a:rPr lang="en-US" sz="2400" spc="-5" dirty="0">
                <a:solidFill>
                  <a:prstClr val="black"/>
                </a:solidFill>
                <a:latin typeface="Century Schoolbook"/>
                <a:cs typeface="Century Schoolbook"/>
              </a:rPr>
              <a:t>for at </a:t>
            </a:r>
            <a:r>
              <a:rPr lang="en-US" sz="2400" dirty="0">
                <a:solidFill>
                  <a:prstClr val="black"/>
                </a:solidFill>
                <a:latin typeface="Century Schoolbook"/>
                <a:cs typeface="Century Schoolbook"/>
              </a:rPr>
              <a:t>least 5 </a:t>
            </a:r>
            <a:r>
              <a:rPr lang="en-US" sz="2400" spc="-5" dirty="0">
                <a:solidFill>
                  <a:prstClr val="black"/>
                </a:solidFill>
                <a:latin typeface="Century Schoolbook"/>
                <a:cs typeface="Century Schoolbook"/>
              </a:rPr>
              <a:t>years are  “stabilized”</a:t>
            </a:r>
            <a:endParaRPr lang="en-US" sz="2400" dirty="0">
              <a:solidFill>
                <a:prstClr val="black"/>
              </a:solidFill>
              <a:latin typeface="Century Schoolbook"/>
              <a:cs typeface="Century Schoolbook"/>
            </a:endParaRPr>
          </a:p>
          <a:p>
            <a:pPr defTabSz="914400">
              <a:spcBef>
                <a:spcPts val="0"/>
              </a:spcBef>
              <a:buClrTx/>
              <a:buSzTx/>
            </a:pPr>
            <a:endParaRPr lang="en-US" sz="3300" dirty="0">
              <a:solidFill>
                <a:prstClr val="black"/>
              </a:solidFill>
              <a:latin typeface="Times New Roman"/>
              <a:cs typeface="Times New Roman"/>
            </a:endParaRPr>
          </a:p>
          <a:p>
            <a:pPr marL="354965" marR="338455" defTabSz="914400">
              <a:lnSpc>
                <a:spcPts val="2590"/>
              </a:lnSpc>
              <a:spcBef>
                <a:spcPts val="5"/>
              </a:spcBef>
              <a:buClrTx/>
              <a:buSzTx/>
            </a:pPr>
            <a:r>
              <a:rPr lang="en-US" sz="2400" spc="-5" dirty="0">
                <a:solidFill>
                  <a:prstClr val="black"/>
                </a:solidFill>
                <a:latin typeface="Century Schoolbook"/>
                <a:cs typeface="Century Schoolbook"/>
              </a:rPr>
              <a:t>VA </a:t>
            </a:r>
            <a:r>
              <a:rPr lang="en-US" sz="2400" dirty="0">
                <a:solidFill>
                  <a:prstClr val="black"/>
                </a:solidFill>
                <a:latin typeface="Century Schoolbook"/>
                <a:cs typeface="Century Schoolbook"/>
              </a:rPr>
              <a:t>cannot reduce a stabilized rating unless </a:t>
            </a:r>
            <a:r>
              <a:rPr lang="en-US" sz="2400" spc="-5" dirty="0">
                <a:solidFill>
                  <a:prstClr val="black"/>
                </a:solidFill>
                <a:latin typeface="Century Schoolbook"/>
                <a:cs typeface="Century Schoolbook"/>
              </a:rPr>
              <a:t>all  evidence </a:t>
            </a:r>
            <a:r>
              <a:rPr lang="en-US" sz="2400" dirty="0">
                <a:solidFill>
                  <a:prstClr val="black"/>
                </a:solidFill>
                <a:latin typeface="Century Schoolbook"/>
                <a:cs typeface="Century Schoolbook"/>
              </a:rPr>
              <a:t>in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c-file shows </a:t>
            </a:r>
            <a:r>
              <a:rPr lang="en-US" sz="2400" spc="-5" dirty="0">
                <a:solidFill>
                  <a:prstClr val="black"/>
                </a:solidFill>
                <a:latin typeface="Century Schoolbook"/>
                <a:cs typeface="Century Schoolbook"/>
              </a:rPr>
              <a:t>the disability </a:t>
            </a:r>
            <a:r>
              <a:rPr lang="en-US" sz="2400" dirty="0">
                <a:solidFill>
                  <a:prstClr val="black"/>
                </a:solidFill>
                <a:latin typeface="Century Schoolbook"/>
                <a:cs typeface="Century Schoolbook"/>
              </a:rPr>
              <a:t>has  </a:t>
            </a:r>
            <a:r>
              <a:rPr lang="en-US" sz="2400" spc="-5" dirty="0">
                <a:solidFill>
                  <a:prstClr val="black"/>
                </a:solidFill>
                <a:latin typeface="Century Schoolbook"/>
                <a:cs typeface="Century Schoolbook"/>
              </a:rPr>
              <a:t>permanently</a:t>
            </a:r>
            <a:r>
              <a:rPr lang="en-US" sz="2400" spc="-25" dirty="0">
                <a:solidFill>
                  <a:prstClr val="black"/>
                </a:solidFill>
                <a:latin typeface="Century Schoolbook"/>
                <a:cs typeface="Century Schoolbook"/>
              </a:rPr>
              <a:t> </a:t>
            </a:r>
            <a:r>
              <a:rPr lang="en-US" sz="2400" dirty="0">
                <a:solidFill>
                  <a:prstClr val="black"/>
                </a:solidFill>
                <a:latin typeface="Century Schoolbook"/>
                <a:cs typeface="Century Schoolbook"/>
              </a:rPr>
              <a:t>improved</a:t>
            </a:r>
          </a:p>
          <a:p>
            <a:pPr defTabSz="914400">
              <a:spcBef>
                <a:spcPts val="0"/>
              </a:spcBef>
              <a:buClrTx/>
              <a:buSzTx/>
            </a:pPr>
            <a:endParaRPr lang="en-US" sz="3300" dirty="0">
              <a:solidFill>
                <a:prstClr val="black"/>
              </a:solidFill>
              <a:latin typeface="Times New Roman"/>
              <a:cs typeface="Times New Roman"/>
            </a:endParaRPr>
          </a:p>
          <a:p>
            <a:pPr marL="355600" marR="5080" defTabSz="914400">
              <a:lnSpc>
                <a:spcPts val="2590"/>
              </a:lnSpc>
              <a:spcBef>
                <a:spcPts val="0"/>
              </a:spcBef>
              <a:buClrTx/>
              <a:buSzTx/>
            </a:pPr>
            <a:r>
              <a:rPr lang="en-US" sz="2400" spc="-5" dirty="0">
                <a:solidFill>
                  <a:prstClr val="black"/>
                </a:solidFill>
                <a:latin typeface="Century Schoolbook"/>
                <a:cs typeface="Century Schoolbook"/>
              </a:rPr>
              <a:t>VA </a:t>
            </a:r>
            <a:r>
              <a:rPr lang="en-US" sz="2400" dirty="0">
                <a:solidFill>
                  <a:prstClr val="black"/>
                </a:solidFill>
                <a:latin typeface="Century Schoolbook"/>
                <a:cs typeface="Century Schoolbook"/>
              </a:rPr>
              <a:t>cannot reduce a rating </a:t>
            </a:r>
            <a:r>
              <a:rPr lang="en-US" sz="2400" spc="-5" dirty="0">
                <a:solidFill>
                  <a:prstClr val="black"/>
                </a:solidFill>
                <a:latin typeface="Century Schoolbook"/>
                <a:cs typeface="Century Schoolbook"/>
              </a:rPr>
              <a:t>based on an exam less  thorough than the one </a:t>
            </a:r>
            <a:r>
              <a:rPr lang="en-US" sz="2400" dirty="0">
                <a:solidFill>
                  <a:prstClr val="black"/>
                </a:solidFill>
                <a:latin typeface="Century Schoolbook"/>
                <a:cs typeface="Century Schoolbook"/>
              </a:rPr>
              <a:t>used </a:t>
            </a:r>
            <a:r>
              <a:rPr lang="en-US" sz="2400" spc="-5" dirty="0">
                <a:solidFill>
                  <a:prstClr val="black"/>
                </a:solidFill>
                <a:latin typeface="Century Schoolbook"/>
                <a:cs typeface="Century Schoolbook"/>
              </a:rPr>
              <a:t>to grant the</a:t>
            </a:r>
            <a:r>
              <a:rPr lang="en-US" sz="2400" spc="-90" dirty="0">
                <a:solidFill>
                  <a:prstClr val="black"/>
                </a:solidFill>
                <a:latin typeface="Century Schoolbook"/>
                <a:cs typeface="Century Schoolbook"/>
              </a:rPr>
              <a:t> </a:t>
            </a:r>
            <a:r>
              <a:rPr lang="en-US" sz="2400" dirty="0">
                <a:solidFill>
                  <a:prstClr val="black"/>
                </a:solidFill>
                <a:latin typeface="Century Schoolbook"/>
                <a:cs typeface="Century Schoolbook"/>
              </a:rPr>
              <a:t>rating</a:t>
            </a:r>
          </a:p>
          <a:p>
            <a:pPr marL="355600" marR="5080" defTabSz="914400">
              <a:lnSpc>
                <a:spcPts val="2590"/>
              </a:lnSpc>
              <a:spcBef>
                <a:spcPts val="0"/>
              </a:spcBef>
              <a:buClrTx/>
              <a:buSzTx/>
            </a:pPr>
            <a:endParaRPr lang="en-US" sz="2400" spc="-5" dirty="0">
              <a:solidFill>
                <a:prstClr val="black"/>
              </a:solidFill>
              <a:latin typeface="Century Schoolbook"/>
              <a:cs typeface="Century Schoolbook"/>
            </a:endParaRPr>
          </a:p>
          <a:p>
            <a:pPr marL="355600" marR="5080" defTabSz="914400">
              <a:lnSpc>
                <a:spcPts val="2590"/>
              </a:lnSpc>
              <a:spcBef>
                <a:spcPts val="0"/>
              </a:spcBef>
              <a:buClrTx/>
              <a:buSzTx/>
            </a:pPr>
            <a:r>
              <a:rPr lang="en-US" sz="2400" spc="-5" dirty="0">
                <a:solidFill>
                  <a:prstClr val="black"/>
                </a:solidFill>
                <a:latin typeface="Century Schoolbook"/>
                <a:cs typeface="Century Schoolbook"/>
              </a:rPr>
              <a:t>VA </a:t>
            </a:r>
            <a:r>
              <a:rPr lang="en-US" sz="2400" dirty="0">
                <a:solidFill>
                  <a:prstClr val="black"/>
                </a:solidFill>
                <a:latin typeface="Century Schoolbook"/>
                <a:cs typeface="Century Schoolbook"/>
              </a:rPr>
              <a:t>cannot reduce a rating if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improvement is  </a:t>
            </a:r>
            <a:r>
              <a:rPr lang="en-US" sz="2400" spc="-5" dirty="0">
                <a:solidFill>
                  <a:prstClr val="black"/>
                </a:solidFill>
                <a:latin typeface="Century Schoolbook"/>
                <a:cs typeface="Century Schoolbook"/>
              </a:rPr>
              <a:t>temporary </a:t>
            </a:r>
            <a:r>
              <a:rPr lang="en-US" sz="2400" dirty="0">
                <a:solidFill>
                  <a:prstClr val="black"/>
                </a:solidFill>
                <a:latin typeface="Century Schoolbook"/>
                <a:cs typeface="Century Schoolbook"/>
              </a:rPr>
              <a:t>or cannot </a:t>
            </a:r>
            <a:r>
              <a:rPr lang="en-US" sz="2400" spc="-5" dirty="0">
                <a:solidFill>
                  <a:prstClr val="black"/>
                </a:solidFill>
                <a:latin typeface="Century Schoolbook"/>
                <a:cs typeface="Century Schoolbook"/>
              </a:rPr>
              <a:t>be maintained </a:t>
            </a:r>
            <a:r>
              <a:rPr lang="en-US" sz="2400" dirty="0">
                <a:solidFill>
                  <a:prstClr val="black"/>
                </a:solidFill>
                <a:latin typeface="Century Schoolbook"/>
                <a:cs typeface="Century Schoolbook"/>
              </a:rPr>
              <a:t>while </a:t>
            </a:r>
            <a:r>
              <a:rPr lang="en-US" sz="2400" spc="-5" dirty="0">
                <a:solidFill>
                  <a:prstClr val="black"/>
                </a:solidFill>
                <a:latin typeface="Century Schoolbook"/>
                <a:cs typeface="Century Schoolbook"/>
              </a:rPr>
              <a:t>the</a:t>
            </a:r>
            <a:r>
              <a:rPr lang="en-US" sz="2400" spc="-150" dirty="0">
                <a:solidFill>
                  <a:prstClr val="black"/>
                </a:solidFill>
                <a:latin typeface="Century Schoolbook"/>
                <a:cs typeface="Century Schoolbook"/>
              </a:rPr>
              <a:t> </a:t>
            </a:r>
            <a:r>
              <a:rPr lang="en-US" sz="2400" spc="-5" dirty="0">
                <a:solidFill>
                  <a:prstClr val="black"/>
                </a:solidFill>
                <a:latin typeface="Century Schoolbook"/>
                <a:cs typeface="Century Schoolbook"/>
              </a:rPr>
              <a:t>vet  </a:t>
            </a:r>
            <a:r>
              <a:rPr lang="en-US" sz="2400" dirty="0">
                <a:solidFill>
                  <a:prstClr val="black"/>
                </a:solidFill>
                <a:latin typeface="Century Schoolbook"/>
                <a:cs typeface="Century Schoolbook"/>
              </a:rPr>
              <a:t>is working or </a:t>
            </a:r>
            <a:r>
              <a:rPr lang="en-US" sz="2400" spc="-5" dirty="0">
                <a:solidFill>
                  <a:prstClr val="black"/>
                </a:solidFill>
                <a:latin typeface="Century Schoolbook"/>
                <a:cs typeface="Century Schoolbook"/>
              </a:rPr>
              <a:t>actively </a:t>
            </a:r>
            <a:r>
              <a:rPr lang="en-US" sz="2400" dirty="0">
                <a:solidFill>
                  <a:prstClr val="black"/>
                </a:solidFill>
                <a:latin typeface="Century Schoolbook"/>
                <a:cs typeface="Century Schoolbook"/>
              </a:rPr>
              <a:t>seeking</a:t>
            </a:r>
            <a:r>
              <a:rPr lang="en-US" sz="2400" spc="-90" dirty="0">
                <a:solidFill>
                  <a:prstClr val="black"/>
                </a:solidFill>
                <a:latin typeface="Century Schoolbook"/>
                <a:cs typeface="Century Schoolbook"/>
              </a:rPr>
              <a:t> </a:t>
            </a:r>
            <a:r>
              <a:rPr lang="en-US" sz="2400" dirty="0">
                <a:solidFill>
                  <a:prstClr val="black"/>
                </a:solidFill>
                <a:latin typeface="Century Schoolbook"/>
                <a:cs typeface="Century Schoolbook"/>
              </a:rPr>
              <a:t>work</a:t>
            </a:r>
            <a:endParaRPr lang="en-US" dirty="0"/>
          </a:p>
        </p:txBody>
      </p:sp>
    </p:spTree>
    <p:extLst>
      <p:ext uri="{BB962C8B-B14F-4D97-AF65-F5344CB8AC3E}">
        <p14:creationId xmlns:p14="http://schemas.microsoft.com/office/powerpoint/2010/main" val="513392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2BBAB-62F1-49D7-A3C7-F0A683138B12}"/>
              </a:ext>
            </a:extLst>
          </p:cNvPr>
          <p:cNvSpPr>
            <a:spLocks noGrp="1"/>
          </p:cNvSpPr>
          <p:nvPr>
            <p:ph type="title"/>
          </p:nvPr>
        </p:nvSpPr>
        <p:spPr/>
        <p:txBody>
          <a:bodyPr/>
          <a:lstStyle/>
          <a:p>
            <a:r>
              <a:rPr lang="en-US" sz="3000" kern="0" spc="-5" dirty="0">
                <a:solidFill>
                  <a:srgbClr val="575F6D"/>
                </a:solidFill>
                <a:latin typeface="Century Schoolbook"/>
              </a:rPr>
              <a:t>R</a:t>
            </a:r>
            <a:r>
              <a:rPr lang="en-US" sz="2400" kern="0" spc="-5" dirty="0">
                <a:solidFill>
                  <a:srgbClr val="575F6D"/>
                </a:solidFill>
                <a:latin typeface="Century Schoolbook"/>
              </a:rPr>
              <a:t>EDUCTION </a:t>
            </a:r>
            <a:r>
              <a:rPr lang="en-US" sz="2400" kern="0" dirty="0">
                <a:solidFill>
                  <a:srgbClr val="575F6D"/>
                </a:solidFill>
                <a:latin typeface="Century Schoolbook"/>
              </a:rPr>
              <a:t>OF </a:t>
            </a:r>
            <a:r>
              <a:rPr lang="en-US" sz="3000" kern="0" spc="-5" dirty="0">
                <a:solidFill>
                  <a:srgbClr val="575F6D"/>
                </a:solidFill>
                <a:latin typeface="Century Schoolbook"/>
              </a:rPr>
              <a:t>R</a:t>
            </a:r>
            <a:r>
              <a:rPr lang="en-US" sz="2400" kern="0" spc="-5" dirty="0">
                <a:solidFill>
                  <a:srgbClr val="575F6D"/>
                </a:solidFill>
                <a:latin typeface="Century Schoolbook"/>
              </a:rPr>
              <a:t>ATINGS IN </a:t>
            </a:r>
            <a:r>
              <a:rPr lang="en-US" sz="3000" kern="0" spc="-5" dirty="0">
                <a:solidFill>
                  <a:srgbClr val="575F6D"/>
                </a:solidFill>
                <a:latin typeface="Century Schoolbook"/>
              </a:rPr>
              <a:t>E</a:t>
            </a:r>
            <a:r>
              <a:rPr lang="en-US" sz="2400" kern="0" spc="-5" dirty="0">
                <a:solidFill>
                  <a:srgbClr val="575F6D"/>
                </a:solidFill>
                <a:latin typeface="Century Schoolbook"/>
              </a:rPr>
              <a:t>FFECT </a:t>
            </a:r>
            <a:r>
              <a:rPr lang="en-US" sz="2400" kern="0" dirty="0">
                <a:solidFill>
                  <a:srgbClr val="575F6D"/>
                </a:solidFill>
                <a:latin typeface="Century Schoolbook"/>
              </a:rPr>
              <a:t>FOR  AT </a:t>
            </a:r>
            <a:r>
              <a:rPr lang="en-US" sz="3000" kern="0" spc="-5" dirty="0">
                <a:solidFill>
                  <a:srgbClr val="575F6D"/>
                </a:solidFill>
                <a:latin typeface="Century Schoolbook"/>
              </a:rPr>
              <a:t>L</a:t>
            </a:r>
            <a:r>
              <a:rPr lang="en-US" sz="2400" kern="0" spc="-5" dirty="0">
                <a:solidFill>
                  <a:srgbClr val="575F6D"/>
                </a:solidFill>
                <a:latin typeface="Century Schoolbook"/>
              </a:rPr>
              <a:t>EAST </a:t>
            </a:r>
            <a:r>
              <a:rPr lang="en-US" sz="3000" kern="0" spc="-5" dirty="0">
                <a:solidFill>
                  <a:srgbClr val="575F6D"/>
                </a:solidFill>
                <a:latin typeface="Century Schoolbook"/>
              </a:rPr>
              <a:t>F</a:t>
            </a:r>
            <a:r>
              <a:rPr lang="en-US" sz="2400" kern="0" spc="-5" dirty="0">
                <a:solidFill>
                  <a:srgbClr val="575F6D"/>
                </a:solidFill>
                <a:latin typeface="Century Schoolbook"/>
              </a:rPr>
              <a:t>IVE </a:t>
            </a:r>
            <a:r>
              <a:rPr lang="en-US" sz="3000" kern="0" spc="-5" dirty="0">
                <a:solidFill>
                  <a:srgbClr val="575F6D"/>
                </a:solidFill>
                <a:latin typeface="Century Schoolbook"/>
              </a:rPr>
              <a:t>Y</a:t>
            </a:r>
            <a:r>
              <a:rPr lang="en-US" sz="2400" kern="0" spc="-5" dirty="0">
                <a:solidFill>
                  <a:srgbClr val="575F6D"/>
                </a:solidFill>
                <a:latin typeface="Century Schoolbook"/>
              </a:rPr>
              <a:t>EARS    </a:t>
            </a:r>
            <a:r>
              <a:rPr lang="en-US" sz="3000" kern="0" dirty="0">
                <a:solidFill>
                  <a:srgbClr val="575F6D"/>
                </a:solidFill>
                <a:latin typeface="Century Schoolbook"/>
              </a:rPr>
              <a:t>(38 </a:t>
            </a:r>
            <a:r>
              <a:rPr lang="en-US" sz="3000" kern="0" spc="-5" dirty="0">
                <a:solidFill>
                  <a:srgbClr val="575F6D"/>
                </a:solidFill>
                <a:latin typeface="Century Schoolbook"/>
              </a:rPr>
              <a:t>C.F.R. </a:t>
            </a:r>
            <a:r>
              <a:rPr lang="en-US" sz="3000" kern="0" dirty="0">
                <a:solidFill>
                  <a:srgbClr val="575F6D"/>
                </a:solidFill>
                <a:latin typeface="Century Schoolbook"/>
              </a:rPr>
              <a:t>§</a:t>
            </a:r>
            <a:r>
              <a:rPr lang="en-US" sz="3000" kern="0" spc="30" dirty="0">
                <a:solidFill>
                  <a:srgbClr val="575F6D"/>
                </a:solidFill>
                <a:latin typeface="Century Schoolbook"/>
              </a:rPr>
              <a:t> </a:t>
            </a:r>
            <a:r>
              <a:rPr lang="en-US" sz="3000" kern="0" spc="-5" dirty="0">
                <a:solidFill>
                  <a:srgbClr val="575F6D"/>
                </a:solidFill>
                <a:latin typeface="Century Schoolbook"/>
              </a:rPr>
              <a:t>3.344)</a:t>
            </a:r>
            <a:endParaRPr lang="en-US" dirty="0"/>
          </a:p>
        </p:txBody>
      </p:sp>
      <p:sp>
        <p:nvSpPr>
          <p:cNvPr id="3" name="Content Placeholder 2">
            <a:extLst>
              <a:ext uri="{FF2B5EF4-FFF2-40B4-BE49-F238E27FC236}">
                <a16:creationId xmlns:a16="http://schemas.microsoft.com/office/drawing/2014/main" id="{8BDA6FEB-1F43-46B6-A4BC-793FF49D1D5F}"/>
              </a:ext>
            </a:extLst>
          </p:cNvPr>
          <p:cNvSpPr>
            <a:spLocks noGrp="1"/>
          </p:cNvSpPr>
          <p:nvPr>
            <p:ph idx="1"/>
          </p:nvPr>
        </p:nvSpPr>
        <p:spPr/>
        <p:txBody>
          <a:bodyPr>
            <a:normAutofit lnSpcReduction="10000"/>
          </a:bodyPr>
          <a:lstStyle/>
          <a:p>
            <a:pPr marL="355600" marR="215900" algn="just" defTabSz="914400">
              <a:spcBef>
                <a:spcPts val="100"/>
              </a:spcBef>
              <a:buClrTx/>
              <a:buSzTx/>
            </a:pPr>
            <a:r>
              <a:rPr lang="en-US" sz="2400" spc="-5" dirty="0">
                <a:solidFill>
                  <a:prstClr val="black"/>
                </a:solidFill>
                <a:latin typeface="Century Schoolbook"/>
                <a:cs typeface="Century Schoolbook"/>
              </a:rPr>
              <a:t>In </a:t>
            </a:r>
            <a:r>
              <a:rPr lang="en-US" sz="2400" i="1" spc="-5" dirty="0">
                <a:solidFill>
                  <a:prstClr val="black"/>
                </a:solidFill>
                <a:latin typeface="Century Schoolbook"/>
                <a:cs typeface="Century Schoolbook"/>
              </a:rPr>
              <a:t>Tatum v. </a:t>
            </a:r>
            <a:r>
              <a:rPr lang="en-US" sz="2400" i="1" dirty="0">
                <a:solidFill>
                  <a:prstClr val="black"/>
                </a:solidFill>
                <a:latin typeface="Century Schoolbook"/>
                <a:cs typeface="Century Schoolbook"/>
              </a:rPr>
              <a:t>Shinseki</a:t>
            </a:r>
            <a:r>
              <a:rPr lang="en-US" sz="2400" dirty="0">
                <a:solidFill>
                  <a:prstClr val="black"/>
                </a:solidFill>
                <a:latin typeface="Century Schoolbook"/>
                <a:cs typeface="Century Schoolbook"/>
              </a:rPr>
              <a:t>, </a:t>
            </a:r>
            <a:r>
              <a:rPr lang="en-US" sz="2400" spc="-5" dirty="0">
                <a:solidFill>
                  <a:prstClr val="black"/>
                </a:solidFill>
                <a:latin typeface="Century Schoolbook"/>
                <a:cs typeface="Century Schoolbook"/>
              </a:rPr>
              <a:t>23 Vet. App. 152 (2009),  the CAVC </a:t>
            </a:r>
            <a:r>
              <a:rPr lang="en-US" sz="2400" dirty="0">
                <a:solidFill>
                  <a:prstClr val="black"/>
                </a:solidFill>
                <a:latin typeface="Century Schoolbook"/>
                <a:cs typeface="Century Schoolbook"/>
              </a:rPr>
              <a:t>reversed a rating reduction,</a:t>
            </a:r>
            <a:r>
              <a:rPr lang="en-US" sz="2400" spc="-140" dirty="0">
                <a:solidFill>
                  <a:prstClr val="black"/>
                </a:solidFill>
                <a:latin typeface="Century Schoolbook"/>
                <a:cs typeface="Century Schoolbook"/>
              </a:rPr>
              <a:t> </a:t>
            </a:r>
            <a:r>
              <a:rPr lang="en-US" sz="2400" spc="-5" dirty="0">
                <a:solidFill>
                  <a:prstClr val="black"/>
                </a:solidFill>
                <a:latin typeface="Century Schoolbook"/>
                <a:cs typeface="Century Schoolbook"/>
              </a:rPr>
              <a:t>finding  that the Board failed to </a:t>
            </a:r>
            <a:r>
              <a:rPr lang="en-US" sz="2400" dirty="0">
                <a:solidFill>
                  <a:prstClr val="black"/>
                </a:solidFill>
                <a:latin typeface="Century Schoolbook"/>
                <a:cs typeface="Century Schoolbook"/>
              </a:rPr>
              <a:t>consider </a:t>
            </a:r>
            <a:r>
              <a:rPr lang="en-US" sz="2400" spc="-5" dirty="0">
                <a:solidFill>
                  <a:prstClr val="black"/>
                </a:solidFill>
                <a:latin typeface="Century Schoolbook"/>
                <a:cs typeface="Century Schoolbook"/>
              </a:rPr>
              <a:t>38 C.F.R.</a:t>
            </a:r>
            <a:r>
              <a:rPr lang="en-US" sz="2400" spc="-85" dirty="0">
                <a:solidFill>
                  <a:prstClr val="black"/>
                </a:solidFill>
                <a:latin typeface="Century Schoolbook"/>
                <a:cs typeface="Century Schoolbook"/>
              </a:rPr>
              <a:t> </a:t>
            </a:r>
            <a:r>
              <a:rPr lang="en-US" sz="2400" dirty="0">
                <a:solidFill>
                  <a:prstClr val="black"/>
                </a:solidFill>
                <a:latin typeface="Century Schoolbook"/>
                <a:cs typeface="Century Schoolbook"/>
              </a:rPr>
              <a:t>§ </a:t>
            </a:r>
            <a:r>
              <a:rPr lang="en-US" sz="2400" spc="-5" dirty="0">
                <a:solidFill>
                  <a:prstClr val="black"/>
                </a:solidFill>
                <a:latin typeface="Century Schoolbook"/>
                <a:cs typeface="Century Schoolbook"/>
              </a:rPr>
              <a:t>3.344 and 4.13 prior to</a:t>
            </a:r>
            <a:r>
              <a:rPr lang="en-US" sz="2400" spc="-20" dirty="0">
                <a:solidFill>
                  <a:prstClr val="black"/>
                </a:solidFill>
                <a:latin typeface="Century Schoolbook"/>
                <a:cs typeface="Century Schoolbook"/>
              </a:rPr>
              <a:t> </a:t>
            </a:r>
            <a:r>
              <a:rPr lang="en-US" sz="2400" spc="-5" dirty="0">
                <a:solidFill>
                  <a:prstClr val="black"/>
                </a:solidFill>
                <a:latin typeface="Century Schoolbook"/>
                <a:cs typeface="Century Schoolbook"/>
              </a:rPr>
              <a:t>reduction</a:t>
            </a:r>
            <a:endParaRPr lang="en-US" sz="2400" dirty="0">
              <a:solidFill>
                <a:prstClr val="black"/>
              </a:solidFill>
              <a:latin typeface="Century Schoolbook"/>
              <a:cs typeface="Century Schoolbook"/>
            </a:endParaRPr>
          </a:p>
          <a:p>
            <a:pPr defTabSz="914400">
              <a:spcBef>
                <a:spcPts val="55"/>
              </a:spcBef>
              <a:buClrTx/>
              <a:buSzTx/>
            </a:pPr>
            <a:endParaRPr lang="en-US" sz="3500" dirty="0">
              <a:solidFill>
                <a:prstClr val="black"/>
              </a:solidFill>
              <a:latin typeface="Times New Roman"/>
              <a:cs typeface="Times New Roman"/>
            </a:endParaRPr>
          </a:p>
          <a:p>
            <a:pPr marL="355600" marR="5080" defTabSz="914400">
              <a:spcBef>
                <a:spcPts val="0"/>
              </a:spcBef>
              <a:buClrTx/>
              <a:buSzTx/>
            </a:pPr>
            <a:r>
              <a:rPr lang="en-US" sz="2400" spc="-5" dirty="0">
                <a:solidFill>
                  <a:prstClr val="black"/>
                </a:solidFill>
                <a:latin typeface="Century Schoolbook"/>
                <a:cs typeface="Century Schoolbook"/>
              </a:rPr>
              <a:t>Under 38 C.F.R. §3.344, where there is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change  </a:t>
            </a:r>
            <a:r>
              <a:rPr lang="en-US" sz="2400" dirty="0">
                <a:solidFill>
                  <a:prstClr val="black"/>
                </a:solidFill>
                <a:latin typeface="Century Schoolbook"/>
                <a:cs typeface="Century Schoolbook"/>
              </a:rPr>
              <a:t>in </a:t>
            </a:r>
            <a:r>
              <a:rPr lang="en-US" sz="2400" spc="-5" dirty="0">
                <a:solidFill>
                  <a:prstClr val="black"/>
                </a:solidFill>
                <a:latin typeface="Century Schoolbook"/>
                <a:cs typeface="Century Schoolbook"/>
              </a:rPr>
              <a:t>diagnosis the VA </a:t>
            </a:r>
            <a:r>
              <a:rPr lang="en-US" sz="2400" dirty="0">
                <a:solidFill>
                  <a:prstClr val="black"/>
                </a:solidFill>
                <a:latin typeface="Century Schoolbook"/>
                <a:cs typeface="Century Schoolbook"/>
              </a:rPr>
              <a:t>should </a:t>
            </a:r>
            <a:r>
              <a:rPr lang="en-US" sz="2400" spc="-5" dirty="0">
                <a:solidFill>
                  <a:prstClr val="black"/>
                </a:solidFill>
                <a:latin typeface="Century Schoolbook"/>
                <a:cs typeface="Century Schoolbook"/>
              </a:rPr>
              <a:t>try to maintain  </a:t>
            </a:r>
            <a:r>
              <a:rPr lang="en-US" sz="2400" dirty="0">
                <a:solidFill>
                  <a:prstClr val="black"/>
                </a:solidFill>
                <a:latin typeface="Century Schoolbook"/>
                <a:cs typeface="Century Schoolbook"/>
              </a:rPr>
              <a:t>stability </a:t>
            </a:r>
            <a:r>
              <a:rPr lang="en-US" sz="2400" spc="-5" dirty="0">
                <a:solidFill>
                  <a:prstClr val="black"/>
                </a:solidFill>
                <a:latin typeface="Century Schoolbook"/>
                <a:cs typeface="Century Schoolbook"/>
              </a:rPr>
              <a:t>of disability evaluations, and, </a:t>
            </a:r>
            <a:r>
              <a:rPr lang="en-US" sz="2400" dirty="0">
                <a:solidFill>
                  <a:prstClr val="black"/>
                </a:solidFill>
                <a:latin typeface="Century Schoolbook"/>
                <a:cs typeface="Century Schoolbook"/>
              </a:rPr>
              <a:t>where  </a:t>
            </a:r>
            <a:r>
              <a:rPr lang="en-US" sz="2400" spc="-5" dirty="0">
                <a:solidFill>
                  <a:prstClr val="black"/>
                </a:solidFill>
                <a:latin typeface="Century Schoolbook"/>
                <a:cs typeface="Century Schoolbook"/>
              </a:rPr>
              <a:t>there </a:t>
            </a:r>
            <a:r>
              <a:rPr lang="en-US" sz="2400" dirty="0">
                <a:solidFill>
                  <a:prstClr val="black"/>
                </a:solidFill>
                <a:latin typeface="Century Schoolbook"/>
                <a:cs typeface="Century Schoolbook"/>
              </a:rPr>
              <a:t>is </a:t>
            </a:r>
            <a:r>
              <a:rPr lang="en-US" sz="2400" spc="-5" dirty="0">
                <a:solidFill>
                  <a:prstClr val="black"/>
                </a:solidFill>
                <a:latin typeface="Century Schoolbook"/>
                <a:cs typeface="Century Schoolbook"/>
              </a:rPr>
              <a:t>doubt as to the </a:t>
            </a:r>
            <a:r>
              <a:rPr lang="en-US" sz="2400" dirty="0">
                <a:solidFill>
                  <a:prstClr val="black"/>
                </a:solidFill>
                <a:latin typeface="Century Schoolbook"/>
                <a:cs typeface="Century Schoolbook"/>
              </a:rPr>
              <a:t>change in </a:t>
            </a:r>
            <a:r>
              <a:rPr lang="en-US" sz="2400" spc="-5" dirty="0">
                <a:solidFill>
                  <a:prstClr val="black"/>
                </a:solidFill>
                <a:latin typeface="Century Schoolbook"/>
                <a:cs typeface="Century Schoolbook"/>
              </a:rPr>
              <a:t>diagnosis,  </a:t>
            </a:r>
            <a:r>
              <a:rPr lang="en-US" sz="2400" dirty="0">
                <a:solidFill>
                  <a:prstClr val="black"/>
                </a:solidFill>
                <a:latin typeface="Century Schoolbook"/>
                <a:cs typeface="Century Schoolbook"/>
              </a:rPr>
              <a:t>retain </a:t>
            </a:r>
            <a:r>
              <a:rPr lang="en-US" sz="2400" spc="-5" dirty="0">
                <a:solidFill>
                  <a:prstClr val="black"/>
                </a:solidFill>
                <a:latin typeface="Century Schoolbook"/>
                <a:cs typeface="Century Schoolbook"/>
              </a:rPr>
              <a:t>the original diagnosis </a:t>
            </a:r>
            <a:r>
              <a:rPr lang="en-US" sz="2400" dirty="0">
                <a:solidFill>
                  <a:prstClr val="black"/>
                </a:solidFill>
                <a:latin typeface="Century Schoolbook"/>
                <a:cs typeface="Century Schoolbook"/>
              </a:rPr>
              <a:t>with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new  </a:t>
            </a:r>
            <a:r>
              <a:rPr lang="en-US" sz="2400" spc="-5" dirty="0">
                <a:solidFill>
                  <a:prstClr val="black"/>
                </a:solidFill>
                <a:latin typeface="Century Schoolbook"/>
                <a:cs typeface="Century Schoolbook"/>
              </a:rPr>
              <a:t>diagnosis in</a:t>
            </a:r>
            <a:r>
              <a:rPr lang="en-US" sz="2400" spc="-30" dirty="0">
                <a:solidFill>
                  <a:prstClr val="black"/>
                </a:solidFill>
                <a:latin typeface="Century Schoolbook"/>
                <a:cs typeface="Century Schoolbook"/>
              </a:rPr>
              <a:t> </a:t>
            </a:r>
            <a:r>
              <a:rPr lang="en-US" sz="2400" spc="-5" dirty="0">
                <a:solidFill>
                  <a:prstClr val="black"/>
                </a:solidFill>
                <a:latin typeface="Century Schoolbook"/>
                <a:cs typeface="Century Schoolbook"/>
              </a:rPr>
              <a:t>parentheses.</a:t>
            </a:r>
            <a:endParaRPr lang="en-US" sz="2400" dirty="0">
              <a:solidFill>
                <a:prstClr val="black"/>
              </a:solidFill>
              <a:latin typeface="Century Schoolbook"/>
              <a:cs typeface="Century Schoolbook"/>
            </a:endParaRPr>
          </a:p>
          <a:p>
            <a:pPr marL="354965" marR="946785" defTabSz="914400">
              <a:lnSpc>
                <a:spcPts val="2590"/>
              </a:lnSpc>
              <a:spcBef>
                <a:spcPts val="425"/>
              </a:spcBef>
              <a:buClrTx/>
              <a:buSzTx/>
            </a:pPr>
            <a:endParaRPr lang="en-US" dirty="0"/>
          </a:p>
        </p:txBody>
      </p:sp>
    </p:spTree>
    <p:extLst>
      <p:ext uri="{BB962C8B-B14F-4D97-AF65-F5344CB8AC3E}">
        <p14:creationId xmlns:p14="http://schemas.microsoft.com/office/powerpoint/2010/main" val="928310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B1665-815A-48A1-9378-EFE301C0CB25}"/>
              </a:ext>
            </a:extLst>
          </p:cNvPr>
          <p:cNvSpPr>
            <a:spLocks noGrp="1"/>
          </p:cNvSpPr>
          <p:nvPr>
            <p:ph type="title"/>
          </p:nvPr>
        </p:nvSpPr>
        <p:spPr>
          <a:xfrm>
            <a:off x="677334" y="533400"/>
            <a:ext cx="8596668" cy="774700"/>
          </a:xfrm>
        </p:spPr>
        <p:txBody>
          <a:bodyPr/>
          <a:lstStyle/>
          <a:p>
            <a:r>
              <a:rPr lang="en-US" sz="3000" kern="0" spc="-5" dirty="0">
                <a:solidFill>
                  <a:srgbClr val="575F6D"/>
                </a:solidFill>
                <a:latin typeface="Century Schoolbook"/>
              </a:rPr>
              <a:t>R</a:t>
            </a:r>
            <a:r>
              <a:rPr lang="en-US" sz="2400" kern="0" spc="-5" dirty="0">
                <a:solidFill>
                  <a:srgbClr val="575F6D"/>
                </a:solidFill>
                <a:latin typeface="Century Schoolbook"/>
              </a:rPr>
              <a:t>EDUCTION </a:t>
            </a:r>
            <a:r>
              <a:rPr lang="en-US" sz="2400" kern="0" dirty="0">
                <a:solidFill>
                  <a:srgbClr val="575F6D"/>
                </a:solidFill>
                <a:latin typeface="Century Schoolbook"/>
              </a:rPr>
              <a:t>OF </a:t>
            </a:r>
            <a:r>
              <a:rPr lang="en-US" sz="3000" kern="0" spc="-5" dirty="0">
                <a:solidFill>
                  <a:srgbClr val="575F6D"/>
                </a:solidFill>
                <a:latin typeface="Century Schoolbook"/>
              </a:rPr>
              <a:t>N</a:t>
            </a:r>
            <a:r>
              <a:rPr lang="en-US" sz="2400" kern="0" spc="-5" dirty="0">
                <a:solidFill>
                  <a:srgbClr val="575F6D"/>
                </a:solidFill>
                <a:latin typeface="Century Schoolbook"/>
              </a:rPr>
              <a:t>ON</a:t>
            </a:r>
            <a:r>
              <a:rPr lang="en-US" sz="3000" kern="0" spc="-5" dirty="0">
                <a:solidFill>
                  <a:srgbClr val="575F6D"/>
                </a:solidFill>
                <a:latin typeface="Century Schoolbook"/>
              </a:rPr>
              <a:t>-P</a:t>
            </a:r>
            <a:r>
              <a:rPr lang="en-US" sz="2400" kern="0" spc="-5" dirty="0">
                <a:solidFill>
                  <a:srgbClr val="575F6D"/>
                </a:solidFill>
                <a:latin typeface="Century Schoolbook"/>
              </a:rPr>
              <a:t>ROTECTED</a:t>
            </a:r>
            <a:r>
              <a:rPr lang="en-US" sz="2400" kern="0" spc="110" dirty="0">
                <a:solidFill>
                  <a:srgbClr val="575F6D"/>
                </a:solidFill>
                <a:latin typeface="Century Schoolbook"/>
              </a:rPr>
              <a:t> </a:t>
            </a:r>
            <a:r>
              <a:rPr lang="en-US" sz="3000" kern="0" spc="-5" dirty="0">
                <a:solidFill>
                  <a:srgbClr val="575F6D"/>
                </a:solidFill>
                <a:latin typeface="Century Schoolbook"/>
              </a:rPr>
              <a:t>R</a:t>
            </a:r>
            <a:r>
              <a:rPr lang="en-US" sz="2400" kern="0" spc="-5" dirty="0">
                <a:solidFill>
                  <a:srgbClr val="575F6D"/>
                </a:solidFill>
                <a:latin typeface="Century Schoolbook"/>
              </a:rPr>
              <a:t>ATINGS</a:t>
            </a:r>
            <a:endParaRPr lang="en-US" dirty="0"/>
          </a:p>
        </p:txBody>
      </p:sp>
      <p:sp>
        <p:nvSpPr>
          <p:cNvPr id="3" name="Content Placeholder 2">
            <a:extLst>
              <a:ext uri="{FF2B5EF4-FFF2-40B4-BE49-F238E27FC236}">
                <a16:creationId xmlns:a16="http://schemas.microsoft.com/office/drawing/2014/main" id="{0F97BCE5-479F-458F-AB06-0C8F78C8EEB5}"/>
              </a:ext>
            </a:extLst>
          </p:cNvPr>
          <p:cNvSpPr>
            <a:spLocks noGrp="1"/>
          </p:cNvSpPr>
          <p:nvPr>
            <p:ph idx="1"/>
          </p:nvPr>
        </p:nvSpPr>
        <p:spPr>
          <a:xfrm>
            <a:off x="677334" y="1612901"/>
            <a:ext cx="8596668" cy="4428462"/>
          </a:xfrm>
        </p:spPr>
        <p:txBody>
          <a:bodyPr/>
          <a:lstStyle/>
          <a:p>
            <a:pPr marL="354965" marR="158115" defTabSz="914400">
              <a:lnSpc>
                <a:spcPts val="2590"/>
              </a:lnSpc>
              <a:spcBef>
                <a:spcPts val="425"/>
              </a:spcBef>
              <a:buClrTx/>
              <a:buSzTx/>
            </a:pPr>
            <a:r>
              <a:rPr lang="en-US" sz="2400" spc="-5" dirty="0">
                <a:solidFill>
                  <a:prstClr val="black"/>
                </a:solidFill>
                <a:latin typeface="Century Schoolbook"/>
                <a:cs typeface="Century Schoolbook"/>
              </a:rPr>
              <a:t>Any </a:t>
            </a:r>
            <a:r>
              <a:rPr lang="en-US" sz="2400" dirty="0">
                <a:solidFill>
                  <a:prstClr val="black"/>
                </a:solidFill>
                <a:latin typeface="Century Schoolbook"/>
                <a:cs typeface="Century Schoolbook"/>
              </a:rPr>
              <a:t>rating reduction </a:t>
            </a:r>
            <a:r>
              <a:rPr lang="en-US" sz="2400" spc="-5" dirty="0">
                <a:solidFill>
                  <a:prstClr val="black"/>
                </a:solidFill>
                <a:latin typeface="Century Schoolbook"/>
                <a:cs typeface="Century Schoolbook"/>
              </a:rPr>
              <a:t>must be based on </a:t>
            </a:r>
            <a:r>
              <a:rPr lang="en-US" sz="2400" dirty="0">
                <a:solidFill>
                  <a:prstClr val="black"/>
                </a:solidFill>
                <a:latin typeface="Century Schoolbook"/>
                <a:cs typeface="Century Schoolbook"/>
              </a:rPr>
              <a:t>a review  of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entire history of </a:t>
            </a:r>
            <a:r>
              <a:rPr lang="en-US" sz="2400" spc="-5" dirty="0">
                <a:solidFill>
                  <a:prstClr val="black"/>
                </a:solidFill>
                <a:latin typeface="Century Schoolbook"/>
                <a:cs typeface="Century Schoolbook"/>
              </a:rPr>
              <a:t>the</a:t>
            </a:r>
            <a:r>
              <a:rPr lang="en-US" sz="2400" spc="-90" dirty="0">
                <a:solidFill>
                  <a:prstClr val="black"/>
                </a:solidFill>
                <a:latin typeface="Century Schoolbook"/>
                <a:cs typeface="Century Schoolbook"/>
              </a:rPr>
              <a:t> </a:t>
            </a:r>
            <a:r>
              <a:rPr lang="en-US" sz="2400" spc="-5" dirty="0">
                <a:solidFill>
                  <a:prstClr val="black"/>
                </a:solidFill>
                <a:latin typeface="Century Schoolbook"/>
                <a:cs typeface="Century Schoolbook"/>
              </a:rPr>
              <a:t>disability</a:t>
            </a:r>
            <a:endParaRPr lang="en-US" sz="2400" dirty="0">
              <a:solidFill>
                <a:prstClr val="black"/>
              </a:solidFill>
              <a:latin typeface="Century Schoolbook"/>
              <a:cs typeface="Century Schoolbook"/>
            </a:endParaRPr>
          </a:p>
          <a:p>
            <a:pPr marL="469265" marR="102235" indent="-457200" defTabSz="914400">
              <a:lnSpc>
                <a:spcPts val="2590"/>
              </a:lnSpc>
              <a:spcBef>
                <a:spcPts val="5"/>
              </a:spcBef>
              <a:buClrTx/>
              <a:buSzTx/>
            </a:pPr>
            <a:endParaRPr lang="en-US" sz="3300" dirty="0">
              <a:solidFill>
                <a:prstClr val="black"/>
              </a:solidFill>
              <a:latin typeface="Times New Roman"/>
              <a:cs typeface="Times New Roman"/>
            </a:endParaRPr>
          </a:p>
          <a:p>
            <a:pPr marL="297815" marR="102235" indent="-285750" defTabSz="914400">
              <a:lnSpc>
                <a:spcPts val="2590"/>
              </a:lnSpc>
              <a:spcBef>
                <a:spcPts val="5"/>
              </a:spcBef>
              <a:buClrTx/>
              <a:buSzTx/>
            </a:pPr>
            <a:r>
              <a:rPr lang="en-US" sz="2400" dirty="0">
                <a:solidFill>
                  <a:prstClr val="black"/>
                </a:solidFill>
                <a:latin typeface="Century Schoolbook"/>
                <a:cs typeface="Century Schoolbook"/>
              </a:rPr>
              <a:t>The </a:t>
            </a:r>
            <a:r>
              <a:rPr lang="en-US" sz="2400" spc="-5" dirty="0">
                <a:solidFill>
                  <a:prstClr val="black"/>
                </a:solidFill>
                <a:latin typeface="Century Schoolbook"/>
                <a:cs typeface="Century Schoolbook"/>
              </a:rPr>
              <a:t>VA must determine </a:t>
            </a:r>
            <a:r>
              <a:rPr lang="en-US" sz="2400" dirty="0">
                <a:solidFill>
                  <a:prstClr val="black"/>
                </a:solidFill>
                <a:latin typeface="Century Schoolbook"/>
                <a:cs typeface="Century Schoolbook"/>
              </a:rPr>
              <a:t>whether </a:t>
            </a:r>
            <a:r>
              <a:rPr lang="en-US" sz="2400" spc="-5" dirty="0">
                <a:solidFill>
                  <a:prstClr val="black"/>
                </a:solidFill>
                <a:latin typeface="Century Schoolbook"/>
                <a:cs typeface="Century Schoolbook"/>
              </a:rPr>
              <a:t>there </a:t>
            </a:r>
            <a:r>
              <a:rPr lang="en-US" sz="2400" dirty="0">
                <a:solidFill>
                  <a:prstClr val="black"/>
                </a:solidFill>
                <a:latin typeface="Century Schoolbook"/>
                <a:cs typeface="Century Schoolbook"/>
              </a:rPr>
              <a:t>has </a:t>
            </a:r>
            <a:r>
              <a:rPr lang="en-US" sz="2400" spc="-5" dirty="0">
                <a:solidFill>
                  <a:prstClr val="black"/>
                </a:solidFill>
                <a:latin typeface="Century Schoolbook"/>
                <a:cs typeface="Century Schoolbook"/>
              </a:rPr>
              <a:t>been  an </a:t>
            </a:r>
            <a:r>
              <a:rPr lang="en-US" sz="2400" i="1" spc="-5" dirty="0">
                <a:solidFill>
                  <a:prstClr val="black"/>
                </a:solidFill>
                <a:latin typeface="Century Schoolbook"/>
                <a:cs typeface="Century Schoolbook"/>
              </a:rPr>
              <a:t>actual </a:t>
            </a:r>
            <a:r>
              <a:rPr lang="en-US" sz="2400" i="1" dirty="0">
                <a:solidFill>
                  <a:prstClr val="black"/>
                </a:solidFill>
                <a:latin typeface="Century Schoolbook"/>
                <a:cs typeface="Century Schoolbook"/>
              </a:rPr>
              <a:t>change </a:t>
            </a:r>
            <a:r>
              <a:rPr lang="en-US" sz="2400" dirty="0">
                <a:solidFill>
                  <a:prstClr val="black"/>
                </a:solidFill>
                <a:latin typeface="Century Schoolbook"/>
                <a:cs typeface="Century Schoolbook"/>
              </a:rPr>
              <a:t>in </a:t>
            </a:r>
            <a:r>
              <a:rPr lang="en-US" sz="2400" spc="-5" dirty="0">
                <a:solidFill>
                  <a:prstClr val="black"/>
                </a:solidFill>
                <a:latin typeface="Century Schoolbook"/>
                <a:cs typeface="Century Schoolbook"/>
              </a:rPr>
              <a:t>the</a:t>
            </a:r>
            <a:r>
              <a:rPr lang="en-US" sz="2400" spc="-75" dirty="0">
                <a:solidFill>
                  <a:prstClr val="black"/>
                </a:solidFill>
                <a:latin typeface="Century Schoolbook"/>
                <a:cs typeface="Century Schoolbook"/>
              </a:rPr>
              <a:t> </a:t>
            </a:r>
            <a:r>
              <a:rPr lang="en-US" sz="2400" spc="-5" dirty="0">
                <a:solidFill>
                  <a:prstClr val="black"/>
                </a:solidFill>
                <a:latin typeface="Century Schoolbook"/>
                <a:cs typeface="Century Schoolbook"/>
              </a:rPr>
              <a:t>disability</a:t>
            </a:r>
            <a:endParaRPr lang="en-US" sz="2400" dirty="0">
              <a:solidFill>
                <a:prstClr val="black"/>
              </a:solidFill>
              <a:latin typeface="Century Schoolbook"/>
              <a:cs typeface="Century Schoolbook"/>
            </a:endParaRPr>
          </a:p>
          <a:p>
            <a:pPr defTabSz="914400">
              <a:spcBef>
                <a:spcPts val="0"/>
              </a:spcBef>
              <a:buClrTx/>
              <a:buSzTx/>
            </a:pPr>
            <a:endParaRPr lang="en-US" sz="3300" dirty="0">
              <a:solidFill>
                <a:prstClr val="black"/>
              </a:solidFill>
              <a:latin typeface="Times New Roman"/>
              <a:cs typeface="Times New Roman"/>
            </a:endParaRPr>
          </a:p>
          <a:p>
            <a:pPr marL="355600" marR="5080" defTabSz="914400">
              <a:lnSpc>
                <a:spcPts val="2590"/>
              </a:lnSpc>
              <a:spcBef>
                <a:spcPts val="0"/>
              </a:spcBef>
              <a:buClrTx/>
              <a:buSzTx/>
            </a:pPr>
            <a:r>
              <a:rPr lang="en-US" sz="2400" spc="-5" dirty="0">
                <a:solidFill>
                  <a:prstClr val="black"/>
                </a:solidFill>
                <a:latin typeface="Century Schoolbook"/>
                <a:cs typeface="Century Schoolbook"/>
              </a:rPr>
              <a:t>Any </a:t>
            </a:r>
            <a:r>
              <a:rPr lang="en-US" sz="2400" dirty="0">
                <a:solidFill>
                  <a:prstClr val="black"/>
                </a:solidFill>
                <a:latin typeface="Century Schoolbook"/>
                <a:cs typeface="Century Schoolbook"/>
              </a:rPr>
              <a:t>improvement </a:t>
            </a:r>
            <a:r>
              <a:rPr lang="en-US" sz="2400" spc="-5" dirty="0">
                <a:solidFill>
                  <a:prstClr val="black"/>
                </a:solidFill>
                <a:latin typeface="Century Schoolbook"/>
                <a:cs typeface="Century Schoolbook"/>
              </a:rPr>
              <a:t>must </a:t>
            </a:r>
            <a:r>
              <a:rPr lang="en-US" sz="2400" dirty="0">
                <a:solidFill>
                  <a:prstClr val="black"/>
                </a:solidFill>
                <a:latin typeface="Century Schoolbook"/>
                <a:cs typeface="Century Schoolbook"/>
              </a:rPr>
              <a:t>reflect </a:t>
            </a:r>
            <a:r>
              <a:rPr lang="en-US" sz="2400" spc="-5" dirty="0">
                <a:solidFill>
                  <a:prstClr val="black"/>
                </a:solidFill>
                <a:latin typeface="Century Schoolbook"/>
                <a:cs typeface="Century Schoolbook"/>
              </a:rPr>
              <a:t>an </a:t>
            </a:r>
            <a:r>
              <a:rPr lang="en-US" sz="2400" dirty="0">
                <a:solidFill>
                  <a:prstClr val="black"/>
                </a:solidFill>
                <a:latin typeface="Century Schoolbook"/>
                <a:cs typeface="Century Schoolbook"/>
              </a:rPr>
              <a:t>improvement  in </a:t>
            </a:r>
            <a:r>
              <a:rPr lang="en-US" sz="2400" spc="-5" dirty="0">
                <a:solidFill>
                  <a:prstClr val="black"/>
                </a:solidFill>
                <a:latin typeface="Century Schoolbook"/>
                <a:cs typeface="Century Schoolbook"/>
              </a:rPr>
              <a:t>the vet’s ability to function </a:t>
            </a:r>
            <a:r>
              <a:rPr lang="en-US" sz="2400" dirty="0">
                <a:solidFill>
                  <a:prstClr val="black"/>
                </a:solidFill>
                <a:latin typeface="Century Schoolbook"/>
                <a:cs typeface="Century Schoolbook"/>
              </a:rPr>
              <a:t>under </a:t>
            </a:r>
            <a:r>
              <a:rPr lang="en-US" sz="2400" spc="-5" dirty="0">
                <a:solidFill>
                  <a:prstClr val="black"/>
                </a:solidFill>
                <a:latin typeface="Century Schoolbook"/>
                <a:cs typeface="Century Schoolbook"/>
              </a:rPr>
              <a:t>the</a:t>
            </a:r>
            <a:r>
              <a:rPr lang="en-US" sz="2400" spc="-125" dirty="0">
                <a:solidFill>
                  <a:prstClr val="black"/>
                </a:solidFill>
                <a:latin typeface="Century Schoolbook"/>
                <a:cs typeface="Century Schoolbook"/>
              </a:rPr>
              <a:t> </a:t>
            </a:r>
            <a:r>
              <a:rPr lang="en-US" sz="2400" dirty="0">
                <a:solidFill>
                  <a:prstClr val="black"/>
                </a:solidFill>
                <a:latin typeface="Century Schoolbook"/>
                <a:cs typeface="Century Schoolbook"/>
              </a:rPr>
              <a:t>ordinary  conditions of life </a:t>
            </a:r>
            <a:r>
              <a:rPr lang="en-US" sz="2400" spc="-5" dirty="0">
                <a:solidFill>
                  <a:prstClr val="black"/>
                </a:solidFill>
                <a:latin typeface="Century Schoolbook"/>
                <a:cs typeface="Century Schoolbook"/>
              </a:rPr>
              <a:t>and</a:t>
            </a:r>
            <a:r>
              <a:rPr lang="en-US" sz="2400" spc="-60" dirty="0">
                <a:solidFill>
                  <a:prstClr val="black"/>
                </a:solidFill>
                <a:latin typeface="Century Schoolbook"/>
                <a:cs typeface="Century Schoolbook"/>
              </a:rPr>
              <a:t> </a:t>
            </a:r>
            <a:r>
              <a:rPr lang="en-US" sz="2400" dirty="0">
                <a:solidFill>
                  <a:prstClr val="black"/>
                </a:solidFill>
                <a:latin typeface="Century Schoolbook"/>
                <a:cs typeface="Century Schoolbook"/>
              </a:rPr>
              <a:t>work</a:t>
            </a:r>
          </a:p>
          <a:p>
            <a:pPr marL="355600" marR="5080" defTabSz="914400">
              <a:lnSpc>
                <a:spcPts val="2590"/>
              </a:lnSpc>
              <a:spcBef>
                <a:spcPts val="0"/>
              </a:spcBef>
              <a:buClrTx/>
              <a:buSzTx/>
            </a:pPr>
            <a:endParaRPr lang="en-US" sz="2400" spc="-80" dirty="0">
              <a:solidFill>
                <a:prstClr val="black"/>
              </a:solidFill>
              <a:latin typeface="Century Schoolbook"/>
              <a:cs typeface="Arial"/>
            </a:endParaRPr>
          </a:p>
          <a:p>
            <a:pPr marL="298450" marR="5080" indent="-285750" defTabSz="914400">
              <a:lnSpc>
                <a:spcPts val="2590"/>
              </a:lnSpc>
              <a:spcBef>
                <a:spcPts val="0"/>
              </a:spcBef>
              <a:buClrTx/>
              <a:buSzTx/>
            </a:pPr>
            <a:r>
              <a:rPr lang="en-US" sz="2400" spc="-5" dirty="0">
                <a:solidFill>
                  <a:prstClr val="black"/>
                </a:solidFill>
                <a:latin typeface="Century Schoolbook"/>
                <a:cs typeface="Century Schoolbook"/>
              </a:rPr>
              <a:t>VA </a:t>
            </a:r>
            <a:r>
              <a:rPr lang="en-US" sz="2400" dirty="0">
                <a:solidFill>
                  <a:prstClr val="black"/>
                </a:solidFill>
                <a:latin typeface="Century Schoolbook"/>
                <a:cs typeface="Century Schoolbook"/>
              </a:rPr>
              <a:t>cannot reduce </a:t>
            </a:r>
            <a:r>
              <a:rPr lang="en-US" sz="2400" spc="-5" dirty="0">
                <a:solidFill>
                  <a:prstClr val="black"/>
                </a:solidFill>
                <a:latin typeface="Century Schoolbook"/>
                <a:cs typeface="Century Schoolbook"/>
              </a:rPr>
              <a:t>benefits based on exams that  are </a:t>
            </a:r>
            <a:r>
              <a:rPr lang="en-US" sz="2400" dirty="0">
                <a:solidFill>
                  <a:prstClr val="black"/>
                </a:solidFill>
                <a:latin typeface="Century Schoolbook"/>
                <a:cs typeface="Century Schoolbook"/>
              </a:rPr>
              <a:t>not</a:t>
            </a:r>
            <a:r>
              <a:rPr lang="en-US" sz="2400" spc="-10" dirty="0">
                <a:solidFill>
                  <a:prstClr val="black"/>
                </a:solidFill>
                <a:latin typeface="Century Schoolbook"/>
                <a:cs typeface="Century Schoolbook"/>
              </a:rPr>
              <a:t> </a:t>
            </a:r>
            <a:r>
              <a:rPr lang="en-US" sz="2400" spc="-5" dirty="0">
                <a:solidFill>
                  <a:prstClr val="black"/>
                </a:solidFill>
                <a:latin typeface="Century Schoolbook"/>
                <a:cs typeface="Century Schoolbook"/>
              </a:rPr>
              <a:t>thorough</a:t>
            </a:r>
            <a:endParaRPr lang="en-US" sz="24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1607089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A8A6A-4201-4A1B-9D22-2FF018E85DF3}"/>
              </a:ext>
            </a:extLst>
          </p:cNvPr>
          <p:cNvSpPr>
            <a:spLocks noGrp="1"/>
          </p:cNvSpPr>
          <p:nvPr>
            <p:ph type="title"/>
          </p:nvPr>
        </p:nvSpPr>
        <p:spPr>
          <a:xfrm>
            <a:off x="677334" y="609600"/>
            <a:ext cx="8596668" cy="1193800"/>
          </a:xfrm>
        </p:spPr>
        <p:txBody>
          <a:bodyPr>
            <a:normAutofit/>
          </a:bodyPr>
          <a:lstStyle/>
          <a:p>
            <a:pPr marL="12700" lvl="0" defTabSz="914400">
              <a:spcBef>
                <a:spcPts val="100"/>
              </a:spcBef>
            </a:pPr>
            <a:r>
              <a:rPr lang="en-US" sz="3000" kern="0" spc="-5" dirty="0">
                <a:solidFill>
                  <a:srgbClr val="575F6D"/>
                </a:solidFill>
                <a:latin typeface="Century Schoolbook"/>
              </a:rPr>
              <a:t>R</a:t>
            </a:r>
            <a:r>
              <a:rPr lang="en-US" sz="2400" kern="0" spc="-5" dirty="0">
                <a:solidFill>
                  <a:srgbClr val="575F6D"/>
                </a:solidFill>
                <a:latin typeface="Century Schoolbook"/>
              </a:rPr>
              <a:t>EDUCTION </a:t>
            </a:r>
            <a:r>
              <a:rPr lang="en-US" sz="2400" kern="0" dirty="0">
                <a:solidFill>
                  <a:srgbClr val="575F6D"/>
                </a:solidFill>
                <a:latin typeface="Century Schoolbook"/>
              </a:rPr>
              <a:t>OF </a:t>
            </a:r>
            <a:r>
              <a:rPr lang="en-US" sz="3000" kern="0" spc="-5" dirty="0">
                <a:solidFill>
                  <a:srgbClr val="575F6D"/>
                </a:solidFill>
                <a:latin typeface="Century Schoolbook"/>
              </a:rPr>
              <a:t>100% R</a:t>
            </a:r>
            <a:r>
              <a:rPr lang="en-US" sz="2400" kern="0" spc="-5" dirty="0">
                <a:solidFill>
                  <a:srgbClr val="575F6D"/>
                </a:solidFill>
                <a:latin typeface="Century Schoolbook"/>
              </a:rPr>
              <a:t>ATINGS</a:t>
            </a:r>
            <a:br>
              <a:rPr lang="en-US" sz="2400" kern="0" spc="-5" dirty="0">
                <a:solidFill>
                  <a:srgbClr val="575F6D"/>
                </a:solidFill>
                <a:latin typeface="Century Schoolbook"/>
              </a:rPr>
            </a:br>
            <a:r>
              <a:rPr lang="en-US" sz="3000" kern="0" spc="-5" dirty="0">
                <a:solidFill>
                  <a:srgbClr val="575F6D"/>
                </a:solidFill>
                <a:latin typeface="Century Schoolbook"/>
              </a:rPr>
              <a:t> (38</a:t>
            </a:r>
            <a:r>
              <a:rPr lang="en-US" sz="3000" kern="0" spc="50" dirty="0">
                <a:solidFill>
                  <a:srgbClr val="575F6D"/>
                </a:solidFill>
                <a:latin typeface="Century Schoolbook"/>
              </a:rPr>
              <a:t> </a:t>
            </a:r>
            <a:r>
              <a:rPr lang="en-US" sz="3000" kern="0" spc="-5" dirty="0">
                <a:solidFill>
                  <a:srgbClr val="575F6D"/>
                </a:solidFill>
                <a:latin typeface="Century Schoolbook"/>
              </a:rPr>
              <a:t>C.F.R. </a:t>
            </a:r>
            <a:r>
              <a:rPr lang="en-US" sz="3000" kern="0" dirty="0">
                <a:solidFill>
                  <a:srgbClr val="575F6D"/>
                </a:solidFill>
                <a:latin typeface="Century Schoolbook"/>
              </a:rPr>
              <a:t>§ </a:t>
            </a:r>
            <a:r>
              <a:rPr lang="en-US" sz="3000" kern="0" spc="-5" dirty="0">
                <a:solidFill>
                  <a:srgbClr val="575F6D"/>
                </a:solidFill>
                <a:latin typeface="Century Schoolbook"/>
              </a:rPr>
              <a:t>3.343(A))</a:t>
            </a:r>
            <a:endParaRPr lang="en-US" sz="3000" dirty="0"/>
          </a:p>
        </p:txBody>
      </p:sp>
      <p:sp>
        <p:nvSpPr>
          <p:cNvPr id="3" name="Content Placeholder 2">
            <a:extLst>
              <a:ext uri="{FF2B5EF4-FFF2-40B4-BE49-F238E27FC236}">
                <a16:creationId xmlns:a16="http://schemas.microsoft.com/office/drawing/2014/main" id="{013B8CC5-8483-414A-BF9B-86E012D1F92A}"/>
              </a:ext>
            </a:extLst>
          </p:cNvPr>
          <p:cNvSpPr>
            <a:spLocks noGrp="1"/>
          </p:cNvSpPr>
          <p:nvPr>
            <p:ph idx="1"/>
          </p:nvPr>
        </p:nvSpPr>
        <p:spPr/>
        <p:txBody>
          <a:bodyPr/>
          <a:lstStyle/>
          <a:p>
            <a:pPr marL="354965" marR="72390" defTabSz="914400">
              <a:spcBef>
                <a:spcPts val="100"/>
              </a:spcBef>
              <a:buClrTx/>
              <a:buSzTx/>
            </a:pPr>
            <a:r>
              <a:rPr lang="en-US" sz="2400" spc="-5" dirty="0">
                <a:solidFill>
                  <a:prstClr val="black"/>
                </a:solidFill>
                <a:latin typeface="Century Schoolbook"/>
                <a:cs typeface="Century Schoolbook"/>
              </a:rPr>
              <a:t>VA </a:t>
            </a:r>
            <a:r>
              <a:rPr lang="en-US" sz="2400" dirty="0">
                <a:solidFill>
                  <a:prstClr val="black"/>
                </a:solidFill>
                <a:latin typeface="Century Schoolbook"/>
                <a:cs typeface="Century Schoolbook"/>
              </a:rPr>
              <a:t>cannot reduce a </a:t>
            </a:r>
            <a:r>
              <a:rPr lang="en-US" sz="2400" spc="-5" dirty="0">
                <a:solidFill>
                  <a:prstClr val="black"/>
                </a:solidFill>
                <a:latin typeface="Century Schoolbook"/>
                <a:cs typeface="Century Schoolbook"/>
              </a:rPr>
              <a:t>total disability </a:t>
            </a:r>
            <a:r>
              <a:rPr lang="en-US" sz="2400" dirty="0">
                <a:solidFill>
                  <a:prstClr val="black"/>
                </a:solidFill>
                <a:latin typeface="Century Schoolbook"/>
                <a:cs typeface="Century Schoolbook"/>
              </a:rPr>
              <a:t>rating unless  </a:t>
            </a:r>
            <a:r>
              <a:rPr lang="en-US" sz="2400" spc="-5" dirty="0">
                <a:solidFill>
                  <a:prstClr val="black"/>
                </a:solidFill>
                <a:latin typeface="Century Schoolbook"/>
                <a:cs typeface="Century Schoolbook"/>
              </a:rPr>
              <a:t>there </a:t>
            </a:r>
            <a:r>
              <a:rPr lang="en-US" sz="2400" dirty="0">
                <a:solidFill>
                  <a:prstClr val="black"/>
                </a:solidFill>
                <a:latin typeface="Century Schoolbook"/>
                <a:cs typeface="Century Schoolbook"/>
              </a:rPr>
              <a:t>has </a:t>
            </a:r>
            <a:r>
              <a:rPr lang="en-US" sz="2400" spc="-5" dirty="0">
                <a:solidFill>
                  <a:prstClr val="black"/>
                </a:solidFill>
                <a:latin typeface="Century Schoolbook"/>
                <a:cs typeface="Century Schoolbook"/>
              </a:rPr>
              <a:t>been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material (meaningful)  </a:t>
            </a:r>
            <a:r>
              <a:rPr lang="en-US" sz="2400" dirty="0">
                <a:solidFill>
                  <a:prstClr val="black"/>
                </a:solidFill>
                <a:latin typeface="Century Schoolbook"/>
                <a:cs typeface="Century Schoolbook"/>
              </a:rPr>
              <a:t>improvement of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condition(s) rated</a:t>
            </a:r>
            <a:r>
              <a:rPr lang="en-US" sz="2400" spc="-100" dirty="0">
                <a:solidFill>
                  <a:prstClr val="black"/>
                </a:solidFill>
                <a:latin typeface="Century Schoolbook"/>
                <a:cs typeface="Century Schoolbook"/>
              </a:rPr>
              <a:t> </a:t>
            </a:r>
            <a:r>
              <a:rPr lang="en-US" sz="2400" spc="-5" dirty="0">
                <a:solidFill>
                  <a:prstClr val="black"/>
                </a:solidFill>
                <a:latin typeface="Century Schoolbook"/>
                <a:cs typeface="Century Schoolbook"/>
              </a:rPr>
              <a:t>100%</a:t>
            </a:r>
            <a:endParaRPr lang="en-US" sz="2400" dirty="0">
              <a:solidFill>
                <a:prstClr val="black"/>
              </a:solidFill>
              <a:latin typeface="Century Schoolbook"/>
              <a:cs typeface="Century Schoolbook"/>
            </a:endParaRPr>
          </a:p>
          <a:p>
            <a:pPr defTabSz="914400">
              <a:spcBef>
                <a:spcPts val="55"/>
              </a:spcBef>
              <a:buClrTx/>
              <a:buSzTx/>
            </a:pPr>
            <a:endParaRPr lang="en-US" sz="3500" dirty="0">
              <a:solidFill>
                <a:prstClr val="black"/>
              </a:solidFill>
              <a:latin typeface="Times New Roman"/>
              <a:cs typeface="Times New Roman"/>
            </a:endParaRPr>
          </a:p>
          <a:p>
            <a:pPr marL="355600" marR="5080" defTabSz="914400">
              <a:spcBef>
                <a:spcPts val="0"/>
              </a:spcBef>
              <a:buClrTx/>
              <a:buSzTx/>
            </a:pPr>
            <a:r>
              <a:rPr lang="en-US" sz="2400" spc="-5" dirty="0">
                <a:solidFill>
                  <a:prstClr val="black"/>
                </a:solidFill>
                <a:latin typeface="Century Schoolbook"/>
                <a:cs typeface="Century Schoolbook"/>
              </a:rPr>
              <a:t>VA must </a:t>
            </a:r>
            <a:r>
              <a:rPr lang="en-US" sz="2400" dirty="0">
                <a:solidFill>
                  <a:prstClr val="black"/>
                </a:solidFill>
                <a:latin typeface="Century Schoolbook"/>
                <a:cs typeface="Century Schoolbook"/>
              </a:rPr>
              <a:t>compare new evidence of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severity of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condition </a:t>
            </a:r>
            <a:r>
              <a:rPr lang="en-US" sz="2400" spc="-5" dirty="0">
                <a:solidFill>
                  <a:prstClr val="black"/>
                </a:solidFill>
                <a:latin typeface="Century Schoolbook"/>
                <a:cs typeface="Century Schoolbook"/>
              </a:rPr>
              <a:t>to the evidence </a:t>
            </a:r>
            <a:r>
              <a:rPr lang="en-US" sz="2400" dirty="0">
                <a:solidFill>
                  <a:prstClr val="black"/>
                </a:solidFill>
                <a:latin typeface="Century Schoolbook"/>
                <a:cs typeface="Century Schoolbook"/>
              </a:rPr>
              <a:t>last used </a:t>
            </a:r>
            <a:r>
              <a:rPr lang="en-US" sz="2400" spc="-5" dirty="0">
                <a:solidFill>
                  <a:prstClr val="black"/>
                </a:solidFill>
                <a:latin typeface="Century Schoolbook"/>
                <a:cs typeface="Century Schoolbook"/>
              </a:rPr>
              <a:t>to  </a:t>
            </a:r>
            <a:r>
              <a:rPr lang="en-US" sz="2400" dirty="0">
                <a:solidFill>
                  <a:prstClr val="black"/>
                </a:solidFill>
                <a:latin typeface="Century Schoolbook"/>
                <a:cs typeface="Century Schoolbook"/>
              </a:rPr>
              <a:t>continue </a:t>
            </a:r>
            <a:r>
              <a:rPr lang="en-US" sz="2400" spc="-5" dirty="0">
                <a:solidFill>
                  <a:prstClr val="black"/>
                </a:solidFill>
                <a:latin typeface="Century Schoolbook"/>
                <a:cs typeface="Century Schoolbook"/>
              </a:rPr>
              <a:t>the 100%</a:t>
            </a:r>
            <a:r>
              <a:rPr lang="en-US" sz="2400" spc="-20" dirty="0">
                <a:solidFill>
                  <a:prstClr val="black"/>
                </a:solidFill>
                <a:latin typeface="Century Schoolbook"/>
                <a:cs typeface="Century Schoolbook"/>
              </a:rPr>
              <a:t> </a:t>
            </a:r>
            <a:r>
              <a:rPr lang="en-US" sz="2400" spc="-5" dirty="0">
                <a:solidFill>
                  <a:prstClr val="black"/>
                </a:solidFill>
                <a:latin typeface="Century Schoolbook"/>
                <a:cs typeface="Century Schoolbook"/>
              </a:rPr>
              <a:t>rating</a:t>
            </a:r>
            <a:endParaRPr lang="en-US" sz="24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4012792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A8A6A-4201-4A1B-9D22-2FF018E85DF3}"/>
              </a:ext>
            </a:extLst>
          </p:cNvPr>
          <p:cNvSpPr>
            <a:spLocks noGrp="1"/>
          </p:cNvSpPr>
          <p:nvPr>
            <p:ph type="title"/>
          </p:nvPr>
        </p:nvSpPr>
        <p:spPr>
          <a:xfrm>
            <a:off x="677334" y="609600"/>
            <a:ext cx="8596668" cy="1193800"/>
          </a:xfrm>
        </p:spPr>
        <p:txBody>
          <a:bodyPr>
            <a:normAutofit/>
          </a:bodyPr>
          <a:lstStyle/>
          <a:p>
            <a:pPr marL="12700" lvl="0" defTabSz="914400">
              <a:spcBef>
                <a:spcPts val="100"/>
              </a:spcBef>
            </a:pPr>
            <a:r>
              <a:rPr lang="en-US" sz="3000" kern="0" spc="-5" dirty="0">
                <a:solidFill>
                  <a:srgbClr val="575F6D"/>
                </a:solidFill>
                <a:latin typeface="Century Schoolbook"/>
              </a:rPr>
              <a:t>R</a:t>
            </a:r>
            <a:r>
              <a:rPr lang="en-US" sz="2400" kern="0" spc="-5" dirty="0">
                <a:solidFill>
                  <a:srgbClr val="575F6D"/>
                </a:solidFill>
                <a:latin typeface="Century Schoolbook"/>
              </a:rPr>
              <a:t>EDUCTION </a:t>
            </a:r>
            <a:r>
              <a:rPr lang="en-US" sz="2400" kern="0" dirty="0">
                <a:solidFill>
                  <a:srgbClr val="575F6D"/>
                </a:solidFill>
                <a:latin typeface="Century Schoolbook"/>
              </a:rPr>
              <a:t>OF </a:t>
            </a:r>
            <a:r>
              <a:rPr lang="en-US" sz="3000" kern="0" spc="-5" dirty="0">
                <a:solidFill>
                  <a:srgbClr val="575F6D"/>
                </a:solidFill>
                <a:latin typeface="Century Schoolbook"/>
              </a:rPr>
              <a:t>100% R</a:t>
            </a:r>
            <a:r>
              <a:rPr lang="en-US" sz="2400" kern="0" spc="-5" dirty="0">
                <a:solidFill>
                  <a:srgbClr val="575F6D"/>
                </a:solidFill>
                <a:latin typeface="Century Schoolbook"/>
              </a:rPr>
              <a:t>ATINGS </a:t>
            </a:r>
            <a:br>
              <a:rPr lang="en-US" sz="2400" kern="0" spc="-5" dirty="0">
                <a:solidFill>
                  <a:srgbClr val="575F6D"/>
                </a:solidFill>
                <a:latin typeface="Century Schoolbook"/>
              </a:rPr>
            </a:br>
            <a:r>
              <a:rPr lang="en-US" sz="2400" kern="0" spc="-5" dirty="0">
                <a:solidFill>
                  <a:srgbClr val="575F6D"/>
                </a:solidFill>
                <a:latin typeface="Century Schoolbook"/>
              </a:rPr>
              <a:t> </a:t>
            </a:r>
            <a:r>
              <a:rPr lang="en-US" sz="3000" kern="0" spc="-5" dirty="0">
                <a:solidFill>
                  <a:srgbClr val="575F6D"/>
                </a:solidFill>
                <a:latin typeface="Century Schoolbook"/>
              </a:rPr>
              <a:t>(38</a:t>
            </a:r>
            <a:r>
              <a:rPr lang="en-US" sz="3000" kern="0" spc="50" dirty="0">
                <a:solidFill>
                  <a:srgbClr val="575F6D"/>
                </a:solidFill>
                <a:latin typeface="Century Schoolbook"/>
              </a:rPr>
              <a:t> </a:t>
            </a:r>
            <a:r>
              <a:rPr lang="en-US" sz="3000" kern="0" spc="-5" dirty="0">
                <a:solidFill>
                  <a:srgbClr val="575F6D"/>
                </a:solidFill>
                <a:latin typeface="Century Schoolbook"/>
              </a:rPr>
              <a:t>C.F.R. </a:t>
            </a:r>
            <a:r>
              <a:rPr lang="en-US" sz="3000" kern="0" dirty="0">
                <a:solidFill>
                  <a:srgbClr val="575F6D"/>
                </a:solidFill>
                <a:latin typeface="Century Schoolbook"/>
              </a:rPr>
              <a:t>§ </a:t>
            </a:r>
            <a:r>
              <a:rPr lang="en-US" sz="3000" kern="0" spc="-5" dirty="0">
                <a:solidFill>
                  <a:srgbClr val="575F6D"/>
                </a:solidFill>
                <a:latin typeface="Century Schoolbook"/>
              </a:rPr>
              <a:t>3.343(A))</a:t>
            </a:r>
            <a:endParaRPr lang="en-US" sz="3000" dirty="0"/>
          </a:p>
        </p:txBody>
      </p:sp>
      <p:sp>
        <p:nvSpPr>
          <p:cNvPr id="3" name="Content Placeholder 2">
            <a:extLst>
              <a:ext uri="{FF2B5EF4-FFF2-40B4-BE49-F238E27FC236}">
                <a16:creationId xmlns:a16="http://schemas.microsoft.com/office/drawing/2014/main" id="{013B8CC5-8483-414A-BF9B-86E012D1F92A}"/>
              </a:ext>
            </a:extLst>
          </p:cNvPr>
          <p:cNvSpPr>
            <a:spLocks noGrp="1"/>
          </p:cNvSpPr>
          <p:nvPr>
            <p:ph idx="1"/>
          </p:nvPr>
        </p:nvSpPr>
        <p:spPr/>
        <p:txBody>
          <a:bodyPr>
            <a:normAutofit/>
          </a:bodyPr>
          <a:lstStyle/>
          <a:p>
            <a:pPr marL="297815" marR="5080" indent="-285750" defTabSz="914400">
              <a:spcBef>
                <a:spcPts val="100"/>
              </a:spcBef>
              <a:buClrTx/>
              <a:buSzTx/>
            </a:pPr>
            <a:r>
              <a:rPr lang="en-US" sz="2400" spc="-5" dirty="0">
                <a:solidFill>
                  <a:prstClr val="black"/>
                </a:solidFill>
                <a:latin typeface="Century Schoolbook"/>
                <a:cs typeface="Century Schoolbook"/>
              </a:rPr>
              <a:t>VA </a:t>
            </a:r>
            <a:r>
              <a:rPr lang="en-US" sz="2400" dirty="0">
                <a:solidFill>
                  <a:prstClr val="black"/>
                </a:solidFill>
                <a:latin typeface="Century Schoolbook"/>
                <a:cs typeface="Century Schoolbook"/>
              </a:rPr>
              <a:t>cannot reduce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rating unless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condition  improved while </a:t>
            </a:r>
            <a:r>
              <a:rPr lang="en-US" sz="2400" spc="-5" dirty="0">
                <a:solidFill>
                  <a:prstClr val="black"/>
                </a:solidFill>
                <a:latin typeface="Century Schoolbook"/>
                <a:cs typeface="Century Schoolbook"/>
              </a:rPr>
              <a:t>the vet </a:t>
            </a:r>
            <a:r>
              <a:rPr lang="en-US" sz="2400" dirty="0">
                <a:solidFill>
                  <a:prstClr val="black"/>
                </a:solidFill>
                <a:latin typeface="Century Schoolbook"/>
                <a:cs typeface="Century Schoolbook"/>
              </a:rPr>
              <a:t>was working or </a:t>
            </a:r>
            <a:r>
              <a:rPr lang="en-US" sz="2400" spc="-5" dirty="0">
                <a:solidFill>
                  <a:prstClr val="black"/>
                </a:solidFill>
                <a:latin typeface="Century Schoolbook"/>
                <a:cs typeface="Century Schoolbook"/>
              </a:rPr>
              <a:t>actively  seeking </a:t>
            </a:r>
            <a:r>
              <a:rPr lang="en-US" sz="2400" dirty="0">
                <a:solidFill>
                  <a:prstClr val="black"/>
                </a:solidFill>
                <a:latin typeface="Century Schoolbook"/>
                <a:cs typeface="Century Schoolbook"/>
              </a:rPr>
              <a:t>a</a:t>
            </a:r>
            <a:r>
              <a:rPr lang="en-US" sz="2400" spc="-10" dirty="0">
                <a:solidFill>
                  <a:prstClr val="black"/>
                </a:solidFill>
                <a:latin typeface="Century Schoolbook"/>
                <a:cs typeface="Century Schoolbook"/>
              </a:rPr>
              <a:t> </a:t>
            </a:r>
            <a:r>
              <a:rPr lang="en-US" sz="2400" spc="-5" dirty="0">
                <a:solidFill>
                  <a:prstClr val="black"/>
                </a:solidFill>
                <a:latin typeface="Century Schoolbook"/>
                <a:cs typeface="Century Schoolbook"/>
              </a:rPr>
              <a:t>job</a:t>
            </a:r>
          </a:p>
          <a:p>
            <a:pPr marL="297815" marR="5080" indent="-285750" defTabSz="914400">
              <a:spcBef>
                <a:spcPts val="100"/>
              </a:spcBef>
              <a:buClrTx/>
              <a:buSzTx/>
            </a:pPr>
            <a:endParaRPr lang="en-US" sz="2400" spc="-5" dirty="0">
              <a:solidFill>
                <a:prstClr val="black"/>
              </a:solidFill>
              <a:latin typeface="Century Schoolbook"/>
              <a:cs typeface="Century Schoolbook"/>
            </a:endParaRPr>
          </a:p>
          <a:p>
            <a:pPr marL="297815" marR="5080" indent="-285750" defTabSz="914400">
              <a:spcBef>
                <a:spcPts val="100"/>
              </a:spcBef>
              <a:buClrTx/>
              <a:buSzTx/>
            </a:pPr>
            <a:r>
              <a:rPr lang="en-US" sz="2400" spc="-5" dirty="0">
                <a:solidFill>
                  <a:prstClr val="black"/>
                </a:solidFill>
                <a:latin typeface="Century Schoolbook"/>
                <a:cs typeface="Times New Roman"/>
              </a:rPr>
              <a:t> </a:t>
            </a:r>
            <a:r>
              <a:rPr lang="en-US" sz="1650" spc="-125" dirty="0">
                <a:solidFill>
                  <a:srgbClr val="FE8637"/>
                </a:solidFill>
                <a:latin typeface="Arial"/>
                <a:cs typeface="Arial"/>
              </a:rPr>
              <a:t> </a:t>
            </a:r>
            <a:r>
              <a:rPr lang="en-US" sz="2400" spc="-5" dirty="0">
                <a:solidFill>
                  <a:prstClr val="black"/>
                </a:solidFill>
                <a:latin typeface="Century Schoolbook"/>
                <a:cs typeface="Century Schoolbook"/>
              </a:rPr>
              <a:t>If material </a:t>
            </a:r>
            <a:r>
              <a:rPr lang="en-US" sz="2400" dirty="0">
                <a:solidFill>
                  <a:prstClr val="black"/>
                </a:solidFill>
                <a:latin typeface="Century Schoolbook"/>
                <a:cs typeface="Century Schoolbook"/>
              </a:rPr>
              <a:t>improvement would </a:t>
            </a:r>
            <a:r>
              <a:rPr lang="en-US" sz="2400" spc="-5" dirty="0">
                <a:solidFill>
                  <a:prstClr val="black"/>
                </a:solidFill>
                <a:latin typeface="Century Schoolbook"/>
                <a:cs typeface="Century Schoolbook"/>
              </a:rPr>
              <a:t>allow VA to  </a:t>
            </a:r>
            <a:r>
              <a:rPr lang="en-US" sz="2400" dirty="0">
                <a:solidFill>
                  <a:prstClr val="black"/>
                </a:solidFill>
                <a:latin typeface="Century Schoolbook"/>
                <a:cs typeface="Century Schoolbook"/>
              </a:rPr>
              <a:t>reduce a </a:t>
            </a:r>
            <a:r>
              <a:rPr lang="en-US" sz="2400" spc="-5" dirty="0">
                <a:solidFill>
                  <a:prstClr val="black"/>
                </a:solidFill>
                <a:latin typeface="Century Schoolbook"/>
                <a:cs typeface="Century Schoolbook"/>
              </a:rPr>
              <a:t>vet’s </a:t>
            </a:r>
            <a:r>
              <a:rPr lang="en-US" sz="2400" dirty="0">
                <a:solidFill>
                  <a:prstClr val="black"/>
                </a:solidFill>
                <a:latin typeface="Century Schoolbook"/>
                <a:cs typeface="Century Schoolbook"/>
              </a:rPr>
              <a:t>rating under </a:t>
            </a:r>
            <a:r>
              <a:rPr lang="en-US" sz="2400" spc="-5" dirty="0">
                <a:solidFill>
                  <a:prstClr val="black"/>
                </a:solidFill>
                <a:latin typeface="Century Schoolbook"/>
                <a:cs typeface="Century Schoolbook"/>
              </a:rPr>
              <a:t>the VA Rating  </a:t>
            </a:r>
            <a:r>
              <a:rPr lang="en-US" sz="2400" dirty="0">
                <a:solidFill>
                  <a:prstClr val="black"/>
                </a:solidFill>
                <a:latin typeface="Century Schoolbook"/>
                <a:cs typeface="Century Schoolbook"/>
              </a:rPr>
              <a:t>Schedule, he/she </a:t>
            </a:r>
            <a:r>
              <a:rPr lang="en-US" sz="2400" spc="-5" dirty="0">
                <a:solidFill>
                  <a:prstClr val="black"/>
                </a:solidFill>
                <a:latin typeface="Century Schoolbook"/>
                <a:cs typeface="Century Schoolbook"/>
              </a:rPr>
              <a:t>may </a:t>
            </a:r>
            <a:r>
              <a:rPr lang="en-US" sz="2400" dirty="0">
                <a:solidFill>
                  <a:prstClr val="black"/>
                </a:solidFill>
                <a:latin typeface="Century Schoolbook"/>
                <a:cs typeface="Century Schoolbook"/>
              </a:rPr>
              <a:t>still </a:t>
            </a:r>
            <a:r>
              <a:rPr lang="en-US" sz="2400" spc="-5" dirty="0">
                <a:solidFill>
                  <a:prstClr val="black"/>
                </a:solidFill>
                <a:latin typeface="Century Schoolbook"/>
                <a:cs typeface="Century Schoolbook"/>
              </a:rPr>
              <a:t>qualify for</a:t>
            </a:r>
            <a:r>
              <a:rPr lang="en-US" sz="2400" spc="-145" dirty="0">
                <a:solidFill>
                  <a:prstClr val="black"/>
                </a:solidFill>
                <a:latin typeface="Century Schoolbook"/>
                <a:cs typeface="Century Schoolbook"/>
              </a:rPr>
              <a:t> </a:t>
            </a:r>
            <a:r>
              <a:rPr lang="en-US" sz="2400" spc="-5" dirty="0">
                <a:solidFill>
                  <a:prstClr val="black"/>
                </a:solidFill>
                <a:latin typeface="Century Schoolbook"/>
                <a:cs typeface="Century Schoolbook"/>
              </a:rPr>
              <a:t>TDIU</a:t>
            </a:r>
            <a:endParaRPr lang="en-US" sz="2400" dirty="0">
              <a:solidFill>
                <a:prstClr val="black"/>
              </a:solidFill>
              <a:latin typeface="Century Schoolbook"/>
              <a:cs typeface="Century Schoolbook"/>
            </a:endParaRPr>
          </a:p>
          <a:p>
            <a:pPr marL="697865" marR="5080" lvl="1" defTabSz="914400">
              <a:spcBef>
                <a:spcPts val="100"/>
              </a:spcBef>
              <a:buClrTx/>
              <a:buSzTx/>
            </a:pPr>
            <a:r>
              <a:rPr lang="en-US" sz="2000" spc="-5" dirty="0">
                <a:solidFill>
                  <a:prstClr val="black"/>
                </a:solidFill>
                <a:latin typeface="Century Schoolbook"/>
                <a:cs typeface="Century Schoolbook"/>
              </a:rPr>
              <a:t>VA may </a:t>
            </a:r>
            <a:r>
              <a:rPr lang="en-US" sz="2000" dirty="0">
                <a:solidFill>
                  <a:prstClr val="black"/>
                </a:solidFill>
                <a:latin typeface="Century Schoolbook"/>
                <a:cs typeface="Century Schoolbook"/>
              </a:rPr>
              <a:t>not reduce TDIU </a:t>
            </a:r>
            <a:r>
              <a:rPr lang="en-US" sz="2000" spc="-5" dirty="0">
                <a:solidFill>
                  <a:prstClr val="black"/>
                </a:solidFill>
                <a:latin typeface="Century Schoolbook"/>
                <a:cs typeface="Century Schoolbook"/>
              </a:rPr>
              <a:t>benefits </a:t>
            </a:r>
            <a:r>
              <a:rPr lang="en-US" sz="2000" dirty="0">
                <a:solidFill>
                  <a:prstClr val="black"/>
                </a:solidFill>
                <a:latin typeface="Century Schoolbook"/>
                <a:cs typeface="Century Schoolbook"/>
              </a:rPr>
              <a:t>unless </a:t>
            </a:r>
            <a:r>
              <a:rPr lang="en-US" sz="2000" spc="-5" dirty="0">
                <a:solidFill>
                  <a:prstClr val="black"/>
                </a:solidFill>
                <a:latin typeface="Century Schoolbook"/>
                <a:cs typeface="Century Schoolbook"/>
              </a:rPr>
              <a:t>there </a:t>
            </a:r>
            <a:r>
              <a:rPr lang="en-US" sz="2000" dirty="0">
                <a:solidFill>
                  <a:prstClr val="black"/>
                </a:solidFill>
                <a:latin typeface="Century Schoolbook"/>
                <a:cs typeface="Century Schoolbook"/>
              </a:rPr>
              <a:t>is  clear </a:t>
            </a:r>
            <a:r>
              <a:rPr lang="en-US" sz="2000" spc="-5" dirty="0">
                <a:solidFill>
                  <a:prstClr val="black"/>
                </a:solidFill>
                <a:latin typeface="Century Schoolbook"/>
                <a:cs typeface="Century Schoolbook"/>
              </a:rPr>
              <a:t>and </a:t>
            </a:r>
            <a:r>
              <a:rPr lang="en-US" sz="2000" dirty="0">
                <a:solidFill>
                  <a:prstClr val="black"/>
                </a:solidFill>
                <a:latin typeface="Century Schoolbook"/>
                <a:cs typeface="Century Schoolbook"/>
              </a:rPr>
              <a:t>convincing evidence </a:t>
            </a:r>
            <a:r>
              <a:rPr lang="en-US" sz="2000" spc="-5" dirty="0">
                <a:solidFill>
                  <a:prstClr val="black"/>
                </a:solidFill>
                <a:latin typeface="Century Schoolbook"/>
                <a:cs typeface="Century Schoolbook"/>
              </a:rPr>
              <a:t>the vet </a:t>
            </a:r>
            <a:r>
              <a:rPr lang="en-US" sz="2000" dirty="0">
                <a:solidFill>
                  <a:prstClr val="black"/>
                </a:solidFill>
                <a:latin typeface="Century Schoolbook"/>
                <a:cs typeface="Century Schoolbook"/>
              </a:rPr>
              <a:t>is </a:t>
            </a:r>
            <a:r>
              <a:rPr lang="en-US" sz="2000" spc="-5" dirty="0">
                <a:solidFill>
                  <a:prstClr val="black"/>
                </a:solidFill>
                <a:latin typeface="Century Schoolbook"/>
                <a:cs typeface="Century Schoolbook"/>
              </a:rPr>
              <a:t>actually  employable</a:t>
            </a:r>
            <a:endParaRPr lang="en-US" sz="20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2545726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05044-559A-48F3-A641-4CADE1B9D432}"/>
              </a:ext>
            </a:extLst>
          </p:cNvPr>
          <p:cNvSpPr>
            <a:spLocks noGrp="1"/>
          </p:cNvSpPr>
          <p:nvPr>
            <p:ph type="title"/>
          </p:nvPr>
        </p:nvSpPr>
        <p:spPr/>
        <p:txBody>
          <a:bodyPr/>
          <a:lstStyle/>
          <a:p>
            <a:r>
              <a:rPr lang="en-US" sz="3000" kern="0" spc="-5" dirty="0">
                <a:solidFill>
                  <a:srgbClr val="575F6D"/>
                </a:solidFill>
                <a:latin typeface="Century Schoolbook"/>
              </a:rPr>
              <a:t>R</a:t>
            </a:r>
            <a:r>
              <a:rPr lang="en-US" sz="2400" kern="0" spc="-5" dirty="0">
                <a:solidFill>
                  <a:srgbClr val="575F6D"/>
                </a:solidFill>
                <a:latin typeface="Century Schoolbook"/>
              </a:rPr>
              <a:t>EVISION OF THE </a:t>
            </a:r>
            <a:r>
              <a:rPr lang="en-US" sz="3000" kern="0" spc="-5" dirty="0">
                <a:solidFill>
                  <a:srgbClr val="575F6D"/>
                </a:solidFill>
                <a:latin typeface="Century Schoolbook"/>
              </a:rPr>
              <a:t>VA </a:t>
            </a:r>
            <a:r>
              <a:rPr lang="en-US" sz="3000" kern="0" dirty="0">
                <a:solidFill>
                  <a:srgbClr val="575F6D"/>
                </a:solidFill>
                <a:latin typeface="Century Schoolbook"/>
              </a:rPr>
              <a:t>R</a:t>
            </a:r>
            <a:r>
              <a:rPr lang="en-US" sz="2400" kern="0" dirty="0">
                <a:solidFill>
                  <a:srgbClr val="575F6D"/>
                </a:solidFill>
                <a:latin typeface="Century Schoolbook"/>
              </a:rPr>
              <a:t>ATING </a:t>
            </a:r>
            <a:r>
              <a:rPr lang="en-US" sz="3000" kern="0" spc="-5" dirty="0">
                <a:solidFill>
                  <a:srgbClr val="575F6D"/>
                </a:solidFill>
                <a:latin typeface="Century Schoolbook"/>
              </a:rPr>
              <a:t>S</a:t>
            </a:r>
            <a:r>
              <a:rPr lang="en-US" sz="2400" kern="0" spc="-5" dirty="0">
                <a:solidFill>
                  <a:srgbClr val="575F6D"/>
                </a:solidFill>
                <a:latin typeface="Century Schoolbook"/>
              </a:rPr>
              <a:t>CHEDULE  </a:t>
            </a:r>
            <a:br>
              <a:rPr lang="en-US" sz="2400" kern="0" spc="-5" dirty="0">
                <a:solidFill>
                  <a:srgbClr val="575F6D"/>
                </a:solidFill>
                <a:latin typeface="Century Schoolbook"/>
              </a:rPr>
            </a:br>
            <a:r>
              <a:rPr lang="en-US" sz="2400" kern="0" spc="-5" dirty="0">
                <a:solidFill>
                  <a:srgbClr val="575F6D"/>
                </a:solidFill>
                <a:latin typeface="Century Schoolbook"/>
              </a:rPr>
              <a:t> </a:t>
            </a:r>
            <a:r>
              <a:rPr lang="en-US" sz="3000" kern="0" spc="-5" dirty="0">
                <a:solidFill>
                  <a:srgbClr val="575F6D"/>
                </a:solidFill>
                <a:latin typeface="Century Schoolbook"/>
              </a:rPr>
              <a:t>(38 U.S.C. </a:t>
            </a:r>
            <a:r>
              <a:rPr lang="en-US" sz="3000" kern="0" dirty="0">
                <a:solidFill>
                  <a:srgbClr val="575F6D"/>
                </a:solidFill>
                <a:latin typeface="Century Schoolbook"/>
              </a:rPr>
              <a:t>§ </a:t>
            </a:r>
            <a:r>
              <a:rPr lang="en-US" sz="3000" kern="0" spc="-5" dirty="0">
                <a:solidFill>
                  <a:srgbClr val="575F6D"/>
                </a:solidFill>
                <a:latin typeface="Century Schoolbook"/>
              </a:rPr>
              <a:t>1155)</a:t>
            </a:r>
            <a:endParaRPr lang="en-US" dirty="0"/>
          </a:p>
        </p:txBody>
      </p:sp>
      <p:sp>
        <p:nvSpPr>
          <p:cNvPr id="3" name="Content Placeholder 2">
            <a:extLst>
              <a:ext uri="{FF2B5EF4-FFF2-40B4-BE49-F238E27FC236}">
                <a16:creationId xmlns:a16="http://schemas.microsoft.com/office/drawing/2014/main" id="{E5193C3D-D418-4567-8903-CE562AA7922E}"/>
              </a:ext>
            </a:extLst>
          </p:cNvPr>
          <p:cNvSpPr>
            <a:spLocks noGrp="1"/>
          </p:cNvSpPr>
          <p:nvPr>
            <p:ph idx="1"/>
          </p:nvPr>
        </p:nvSpPr>
        <p:spPr/>
        <p:txBody>
          <a:bodyPr>
            <a:normAutofit lnSpcReduction="10000"/>
          </a:bodyPr>
          <a:lstStyle/>
          <a:p>
            <a:pPr marL="354965" marR="5080" defTabSz="914400">
              <a:spcBef>
                <a:spcPts val="100"/>
              </a:spcBef>
              <a:buClrTx/>
              <a:buSzTx/>
            </a:pPr>
            <a:r>
              <a:rPr lang="en-US" sz="2200" spc="-5" dirty="0">
                <a:solidFill>
                  <a:prstClr val="black"/>
                </a:solidFill>
                <a:latin typeface="Century Schoolbook"/>
                <a:cs typeface="Century Schoolbook"/>
              </a:rPr>
              <a:t>VA must </a:t>
            </a:r>
            <a:r>
              <a:rPr lang="en-US" sz="2200" dirty="0">
                <a:solidFill>
                  <a:prstClr val="black"/>
                </a:solidFill>
                <a:latin typeface="Century Schoolbook"/>
                <a:cs typeface="Century Schoolbook"/>
              </a:rPr>
              <a:t>revise </a:t>
            </a:r>
            <a:r>
              <a:rPr lang="en-US" sz="2200" spc="-5" dirty="0">
                <a:solidFill>
                  <a:prstClr val="black"/>
                </a:solidFill>
                <a:latin typeface="Century Schoolbook"/>
                <a:cs typeface="Century Schoolbook"/>
              </a:rPr>
              <a:t>the VA Rating </a:t>
            </a:r>
            <a:r>
              <a:rPr lang="en-US" sz="2200" dirty="0">
                <a:solidFill>
                  <a:prstClr val="black"/>
                </a:solidFill>
                <a:latin typeface="Century Schoolbook"/>
                <a:cs typeface="Century Schoolbook"/>
              </a:rPr>
              <a:t>Schedule from </a:t>
            </a:r>
            <a:r>
              <a:rPr lang="en-US" sz="2200" spc="-5" dirty="0">
                <a:solidFill>
                  <a:prstClr val="black"/>
                </a:solidFill>
                <a:latin typeface="Century Schoolbook"/>
                <a:cs typeface="Century Schoolbook"/>
              </a:rPr>
              <a:t>time to  time</a:t>
            </a:r>
            <a:endParaRPr lang="en-US" sz="2200" dirty="0">
              <a:solidFill>
                <a:prstClr val="black"/>
              </a:solidFill>
              <a:latin typeface="Century Schoolbook"/>
              <a:cs typeface="Century Schoolbook"/>
            </a:endParaRPr>
          </a:p>
          <a:p>
            <a:pPr defTabSz="914400">
              <a:spcBef>
                <a:spcPts val="45"/>
              </a:spcBef>
              <a:buClrTx/>
              <a:buSzTx/>
            </a:pPr>
            <a:endParaRPr lang="en-US" sz="3300" dirty="0">
              <a:solidFill>
                <a:prstClr val="black"/>
              </a:solidFill>
              <a:latin typeface="Times New Roman"/>
              <a:cs typeface="Times New Roman"/>
            </a:endParaRPr>
          </a:p>
          <a:p>
            <a:pPr marL="355600" marR="175260" defTabSz="914400">
              <a:spcBef>
                <a:spcPts val="0"/>
              </a:spcBef>
              <a:buClrTx/>
              <a:buSzTx/>
            </a:pPr>
            <a:r>
              <a:rPr lang="en-US" sz="2200" dirty="0">
                <a:solidFill>
                  <a:prstClr val="black"/>
                </a:solidFill>
                <a:latin typeface="Century Schoolbook"/>
                <a:cs typeface="Century Schoolbook"/>
              </a:rPr>
              <a:t>A rating in </a:t>
            </a:r>
            <a:r>
              <a:rPr lang="en-US" sz="2200" spc="-5" dirty="0">
                <a:solidFill>
                  <a:prstClr val="black"/>
                </a:solidFill>
                <a:latin typeface="Century Schoolbook"/>
                <a:cs typeface="Century Schoolbook"/>
              </a:rPr>
              <a:t>effect at the </a:t>
            </a:r>
            <a:r>
              <a:rPr lang="en-US" sz="2200" dirty="0">
                <a:solidFill>
                  <a:prstClr val="black"/>
                </a:solidFill>
                <a:latin typeface="Century Schoolbook"/>
                <a:cs typeface="Century Schoolbook"/>
              </a:rPr>
              <a:t>time of a revision cannot </a:t>
            </a:r>
            <a:r>
              <a:rPr lang="en-US" sz="2200" spc="-5" dirty="0">
                <a:solidFill>
                  <a:prstClr val="black"/>
                </a:solidFill>
                <a:latin typeface="Century Schoolbook"/>
                <a:cs typeface="Century Schoolbook"/>
              </a:rPr>
              <a:t>be  </a:t>
            </a:r>
            <a:r>
              <a:rPr lang="en-US" sz="2200" dirty="0">
                <a:solidFill>
                  <a:prstClr val="black"/>
                </a:solidFill>
                <a:latin typeface="Century Schoolbook"/>
                <a:cs typeface="Century Schoolbook"/>
              </a:rPr>
              <a:t>reduced unless </a:t>
            </a:r>
            <a:r>
              <a:rPr lang="en-US" sz="2200" spc="-5" dirty="0">
                <a:solidFill>
                  <a:prstClr val="black"/>
                </a:solidFill>
                <a:latin typeface="Century Schoolbook"/>
                <a:cs typeface="Century Schoolbook"/>
              </a:rPr>
              <a:t>the disability </a:t>
            </a:r>
            <a:r>
              <a:rPr lang="en-US" sz="2200" dirty="0">
                <a:solidFill>
                  <a:prstClr val="black"/>
                </a:solidFill>
                <a:latin typeface="Century Schoolbook"/>
                <a:cs typeface="Century Schoolbook"/>
              </a:rPr>
              <a:t>has </a:t>
            </a:r>
            <a:r>
              <a:rPr lang="en-US" sz="2200" spc="-5" dirty="0">
                <a:solidFill>
                  <a:prstClr val="black"/>
                </a:solidFill>
                <a:latin typeface="Century Schoolbook"/>
                <a:cs typeface="Century Schoolbook"/>
              </a:rPr>
              <a:t>actually</a:t>
            </a:r>
            <a:r>
              <a:rPr lang="en-US" sz="2200" spc="-95" dirty="0">
                <a:solidFill>
                  <a:prstClr val="black"/>
                </a:solidFill>
                <a:latin typeface="Century Schoolbook"/>
                <a:cs typeface="Century Schoolbook"/>
              </a:rPr>
              <a:t> </a:t>
            </a:r>
            <a:r>
              <a:rPr lang="en-US" sz="2200" dirty="0">
                <a:solidFill>
                  <a:prstClr val="black"/>
                </a:solidFill>
                <a:latin typeface="Century Schoolbook"/>
                <a:cs typeface="Century Schoolbook"/>
              </a:rPr>
              <a:t>improved</a:t>
            </a:r>
          </a:p>
          <a:p>
            <a:pPr defTabSz="914400">
              <a:spcBef>
                <a:spcPts val="45"/>
              </a:spcBef>
              <a:buClrTx/>
              <a:buSzTx/>
            </a:pPr>
            <a:endParaRPr lang="en-US" sz="3300" dirty="0">
              <a:solidFill>
                <a:prstClr val="black"/>
              </a:solidFill>
              <a:latin typeface="Times New Roman"/>
              <a:cs typeface="Times New Roman"/>
            </a:endParaRPr>
          </a:p>
          <a:p>
            <a:pPr marL="355600" marR="17780" defTabSz="914400">
              <a:spcBef>
                <a:spcPts val="0"/>
              </a:spcBef>
              <a:buClrTx/>
              <a:buSzTx/>
              <a:tabLst>
                <a:tab pos="6477635" algn="l"/>
              </a:tabLst>
            </a:pPr>
            <a:r>
              <a:rPr lang="en-US" sz="2200" spc="-5" dirty="0">
                <a:solidFill>
                  <a:prstClr val="black"/>
                </a:solidFill>
                <a:latin typeface="Century Schoolbook"/>
                <a:cs typeface="Century Schoolbook"/>
              </a:rPr>
              <a:t>V</a:t>
            </a:r>
            <a:r>
              <a:rPr lang="en-US" sz="2200" dirty="0">
                <a:solidFill>
                  <a:prstClr val="black"/>
                </a:solidFill>
                <a:latin typeface="Century Schoolbook"/>
                <a:cs typeface="Century Schoolbook"/>
              </a:rPr>
              <a:t>A</a:t>
            </a:r>
            <a:r>
              <a:rPr lang="en-US" sz="2200" spc="-15" dirty="0">
                <a:solidFill>
                  <a:prstClr val="black"/>
                </a:solidFill>
                <a:latin typeface="Century Schoolbook"/>
                <a:cs typeface="Century Schoolbook"/>
              </a:rPr>
              <a:t> </a:t>
            </a:r>
            <a:r>
              <a:rPr lang="en-US" sz="2200" spc="-5" dirty="0">
                <a:solidFill>
                  <a:prstClr val="black"/>
                </a:solidFill>
                <a:latin typeface="Century Schoolbook"/>
                <a:cs typeface="Century Schoolbook"/>
              </a:rPr>
              <a:t>mus</a:t>
            </a:r>
            <a:r>
              <a:rPr lang="en-US" sz="2200" dirty="0">
                <a:solidFill>
                  <a:prstClr val="black"/>
                </a:solidFill>
                <a:latin typeface="Century Schoolbook"/>
                <a:cs typeface="Century Schoolbook"/>
              </a:rPr>
              <a:t>t</a:t>
            </a:r>
            <a:r>
              <a:rPr lang="en-US" sz="2200" spc="-15" dirty="0">
                <a:solidFill>
                  <a:prstClr val="black"/>
                </a:solidFill>
                <a:latin typeface="Century Schoolbook"/>
                <a:cs typeface="Century Schoolbook"/>
              </a:rPr>
              <a:t> </a:t>
            </a:r>
            <a:r>
              <a:rPr lang="en-US" sz="2200" dirty="0">
                <a:solidFill>
                  <a:prstClr val="black"/>
                </a:solidFill>
                <a:latin typeface="Century Schoolbook"/>
                <a:cs typeface="Century Schoolbook"/>
              </a:rPr>
              <a:t>continue</a:t>
            </a:r>
            <a:r>
              <a:rPr lang="en-US" sz="2200" spc="-10" dirty="0">
                <a:solidFill>
                  <a:prstClr val="black"/>
                </a:solidFill>
                <a:latin typeface="Century Schoolbook"/>
                <a:cs typeface="Century Schoolbook"/>
              </a:rPr>
              <a:t> </a:t>
            </a:r>
            <a:r>
              <a:rPr lang="en-US" sz="2200" spc="-5" dirty="0">
                <a:solidFill>
                  <a:prstClr val="black"/>
                </a:solidFill>
                <a:latin typeface="Century Schoolbook"/>
                <a:cs typeface="Century Schoolbook"/>
              </a:rPr>
              <a:t>t</a:t>
            </a:r>
            <a:r>
              <a:rPr lang="en-US" sz="2200" dirty="0">
                <a:solidFill>
                  <a:prstClr val="black"/>
                </a:solidFill>
                <a:latin typeface="Century Schoolbook"/>
                <a:cs typeface="Century Schoolbook"/>
              </a:rPr>
              <a:t>o</a:t>
            </a:r>
            <a:r>
              <a:rPr lang="en-US" sz="2200" spc="-15" dirty="0">
                <a:solidFill>
                  <a:prstClr val="black"/>
                </a:solidFill>
                <a:latin typeface="Century Schoolbook"/>
                <a:cs typeface="Century Schoolbook"/>
              </a:rPr>
              <a:t> </a:t>
            </a:r>
            <a:r>
              <a:rPr lang="en-US" sz="2200" dirty="0">
                <a:solidFill>
                  <a:prstClr val="black"/>
                </a:solidFill>
                <a:latin typeface="Century Schoolbook"/>
                <a:cs typeface="Century Schoolbook"/>
              </a:rPr>
              <a:t>use </a:t>
            </a:r>
            <a:r>
              <a:rPr lang="en-US" sz="2200" spc="-5" dirty="0">
                <a:solidFill>
                  <a:prstClr val="black"/>
                </a:solidFill>
                <a:latin typeface="Century Schoolbook"/>
                <a:cs typeface="Century Schoolbook"/>
              </a:rPr>
              <a:t>t</a:t>
            </a:r>
            <a:r>
              <a:rPr lang="en-US" sz="2200" spc="15" dirty="0">
                <a:solidFill>
                  <a:prstClr val="black"/>
                </a:solidFill>
                <a:latin typeface="Century Schoolbook"/>
                <a:cs typeface="Century Schoolbook"/>
              </a:rPr>
              <a:t>h</a:t>
            </a:r>
            <a:r>
              <a:rPr lang="en-US" sz="2200" dirty="0">
                <a:solidFill>
                  <a:prstClr val="black"/>
                </a:solidFill>
                <a:latin typeface="Century Schoolbook"/>
                <a:cs typeface="Century Schoolbook"/>
              </a:rPr>
              <a:t>e</a:t>
            </a:r>
            <a:r>
              <a:rPr lang="en-US" sz="2200" spc="-5" dirty="0">
                <a:solidFill>
                  <a:prstClr val="black"/>
                </a:solidFill>
                <a:latin typeface="Century Schoolbook"/>
                <a:cs typeface="Century Schoolbook"/>
              </a:rPr>
              <a:t> </a:t>
            </a:r>
            <a:r>
              <a:rPr lang="en-US" sz="2200" dirty="0">
                <a:solidFill>
                  <a:prstClr val="black"/>
                </a:solidFill>
                <a:latin typeface="Century Schoolbook"/>
                <a:cs typeface="Century Schoolbook"/>
              </a:rPr>
              <a:t>old</a:t>
            </a:r>
            <a:r>
              <a:rPr lang="en-US" sz="2200" spc="-20" dirty="0">
                <a:solidFill>
                  <a:prstClr val="black"/>
                </a:solidFill>
                <a:latin typeface="Century Schoolbook"/>
                <a:cs typeface="Century Schoolbook"/>
              </a:rPr>
              <a:t> </a:t>
            </a:r>
            <a:r>
              <a:rPr lang="en-US" sz="2200" dirty="0">
                <a:solidFill>
                  <a:prstClr val="black"/>
                </a:solidFill>
                <a:latin typeface="Century Schoolbook"/>
                <a:cs typeface="Century Schoolbook"/>
              </a:rPr>
              <a:t>rating</a:t>
            </a:r>
            <a:r>
              <a:rPr lang="en-US" sz="2200" spc="-5" dirty="0">
                <a:solidFill>
                  <a:prstClr val="black"/>
                </a:solidFill>
                <a:latin typeface="Century Schoolbook"/>
                <a:cs typeface="Century Schoolbook"/>
              </a:rPr>
              <a:t> </a:t>
            </a:r>
            <a:r>
              <a:rPr lang="en-US" sz="2200" dirty="0">
                <a:solidFill>
                  <a:prstClr val="black"/>
                </a:solidFill>
                <a:latin typeface="Century Schoolbook"/>
                <a:cs typeface="Century Schoolbook"/>
              </a:rPr>
              <a:t>criteria	until  </a:t>
            </a:r>
            <a:r>
              <a:rPr lang="en-US" sz="2200" spc="-5" dirty="0">
                <a:solidFill>
                  <a:prstClr val="black"/>
                </a:solidFill>
                <a:latin typeface="Century Schoolbook"/>
                <a:cs typeface="Century Schoolbook"/>
              </a:rPr>
              <a:t>the </a:t>
            </a:r>
            <a:r>
              <a:rPr lang="en-US" sz="2200" dirty="0">
                <a:solidFill>
                  <a:prstClr val="black"/>
                </a:solidFill>
                <a:latin typeface="Century Schoolbook"/>
                <a:cs typeface="Century Schoolbook"/>
              </a:rPr>
              <a:t>improvement of </a:t>
            </a:r>
            <a:r>
              <a:rPr lang="en-US" sz="2200" spc="-5" dirty="0">
                <a:solidFill>
                  <a:prstClr val="black"/>
                </a:solidFill>
                <a:latin typeface="Century Schoolbook"/>
                <a:cs typeface="Century Schoolbook"/>
              </a:rPr>
              <a:t>the </a:t>
            </a:r>
            <a:r>
              <a:rPr lang="en-US" sz="2200" dirty="0">
                <a:solidFill>
                  <a:prstClr val="black"/>
                </a:solidFill>
                <a:latin typeface="Century Schoolbook"/>
                <a:cs typeface="Century Schoolbook"/>
              </a:rPr>
              <a:t>condition would cause a  rating reduction under </a:t>
            </a:r>
            <a:r>
              <a:rPr lang="en-US" sz="2200" spc="-5" dirty="0">
                <a:solidFill>
                  <a:prstClr val="black"/>
                </a:solidFill>
                <a:latin typeface="Century Schoolbook"/>
                <a:cs typeface="Century Schoolbook"/>
              </a:rPr>
              <a:t>that</a:t>
            </a:r>
            <a:r>
              <a:rPr lang="en-US" sz="2200" spc="-35" dirty="0">
                <a:solidFill>
                  <a:prstClr val="black"/>
                </a:solidFill>
                <a:latin typeface="Century Schoolbook"/>
                <a:cs typeface="Century Schoolbook"/>
              </a:rPr>
              <a:t> </a:t>
            </a:r>
            <a:r>
              <a:rPr lang="en-US" sz="2200" dirty="0">
                <a:solidFill>
                  <a:prstClr val="black"/>
                </a:solidFill>
                <a:latin typeface="Century Schoolbook"/>
                <a:cs typeface="Century Schoolbook"/>
              </a:rPr>
              <a:t>criteria</a:t>
            </a:r>
          </a:p>
          <a:p>
            <a:pPr marL="355600" marR="17780" defTabSz="914400">
              <a:spcBef>
                <a:spcPts val="0"/>
              </a:spcBef>
              <a:buClrTx/>
              <a:buSzTx/>
              <a:tabLst>
                <a:tab pos="6477635" algn="l"/>
              </a:tabLst>
            </a:pPr>
            <a:endParaRPr lang="en-US" sz="2200" spc="-5" dirty="0">
              <a:solidFill>
                <a:prstClr val="black"/>
              </a:solidFill>
              <a:latin typeface="Century Schoolbook"/>
              <a:cs typeface="Century Schoolbook"/>
            </a:endParaRPr>
          </a:p>
          <a:p>
            <a:pPr marL="355600" marR="17780" defTabSz="914400">
              <a:spcBef>
                <a:spcPts val="0"/>
              </a:spcBef>
              <a:buClrTx/>
              <a:buSzTx/>
              <a:tabLst>
                <a:tab pos="6477635" algn="l"/>
              </a:tabLst>
            </a:pPr>
            <a:r>
              <a:rPr lang="en-US" sz="2200" spc="-5" dirty="0">
                <a:solidFill>
                  <a:prstClr val="black"/>
                </a:solidFill>
                <a:latin typeface="Century Schoolbook"/>
                <a:cs typeface="Century Schoolbook"/>
              </a:rPr>
              <a:t>VA </a:t>
            </a:r>
            <a:r>
              <a:rPr lang="en-US" sz="2200" dirty="0">
                <a:solidFill>
                  <a:prstClr val="black"/>
                </a:solidFill>
                <a:latin typeface="Century Schoolbook"/>
                <a:cs typeface="Century Schoolbook"/>
              </a:rPr>
              <a:t>will </a:t>
            </a:r>
            <a:r>
              <a:rPr lang="en-US" sz="2200" spc="-5" dirty="0">
                <a:solidFill>
                  <a:prstClr val="black"/>
                </a:solidFill>
                <a:latin typeface="Century Schoolbook"/>
                <a:cs typeface="Century Schoolbook"/>
              </a:rPr>
              <a:t>then apply the </a:t>
            </a:r>
            <a:r>
              <a:rPr lang="en-US" sz="2200" dirty="0">
                <a:solidFill>
                  <a:prstClr val="black"/>
                </a:solidFill>
                <a:latin typeface="Century Schoolbook"/>
                <a:cs typeface="Century Schoolbook"/>
              </a:rPr>
              <a:t>new rating criteria, </a:t>
            </a:r>
            <a:r>
              <a:rPr lang="en-US" sz="2200" spc="-5" dirty="0">
                <a:solidFill>
                  <a:prstClr val="black"/>
                </a:solidFill>
                <a:latin typeface="Century Schoolbook"/>
                <a:cs typeface="Century Schoolbook"/>
              </a:rPr>
              <a:t>even </a:t>
            </a:r>
            <a:r>
              <a:rPr lang="en-US" sz="2200" dirty="0">
                <a:solidFill>
                  <a:prstClr val="black"/>
                </a:solidFill>
                <a:latin typeface="Century Schoolbook"/>
                <a:cs typeface="Century Schoolbook"/>
              </a:rPr>
              <a:t>if it  would cause a greater reduction </a:t>
            </a:r>
            <a:r>
              <a:rPr lang="en-US" sz="2200" spc="-5" dirty="0">
                <a:solidFill>
                  <a:prstClr val="black"/>
                </a:solidFill>
                <a:latin typeface="Century Schoolbook"/>
                <a:cs typeface="Century Schoolbook"/>
              </a:rPr>
              <a:t>than the </a:t>
            </a:r>
            <a:r>
              <a:rPr lang="en-US" sz="2200" dirty="0">
                <a:solidFill>
                  <a:prstClr val="black"/>
                </a:solidFill>
                <a:latin typeface="Century Schoolbook"/>
                <a:cs typeface="Century Schoolbook"/>
              </a:rPr>
              <a:t>old</a:t>
            </a:r>
            <a:r>
              <a:rPr lang="en-US" sz="2200" spc="-95" dirty="0">
                <a:solidFill>
                  <a:prstClr val="black"/>
                </a:solidFill>
                <a:latin typeface="Century Schoolbook"/>
                <a:cs typeface="Century Schoolbook"/>
              </a:rPr>
              <a:t> </a:t>
            </a:r>
            <a:r>
              <a:rPr lang="en-US" sz="2200" dirty="0">
                <a:solidFill>
                  <a:prstClr val="black"/>
                </a:solidFill>
                <a:latin typeface="Century Schoolbook"/>
                <a:cs typeface="Century Schoolbook"/>
              </a:rPr>
              <a:t>criteria</a:t>
            </a:r>
            <a:endParaRPr lang="en-US" dirty="0"/>
          </a:p>
        </p:txBody>
      </p:sp>
    </p:spTree>
    <p:extLst>
      <p:ext uri="{BB962C8B-B14F-4D97-AF65-F5344CB8AC3E}">
        <p14:creationId xmlns:p14="http://schemas.microsoft.com/office/powerpoint/2010/main" val="2030622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38F6F-2864-431B-A1C2-38540AD6C185}"/>
              </a:ext>
            </a:extLst>
          </p:cNvPr>
          <p:cNvSpPr>
            <a:spLocks noGrp="1"/>
          </p:cNvSpPr>
          <p:nvPr>
            <p:ph type="title"/>
          </p:nvPr>
        </p:nvSpPr>
        <p:spPr/>
        <p:txBody>
          <a:bodyPr/>
          <a:lstStyle/>
          <a:p>
            <a:r>
              <a:rPr lang="en-US" sz="3000" kern="0" spc="-5" dirty="0">
                <a:solidFill>
                  <a:srgbClr val="575F6D"/>
                </a:solidFill>
                <a:latin typeface="Century Schoolbook"/>
              </a:rPr>
              <a:t>VA V</a:t>
            </a:r>
            <a:r>
              <a:rPr lang="en-US" sz="2400" kern="0" spc="-5" dirty="0">
                <a:solidFill>
                  <a:srgbClr val="575F6D"/>
                </a:solidFill>
                <a:latin typeface="Century Schoolbook"/>
              </a:rPr>
              <a:t>IOLATIONS OF THE</a:t>
            </a:r>
            <a:r>
              <a:rPr lang="en-US" sz="2400" kern="0" spc="275" dirty="0">
                <a:solidFill>
                  <a:srgbClr val="575F6D"/>
                </a:solidFill>
                <a:latin typeface="Century Schoolbook"/>
              </a:rPr>
              <a:t> </a:t>
            </a:r>
            <a:r>
              <a:rPr lang="en-US" sz="3000" kern="0" spc="-5" dirty="0">
                <a:solidFill>
                  <a:srgbClr val="575F6D"/>
                </a:solidFill>
                <a:latin typeface="Century Schoolbook"/>
              </a:rPr>
              <a:t>R</a:t>
            </a:r>
            <a:r>
              <a:rPr lang="en-US" sz="2400" kern="0" spc="-5" dirty="0">
                <a:solidFill>
                  <a:srgbClr val="575F6D"/>
                </a:solidFill>
                <a:latin typeface="Century Schoolbook"/>
              </a:rPr>
              <a:t>ULES</a:t>
            </a:r>
            <a:endParaRPr lang="en-US" dirty="0"/>
          </a:p>
        </p:txBody>
      </p:sp>
      <p:sp>
        <p:nvSpPr>
          <p:cNvPr id="3" name="Content Placeholder 2">
            <a:extLst>
              <a:ext uri="{FF2B5EF4-FFF2-40B4-BE49-F238E27FC236}">
                <a16:creationId xmlns:a16="http://schemas.microsoft.com/office/drawing/2014/main" id="{724954D8-6A12-45B0-9202-5DAF0F299DA2}"/>
              </a:ext>
            </a:extLst>
          </p:cNvPr>
          <p:cNvSpPr>
            <a:spLocks noGrp="1"/>
          </p:cNvSpPr>
          <p:nvPr>
            <p:ph idx="1"/>
          </p:nvPr>
        </p:nvSpPr>
        <p:spPr/>
        <p:txBody>
          <a:bodyPr/>
          <a:lstStyle/>
          <a:p>
            <a:r>
              <a:rPr lang="en-US" sz="2800" dirty="0">
                <a:solidFill>
                  <a:prstClr val="black"/>
                </a:solidFill>
                <a:latin typeface="Century Schoolbook"/>
                <a:cs typeface="Century Schoolbook"/>
              </a:rPr>
              <a:t>Generally, if </a:t>
            </a:r>
            <a:r>
              <a:rPr lang="en-US" sz="2800" spc="-5" dirty="0">
                <a:solidFill>
                  <a:prstClr val="black"/>
                </a:solidFill>
                <a:latin typeface="Century Schoolbook"/>
                <a:cs typeface="Century Schoolbook"/>
              </a:rPr>
              <a:t>VA does </a:t>
            </a:r>
            <a:r>
              <a:rPr lang="en-US" sz="2800" dirty="0">
                <a:solidFill>
                  <a:prstClr val="black"/>
                </a:solidFill>
                <a:latin typeface="Century Schoolbook"/>
                <a:cs typeface="Century Schoolbook"/>
              </a:rPr>
              <a:t>not </a:t>
            </a:r>
            <a:r>
              <a:rPr lang="en-US" sz="2800" spc="-5" dirty="0">
                <a:solidFill>
                  <a:prstClr val="black"/>
                </a:solidFill>
                <a:latin typeface="Century Schoolbook"/>
                <a:cs typeface="Century Schoolbook"/>
              </a:rPr>
              <a:t>apply the above  </a:t>
            </a:r>
            <a:r>
              <a:rPr lang="en-US" sz="2800" dirty="0">
                <a:solidFill>
                  <a:prstClr val="black"/>
                </a:solidFill>
                <a:latin typeface="Century Schoolbook"/>
                <a:cs typeface="Century Schoolbook"/>
              </a:rPr>
              <a:t>reduction rules, a rating reduction is  invalid </a:t>
            </a:r>
            <a:r>
              <a:rPr lang="en-US" sz="2800" spc="-5" dirty="0">
                <a:solidFill>
                  <a:prstClr val="black"/>
                </a:solidFill>
                <a:latin typeface="Century Schoolbook"/>
                <a:cs typeface="Century Schoolbook"/>
              </a:rPr>
              <a:t>and VA must </a:t>
            </a:r>
            <a:r>
              <a:rPr lang="en-US" sz="2800" dirty="0">
                <a:solidFill>
                  <a:prstClr val="black"/>
                </a:solidFill>
                <a:latin typeface="Century Schoolbook"/>
                <a:cs typeface="Century Schoolbook"/>
              </a:rPr>
              <a:t>reinstate </a:t>
            </a:r>
            <a:r>
              <a:rPr lang="en-US" sz="2800" spc="-5" dirty="0">
                <a:solidFill>
                  <a:prstClr val="black"/>
                </a:solidFill>
                <a:latin typeface="Century Schoolbook"/>
                <a:cs typeface="Century Schoolbook"/>
              </a:rPr>
              <a:t>the old  </a:t>
            </a:r>
            <a:r>
              <a:rPr lang="en-US" sz="2800" dirty="0">
                <a:solidFill>
                  <a:prstClr val="black"/>
                </a:solidFill>
                <a:latin typeface="Century Schoolbook"/>
                <a:cs typeface="Century Schoolbook"/>
              </a:rPr>
              <a:t>rating, retroactive </a:t>
            </a:r>
            <a:r>
              <a:rPr lang="en-US" sz="2800" spc="-5" dirty="0">
                <a:solidFill>
                  <a:prstClr val="black"/>
                </a:solidFill>
                <a:latin typeface="Century Schoolbook"/>
                <a:cs typeface="Century Schoolbook"/>
              </a:rPr>
              <a:t>to the date </a:t>
            </a:r>
            <a:r>
              <a:rPr lang="en-US" sz="2800" dirty="0">
                <a:solidFill>
                  <a:prstClr val="black"/>
                </a:solidFill>
                <a:latin typeface="Century Schoolbook"/>
                <a:cs typeface="Century Schoolbook"/>
              </a:rPr>
              <a:t>of </a:t>
            </a:r>
            <a:r>
              <a:rPr lang="en-US" sz="2800" spc="-5" dirty="0">
                <a:solidFill>
                  <a:prstClr val="black"/>
                </a:solidFill>
                <a:latin typeface="Century Schoolbook"/>
                <a:cs typeface="Century Schoolbook"/>
              </a:rPr>
              <a:t>the  </a:t>
            </a:r>
            <a:r>
              <a:rPr lang="en-US" sz="2800" dirty="0">
                <a:solidFill>
                  <a:prstClr val="black"/>
                </a:solidFill>
                <a:latin typeface="Century Schoolbook"/>
                <a:cs typeface="Century Schoolbook"/>
              </a:rPr>
              <a:t>reduction</a:t>
            </a:r>
            <a:endParaRPr lang="en-US" dirty="0"/>
          </a:p>
        </p:txBody>
      </p:sp>
    </p:spTree>
    <p:extLst>
      <p:ext uri="{BB962C8B-B14F-4D97-AF65-F5344CB8AC3E}">
        <p14:creationId xmlns:p14="http://schemas.microsoft.com/office/powerpoint/2010/main" val="12846092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5D34C-9306-4316-9A90-A4A824DAA61C}"/>
              </a:ext>
            </a:extLst>
          </p:cNvPr>
          <p:cNvSpPr>
            <a:spLocks noGrp="1"/>
          </p:cNvSpPr>
          <p:nvPr>
            <p:ph type="title"/>
          </p:nvPr>
        </p:nvSpPr>
        <p:spPr>
          <a:xfrm>
            <a:off x="677334" y="609600"/>
            <a:ext cx="8596668" cy="1104900"/>
          </a:xfrm>
        </p:spPr>
        <p:txBody>
          <a:bodyPr/>
          <a:lstStyle/>
          <a:p>
            <a:r>
              <a:rPr lang="en-US" sz="3000" kern="0" spc="-5" dirty="0">
                <a:solidFill>
                  <a:srgbClr val="575F6D"/>
                </a:solidFill>
                <a:latin typeface="Century Schoolbook"/>
              </a:rPr>
              <a:t>VA P</a:t>
            </a:r>
            <a:r>
              <a:rPr lang="en-US" sz="2400" kern="0" spc="-5" dirty="0">
                <a:solidFill>
                  <a:srgbClr val="575F6D"/>
                </a:solidFill>
                <a:latin typeface="Century Schoolbook"/>
              </a:rPr>
              <a:t>ROCEDURES </a:t>
            </a:r>
            <a:r>
              <a:rPr lang="en-US" sz="2400" kern="0" dirty="0">
                <a:solidFill>
                  <a:srgbClr val="575F6D"/>
                </a:solidFill>
                <a:latin typeface="Century Schoolbook"/>
              </a:rPr>
              <a:t>TO </a:t>
            </a:r>
            <a:r>
              <a:rPr lang="en-US" sz="3000" kern="0" spc="-5" dirty="0">
                <a:solidFill>
                  <a:srgbClr val="575F6D"/>
                </a:solidFill>
                <a:latin typeface="Century Schoolbook"/>
              </a:rPr>
              <a:t>R</a:t>
            </a:r>
            <a:r>
              <a:rPr lang="en-US" sz="2400" kern="0" spc="-5" dirty="0">
                <a:solidFill>
                  <a:srgbClr val="575F6D"/>
                </a:solidFill>
                <a:latin typeface="Century Schoolbook"/>
              </a:rPr>
              <a:t>EDUCE OR </a:t>
            </a:r>
            <a:r>
              <a:rPr lang="en-US" sz="3000" kern="0" dirty="0">
                <a:solidFill>
                  <a:srgbClr val="575F6D"/>
                </a:solidFill>
                <a:latin typeface="Century Schoolbook"/>
              </a:rPr>
              <a:t>S</a:t>
            </a:r>
            <a:r>
              <a:rPr lang="en-US" sz="2400" kern="0" dirty="0">
                <a:solidFill>
                  <a:srgbClr val="575F6D"/>
                </a:solidFill>
                <a:latin typeface="Century Schoolbook"/>
              </a:rPr>
              <a:t>TOP  </a:t>
            </a:r>
            <a:r>
              <a:rPr lang="en-US" sz="3000" kern="0" spc="-5" dirty="0">
                <a:solidFill>
                  <a:srgbClr val="575F6D"/>
                </a:solidFill>
                <a:latin typeface="Century Schoolbook"/>
              </a:rPr>
              <a:t>B</a:t>
            </a:r>
            <a:r>
              <a:rPr lang="en-US" sz="2400" kern="0" spc="-5" dirty="0">
                <a:solidFill>
                  <a:srgbClr val="575F6D"/>
                </a:solidFill>
                <a:latin typeface="Century Schoolbook"/>
              </a:rPr>
              <a:t>ENEFITS   </a:t>
            </a:r>
            <a:r>
              <a:rPr lang="en-US" sz="3000" kern="0" spc="-5" dirty="0">
                <a:solidFill>
                  <a:srgbClr val="575F6D"/>
                </a:solidFill>
                <a:latin typeface="Century Schoolbook"/>
              </a:rPr>
              <a:t>(38 C.F.R. §§ 3.103,</a:t>
            </a:r>
            <a:r>
              <a:rPr lang="en-US" sz="3000" kern="0" spc="-30" dirty="0">
                <a:solidFill>
                  <a:srgbClr val="575F6D"/>
                </a:solidFill>
                <a:latin typeface="Century Schoolbook"/>
              </a:rPr>
              <a:t> </a:t>
            </a:r>
            <a:r>
              <a:rPr lang="en-US" sz="3000" kern="0" spc="-5" dirty="0">
                <a:solidFill>
                  <a:srgbClr val="575F6D"/>
                </a:solidFill>
                <a:latin typeface="Century Schoolbook"/>
              </a:rPr>
              <a:t>3.105)</a:t>
            </a:r>
            <a:endParaRPr lang="en-US" dirty="0"/>
          </a:p>
        </p:txBody>
      </p:sp>
      <p:sp>
        <p:nvSpPr>
          <p:cNvPr id="3" name="Content Placeholder 2">
            <a:extLst>
              <a:ext uri="{FF2B5EF4-FFF2-40B4-BE49-F238E27FC236}">
                <a16:creationId xmlns:a16="http://schemas.microsoft.com/office/drawing/2014/main" id="{13FDDE33-9D51-4685-A6A9-E76BC0977F2F}"/>
              </a:ext>
            </a:extLst>
          </p:cNvPr>
          <p:cNvSpPr>
            <a:spLocks noGrp="1"/>
          </p:cNvSpPr>
          <p:nvPr>
            <p:ph idx="1"/>
          </p:nvPr>
        </p:nvSpPr>
        <p:spPr>
          <a:xfrm>
            <a:off x="677334" y="1970089"/>
            <a:ext cx="8596668" cy="4367211"/>
          </a:xfrm>
        </p:spPr>
        <p:txBody>
          <a:bodyPr>
            <a:normAutofit fontScale="85000" lnSpcReduction="20000"/>
          </a:bodyPr>
          <a:lstStyle/>
          <a:p>
            <a:pPr marL="297815" marR="463550" indent="-285750" defTabSz="914400">
              <a:lnSpc>
                <a:spcPts val="2590"/>
              </a:lnSpc>
              <a:spcBef>
                <a:spcPts val="425"/>
              </a:spcBef>
              <a:buClrTx/>
              <a:buSzTx/>
            </a:pPr>
            <a:r>
              <a:rPr lang="en-US" sz="2800" spc="-5" dirty="0">
                <a:solidFill>
                  <a:prstClr val="black"/>
                </a:solidFill>
                <a:latin typeface="Century Schoolbook"/>
                <a:cs typeface="Century Schoolbook"/>
              </a:rPr>
              <a:t>VA must give </a:t>
            </a:r>
            <a:r>
              <a:rPr lang="en-US" sz="2800" dirty="0">
                <a:solidFill>
                  <a:prstClr val="black"/>
                </a:solidFill>
                <a:latin typeface="Century Schoolbook"/>
                <a:cs typeface="Century Schoolbook"/>
              </a:rPr>
              <a:t>a </a:t>
            </a:r>
            <a:r>
              <a:rPr lang="en-US" sz="2800" spc="-5" dirty="0">
                <a:solidFill>
                  <a:prstClr val="black"/>
                </a:solidFill>
                <a:latin typeface="Century Schoolbook"/>
                <a:cs typeface="Century Schoolbook"/>
              </a:rPr>
              <a:t>vet prior </a:t>
            </a:r>
            <a:r>
              <a:rPr lang="en-US" sz="2800" dirty="0">
                <a:solidFill>
                  <a:prstClr val="black"/>
                </a:solidFill>
                <a:latin typeface="Century Schoolbook"/>
                <a:cs typeface="Century Schoolbook"/>
              </a:rPr>
              <a:t>notice of its intent </a:t>
            </a:r>
            <a:r>
              <a:rPr lang="en-US" sz="2800" spc="-5" dirty="0">
                <a:solidFill>
                  <a:prstClr val="black"/>
                </a:solidFill>
                <a:latin typeface="Century Schoolbook"/>
                <a:cs typeface="Century Schoolbook"/>
              </a:rPr>
              <a:t>to  </a:t>
            </a:r>
            <a:r>
              <a:rPr lang="en-US" sz="2800" dirty="0">
                <a:solidFill>
                  <a:prstClr val="black"/>
                </a:solidFill>
                <a:latin typeface="Century Schoolbook"/>
                <a:cs typeface="Century Schoolbook"/>
              </a:rPr>
              <a:t>stop </a:t>
            </a:r>
            <a:r>
              <a:rPr lang="en-US" sz="2800" spc="-5" dirty="0">
                <a:solidFill>
                  <a:prstClr val="black"/>
                </a:solidFill>
                <a:latin typeface="Century Schoolbook"/>
                <a:cs typeface="Century Schoolbook"/>
              </a:rPr>
              <a:t>or </a:t>
            </a:r>
            <a:r>
              <a:rPr lang="en-US" sz="2800" dirty="0">
                <a:solidFill>
                  <a:prstClr val="black"/>
                </a:solidFill>
                <a:latin typeface="Century Schoolbook"/>
                <a:cs typeface="Century Schoolbook"/>
              </a:rPr>
              <a:t>reduce</a:t>
            </a:r>
            <a:r>
              <a:rPr lang="en-US" sz="2800" spc="-50" dirty="0">
                <a:solidFill>
                  <a:prstClr val="black"/>
                </a:solidFill>
                <a:latin typeface="Century Schoolbook"/>
                <a:cs typeface="Century Schoolbook"/>
              </a:rPr>
              <a:t> </a:t>
            </a:r>
            <a:r>
              <a:rPr lang="en-US" sz="2800" spc="-5" dirty="0">
                <a:solidFill>
                  <a:prstClr val="black"/>
                </a:solidFill>
                <a:latin typeface="Century Schoolbook"/>
                <a:cs typeface="Century Schoolbook"/>
              </a:rPr>
              <a:t>benefits</a:t>
            </a:r>
            <a:endParaRPr lang="en-US" sz="2800" dirty="0">
              <a:solidFill>
                <a:prstClr val="black"/>
              </a:solidFill>
              <a:latin typeface="Century Schoolbook"/>
              <a:cs typeface="Century Schoolbook"/>
            </a:endParaRPr>
          </a:p>
          <a:p>
            <a:pPr defTabSz="914400">
              <a:spcBef>
                <a:spcPts val="0"/>
              </a:spcBef>
              <a:buClrTx/>
              <a:buSzTx/>
            </a:pPr>
            <a:endParaRPr lang="en-US" sz="2800" dirty="0">
              <a:solidFill>
                <a:prstClr val="black"/>
              </a:solidFill>
              <a:latin typeface="Times New Roman"/>
              <a:cs typeface="Times New Roman"/>
            </a:endParaRPr>
          </a:p>
          <a:p>
            <a:pPr marL="297815" marR="901065" indent="-285750" defTabSz="914400">
              <a:lnSpc>
                <a:spcPts val="2590"/>
              </a:lnSpc>
              <a:spcBef>
                <a:spcPts val="5"/>
              </a:spcBef>
              <a:buClrTx/>
              <a:buSzTx/>
            </a:pPr>
            <a:r>
              <a:rPr lang="en-US" sz="2800" spc="-5" dirty="0">
                <a:solidFill>
                  <a:prstClr val="black"/>
                </a:solidFill>
                <a:latin typeface="Century Schoolbook"/>
                <a:cs typeface="Century Schoolbook"/>
              </a:rPr>
              <a:t>The vet </a:t>
            </a:r>
            <a:r>
              <a:rPr lang="en-US" sz="2800" dirty="0">
                <a:solidFill>
                  <a:prstClr val="black"/>
                </a:solidFill>
                <a:latin typeface="Century Schoolbook"/>
                <a:cs typeface="Century Schoolbook"/>
              </a:rPr>
              <a:t>has </a:t>
            </a:r>
            <a:r>
              <a:rPr lang="en-US" sz="2800" spc="-5" dirty="0">
                <a:solidFill>
                  <a:prstClr val="black"/>
                </a:solidFill>
                <a:latin typeface="Century Schoolbook"/>
                <a:cs typeface="Century Schoolbook"/>
              </a:rPr>
              <a:t>60 days to </a:t>
            </a:r>
            <a:r>
              <a:rPr lang="en-US" sz="2800" dirty="0">
                <a:solidFill>
                  <a:prstClr val="black"/>
                </a:solidFill>
                <a:latin typeface="Century Schoolbook"/>
                <a:cs typeface="Century Schoolbook"/>
              </a:rPr>
              <a:t>submit </a:t>
            </a:r>
            <a:r>
              <a:rPr lang="en-US" sz="2800" spc="-5" dirty="0">
                <a:solidFill>
                  <a:prstClr val="black"/>
                </a:solidFill>
                <a:latin typeface="Century Schoolbook"/>
                <a:cs typeface="Century Schoolbook"/>
              </a:rPr>
              <a:t>evidence to  </a:t>
            </a:r>
            <a:r>
              <a:rPr lang="en-US" sz="2800" dirty="0">
                <a:solidFill>
                  <a:prstClr val="black"/>
                </a:solidFill>
                <a:latin typeface="Century Schoolbook"/>
                <a:cs typeface="Century Schoolbook"/>
              </a:rPr>
              <a:t>convince </a:t>
            </a:r>
            <a:r>
              <a:rPr lang="en-US" sz="2800" spc="-5" dirty="0">
                <a:solidFill>
                  <a:prstClr val="black"/>
                </a:solidFill>
                <a:latin typeface="Century Schoolbook"/>
                <a:cs typeface="Century Schoolbook"/>
              </a:rPr>
              <a:t>VA to </a:t>
            </a:r>
            <a:r>
              <a:rPr lang="en-US" sz="2800" dirty="0">
                <a:solidFill>
                  <a:prstClr val="black"/>
                </a:solidFill>
                <a:latin typeface="Century Schoolbook"/>
                <a:cs typeface="Century Schoolbook"/>
              </a:rPr>
              <a:t>continue </a:t>
            </a:r>
            <a:r>
              <a:rPr lang="en-US" sz="2800" spc="-5" dirty="0">
                <a:solidFill>
                  <a:prstClr val="black"/>
                </a:solidFill>
                <a:latin typeface="Century Schoolbook"/>
                <a:cs typeface="Century Schoolbook"/>
              </a:rPr>
              <a:t>the </a:t>
            </a:r>
            <a:r>
              <a:rPr lang="en-US" sz="2800" dirty="0">
                <a:solidFill>
                  <a:prstClr val="black"/>
                </a:solidFill>
                <a:latin typeface="Century Schoolbook"/>
                <a:cs typeface="Century Schoolbook"/>
              </a:rPr>
              <a:t>current</a:t>
            </a:r>
            <a:r>
              <a:rPr lang="en-US" sz="2800" spc="-145" dirty="0">
                <a:solidFill>
                  <a:prstClr val="black"/>
                </a:solidFill>
                <a:latin typeface="Century Schoolbook"/>
                <a:cs typeface="Century Schoolbook"/>
              </a:rPr>
              <a:t> </a:t>
            </a:r>
            <a:r>
              <a:rPr lang="en-US" sz="2800" dirty="0">
                <a:solidFill>
                  <a:prstClr val="black"/>
                </a:solidFill>
                <a:latin typeface="Century Schoolbook"/>
                <a:cs typeface="Century Schoolbook"/>
              </a:rPr>
              <a:t>rating</a:t>
            </a:r>
          </a:p>
          <a:p>
            <a:pPr marL="697865" marR="901065" lvl="1" defTabSz="914400">
              <a:lnSpc>
                <a:spcPts val="2590"/>
              </a:lnSpc>
              <a:spcBef>
                <a:spcPts val="5"/>
              </a:spcBef>
              <a:buClrTx/>
              <a:buSzTx/>
            </a:pPr>
            <a:r>
              <a:rPr lang="en-US" sz="2800" spc="-5" dirty="0">
                <a:solidFill>
                  <a:prstClr val="black"/>
                </a:solidFill>
                <a:latin typeface="Century Schoolbook"/>
                <a:cs typeface="Century Schoolbook"/>
              </a:rPr>
              <a:t>The vet </a:t>
            </a:r>
            <a:r>
              <a:rPr lang="en-US" sz="2800" dirty="0">
                <a:solidFill>
                  <a:prstClr val="black"/>
                </a:solidFill>
                <a:latin typeface="Century Schoolbook"/>
                <a:cs typeface="Century Schoolbook"/>
              </a:rPr>
              <a:t>has </a:t>
            </a:r>
            <a:r>
              <a:rPr lang="en-US" sz="2800" spc="-5" dirty="0">
                <a:solidFill>
                  <a:prstClr val="black"/>
                </a:solidFill>
                <a:latin typeface="Century Schoolbook"/>
                <a:cs typeface="Century Schoolbook"/>
              </a:rPr>
              <a:t>the </a:t>
            </a:r>
            <a:r>
              <a:rPr lang="en-US" sz="2800" dirty="0">
                <a:solidFill>
                  <a:prstClr val="black"/>
                </a:solidFill>
                <a:latin typeface="Century Schoolbook"/>
                <a:cs typeface="Century Schoolbook"/>
              </a:rPr>
              <a:t>right </a:t>
            </a:r>
            <a:r>
              <a:rPr lang="en-US" sz="2800" spc="-5" dirty="0">
                <a:solidFill>
                  <a:prstClr val="black"/>
                </a:solidFill>
                <a:latin typeface="Century Schoolbook"/>
                <a:cs typeface="Century Schoolbook"/>
              </a:rPr>
              <a:t>to </a:t>
            </a:r>
            <a:r>
              <a:rPr lang="en-US" sz="2800" dirty="0">
                <a:solidFill>
                  <a:prstClr val="black"/>
                </a:solidFill>
                <a:latin typeface="Century Schoolbook"/>
                <a:cs typeface="Century Schoolbook"/>
              </a:rPr>
              <a:t>a</a:t>
            </a:r>
            <a:r>
              <a:rPr lang="en-US" sz="2800" spc="-55" dirty="0">
                <a:solidFill>
                  <a:prstClr val="black"/>
                </a:solidFill>
                <a:latin typeface="Century Schoolbook"/>
                <a:cs typeface="Century Schoolbook"/>
              </a:rPr>
              <a:t> </a:t>
            </a:r>
            <a:r>
              <a:rPr lang="en-US" sz="2800" dirty="0">
                <a:solidFill>
                  <a:prstClr val="black"/>
                </a:solidFill>
                <a:latin typeface="Century Schoolbook"/>
                <a:cs typeface="Century Schoolbook"/>
              </a:rPr>
              <a:t>hearing</a:t>
            </a:r>
          </a:p>
          <a:p>
            <a:pPr marL="1097915" marR="901065" lvl="2" defTabSz="914400">
              <a:lnSpc>
                <a:spcPts val="2590"/>
              </a:lnSpc>
              <a:spcBef>
                <a:spcPts val="5"/>
              </a:spcBef>
              <a:buClrTx/>
              <a:buSzTx/>
            </a:pPr>
            <a:r>
              <a:rPr lang="en-US" sz="2800" spc="-5" dirty="0">
                <a:solidFill>
                  <a:prstClr val="black"/>
                </a:solidFill>
                <a:latin typeface="Century Schoolbook"/>
                <a:cs typeface="Century Schoolbook"/>
              </a:rPr>
              <a:t>He/she must </a:t>
            </a:r>
            <a:r>
              <a:rPr lang="en-US" sz="2800" dirty="0">
                <a:solidFill>
                  <a:prstClr val="black"/>
                </a:solidFill>
                <a:latin typeface="Century Schoolbook"/>
                <a:cs typeface="Century Schoolbook"/>
              </a:rPr>
              <a:t>request </a:t>
            </a:r>
            <a:r>
              <a:rPr lang="en-US" sz="2800" spc="-5" dirty="0">
                <a:solidFill>
                  <a:prstClr val="black"/>
                </a:solidFill>
                <a:latin typeface="Century Schoolbook"/>
                <a:cs typeface="Century Schoolbook"/>
              </a:rPr>
              <a:t>the </a:t>
            </a:r>
            <a:r>
              <a:rPr lang="en-US" sz="2800" dirty="0">
                <a:solidFill>
                  <a:prstClr val="black"/>
                </a:solidFill>
                <a:latin typeface="Century Schoolbook"/>
                <a:cs typeface="Century Schoolbook"/>
              </a:rPr>
              <a:t>hearing within</a:t>
            </a:r>
            <a:r>
              <a:rPr lang="en-US" sz="2800" spc="-130" dirty="0">
                <a:solidFill>
                  <a:prstClr val="black"/>
                </a:solidFill>
                <a:latin typeface="Century Schoolbook"/>
                <a:cs typeface="Century Schoolbook"/>
              </a:rPr>
              <a:t> </a:t>
            </a:r>
            <a:r>
              <a:rPr lang="en-US" sz="2800" spc="-5" dirty="0">
                <a:solidFill>
                  <a:prstClr val="black"/>
                </a:solidFill>
                <a:latin typeface="Century Schoolbook"/>
                <a:cs typeface="Century Schoolbook"/>
              </a:rPr>
              <a:t>30  days </a:t>
            </a:r>
            <a:r>
              <a:rPr lang="en-US" sz="2800" dirty="0">
                <a:solidFill>
                  <a:prstClr val="black"/>
                </a:solidFill>
                <a:latin typeface="Century Schoolbook"/>
                <a:cs typeface="Century Schoolbook"/>
              </a:rPr>
              <a:t>of </a:t>
            </a:r>
            <a:r>
              <a:rPr lang="en-US" sz="2800" spc="-5" dirty="0">
                <a:solidFill>
                  <a:prstClr val="black"/>
                </a:solidFill>
                <a:latin typeface="Century Schoolbook"/>
                <a:cs typeface="Century Schoolbook"/>
              </a:rPr>
              <a:t>VA’s</a:t>
            </a:r>
            <a:r>
              <a:rPr lang="en-US" sz="2800" spc="-20" dirty="0">
                <a:solidFill>
                  <a:prstClr val="black"/>
                </a:solidFill>
                <a:latin typeface="Century Schoolbook"/>
                <a:cs typeface="Century Schoolbook"/>
              </a:rPr>
              <a:t> </a:t>
            </a:r>
            <a:r>
              <a:rPr lang="en-US" sz="2800" dirty="0">
                <a:solidFill>
                  <a:prstClr val="black"/>
                </a:solidFill>
                <a:latin typeface="Century Schoolbook"/>
                <a:cs typeface="Century Schoolbook"/>
              </a:rPr>
              <a:t>notice</a:t>
            </a:r>
          </a:p>
          <a:p>
            <a:pPr marL="1097915" marR="901065" lvl="2" defTabSz="914400">
              <a:lnSpc>
                <a:spcPts val="2590"/>
              </a:lnSpc>
              <a:spcBef>
                <a:spcPts val="5"/>
              </a:spcBef>
              <a:buClrTx/>
              <a:buSzTx/>
            </a:pPr>
            <a:r>
              <a:rPr lang="en-US" sz="2800" spc="-5" dirty="0">
                <a:solidFill>
                  <a:prstClr val="black"/>
                </a:solidFill>
                <a:latin typeface="Century Schoolbook"/>
                <a:cs typeface="Century Schoolbook"/>
              </a:rPr>
              <a:t>VA </a:t>
            </a:r>
            <a:r>
              <a:rPr lang="en-US" sz="2800" dirty="0">
                <a:solidFill>
                  <a:prstClr val="black"/>
                </a:solidFill>
                <a:latin typeface="Century Schoolbook"/>
                <a:cs typeface="Century Schoolbook"/>
              </a:rPr>
              <a:t>cannot </a:t>
            </a:r>
            <a:r>
              <a:rPr lang="en-US" sz="2800" spc="-5" dirty="0">
                <a:solidFill>
                  <a:prstClr val="black"/>
                </a:solidFill>
                <a:latin typeface="Century Schoolbook"/>
                <a:cs typeface="Century Schoolbook"/>
              </a:rPr>
              <a:t>finalize </a:t>
            </a:r>
            <a:r>
              <a:rPr lang="en-US" sz="2800" dirty="0">
                <a:solidFill>
                  <a:prstClr val="black"/>
                </a:solidFill>
                <a:latin typeface="Century Schoolbook"/>
                <a:cs typeface="Century Schoolbook"/>
              </a:rPr>
              <a:t>its </a:t>
            </a:r>
            <a:r>
              <a:rPr lang="en-US" sz="2800" spc="-5" dirty="0">
                <a:solidFill>
                  <a:prstClr val="black"/>
                </a:solidFill>
                <a:latin typeface="Century Schoolbook"/>
                <a:cs typeface="Century Schoolbook"/>
              </a:rPr>
              <a:t>decision </a:t>
            </a:r>
            <a:r>
              <a:rPr lang="en-US" sz="2800" dirty="0">
                <a:solidFill>
                  <a:prstClr val="black"/>
                </a:solidFill>
                <a:latin typeface="Century Schoolbook"/>
                <a:cs typeface="Century Schoolbook"/>
              </a:rPr>
              <a:t>until</a:t>
            </a:r>
            <a:r>
              <a:rPr lang="en-US" sz="2800" spc="-145" dirty="0">
                <a:solidFill>
                  <a:prstClr val="black"/>
                </a:solidFill>
                <a:latin typeface="Century Schoolbook"/>
                <a:cs typeface="Century Schoolbook"/>
              </a:rPr>
              <a:t> </a:t>
            </a:r>
            <a:r>
              <a:rPr lang="en-US" sz="2800" spc="-5" dirty="0">
                <a:solidFill>
                  <a:prstClr val="black"/>
                </a:solidFill>
                <a:latin typeface="Century Schoolbook"/>
                <a:cs typeface="Century Schoolbook"/>
              </a:rPr>
              <a:t>after  the</a:t>
            </a:r>
            <a:r>
              <a:rPr lang="en-US" sz="2800" spc="-15" dirty="0">
                <a:solidFill>
                  <a:prstClr val="black"/>
                </a:solidFill>
                <a:latin typeface="Century Schoolbook"/>
                <a:cs typeface="Century Schoolbook"/>
              </a:rPr>
              <a:t> </a:t>
            </a:r>
            <a:r>
              <a:rPr lang="en-US" sz="2800" spc="-5" dirty="0">
                <a:solidFill>
                  <a:prstClr val="black"/>
                </a:solidFill>
                <a:latin typeface="Century Schoolbook"/>
                <a:cs typeface="Century Schoolbook"/>
              </a:rPr>
              <a:t>hearing</a:t>
            </a:r>
          </a:p>
          <a:p>
            <a:pPr marL="1097915" marR="901065" lvl="2" defTabSz="914400">
              <a:lnSpc>
                <a:spcPts val="2590"/>
              </a:lnSpc>
              <a:spcBef>
                <a:spcPts val="5"/>
              </a:spcBef>
              <a:buClrTx/>
              <a:buSzTx/>
            </a:pPr>
            <a:endParaRPr lang="en-US" sz="2800" spc="-5" dirty="0">
              <a:solidFill>
                <a:prstClr val="black"/>
              </a:solidFill>
              <a:latin typeface="Century Schoolbook"/>
              <a:cs typeface="Century Schoolbook"/>
            </a:endParaRPr>
          </a:p>
          <a:p>
            <a:pPr marL="297815" marR="901065" defTabSz="914400">
              <a:lnSpc>
                <a:spcPts val="2590"/>
              </a:lnSpc>
              <a:spcBef>
                <a:spcPts val="5"/>
              </a:spcBef>
              <a:buClrTx/>
              <a:buSzTx/>
            </a:pPr>
            <a:r>
              <a:rPr lang="en-US" sz="2800" spc="-5" dirty="0">
                <a:solidFill>
                  <a:prstClr val="black"/>
                </a:solidFill>
                <a:latin typeface="Century Schoolbook"/>
                <a:cs typeface="Century Schoolbook"/>
              </a:rPr>
              <a:t>If the vet does </a:t>
            </a:r>
            <a:r>
              <a:rPr lang="en-US" sz="2800" dirty="0">
                <a:solidFill>
                  <a:prstClr val="black"/>
                </a:solidFill>
                <a:latin typeface="Century Schoolbook"/>
                <a:cs typeface="Century Schoolbook"/>
              </a:rPr>
              <a:t>not submit </a:t>
            </a:r>
            <a:r>
              <a:rPr lang="en-US" sz="2800" spc="-5" dirty="0">
                <a:solidFill>
                  <a:prstClr val="black"/>
                </a:solidFill>
                <a:latin typeface="Century Schoolbook"/>
                <a:cs typeface="Century Schoolbook"/>
              </a:rPr>
              <a:t>evidence, VA </a:t>
            </a:r>
            <a:r>
              <a:rPr lang="en-US" sz="2800" dirty="0">
                <a:solidFill>
                  <a:prstClr val="black"/>
                </a:solidFill>
                <a:latin typeface="Century Schoolbook"/>
                <a:cs typeface="Century Schoolbook"/>
              </a:rPr>
              <a:t>will  </a:t>
            </a:r>
            <a:r>
              <a:rPr lang="en-US" sz="2800" spc="-5" dirty="0">
                <a:solidFill>
                  <a:prstClr val="black"/>
                </a:solidFill>
                <a:latin typeface="Century Schoolbook"/>
                <a:cs typeface="Century Schoolbook"/>
              </a:rPr>
              <a:t>finalize </a:t>
            </a:r>
            <a:r>
              <a:rPr lang="en-US" sz="2800" dirty="0">
                <a:solidFill>
                  <a:prstClr val="black"/>
                </a:solidFill>
                <a:latin typeface="Century Schoolbook"/>
                <a:cs typeface="Century Schoolbook"/>
              </a:rPr>
              <a:t>its</a:t>
            </a:r>
            <a:r>
              <a:rPr lang="en-US" sz="2800" spc="-30" dirty="0">
                <a:solidFill>
                  <a:prstClr val="black"/>
                </a:solidFill>
                <a:latin typeface="Century Schoolbook"/>
                <a:cs typeface="Century Schoolbook"/>
              </a:rPr>
              <a:t> </a:t>
            </a:r>
            <a:r>
              <a:rPr lang="en-US" sz="2800" spc="-5" dirty="0">
                <a:solidFill>
                  <a:prstClr val="black"/>
                </a:solidFill>
                <a:latin typeface="Century Schoolbook"/>
                <a:cs typeface="Century Schoolbook"/>
              </a:rPr>
              <a:t>decision</a:t>
            </a:r>
            <a:endParaRPr lang="en-US" sz="28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929761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5D34C-9306-4316-9A90-A4A824DAA61C}"/>
              </a:ext>
            </a:extLst>
          </p:cNvPr>
          <p:cNvSpPr>
            <a:spLocks noGrp="1"/>
          </p:cNvSpPr>
          <p:nvPr>
            <p:ph type="title"/>
          </p:nvPr>
        </p:nvSpPr>
        <p:spPr>
          <a:xfrm>
            <a:off x="677334" y="609600"/>
            <a:ext cx="8596668" cy="1104900"/>
          </a:xfrm>
        </p:spPr>
        <p:txBody>
          <a:bodyPr/>
          <a:lstStyle/>
          <a:p>
            <a:r>
              <a:rPr lang="en-US" sz="3000" kern="0" spc="-5" dirty="0">
                <a:solidFill>
                  <a:srgbClr val="575F6D"/>
                </a:solidFill>
                <a:latin typeface="Century Schoolbook"/>
              </a:rPr>
              <a:t>VA P</a:t>
            </a:r>
            <a:r>
              <a:rPr lang="en-US" sz="2400" kern="0" spc="-5" dirty="0">
                <a:solidFill>
                  <a:srgbClr val="575F6D"/>
                </a:solidFill>
                <a:latin typeface="Century Schoolbook"/>
              </a:rPr>
              <a:t>ROCEDURES </a:t>
            </a:r>
            <a:r>
              <a:rPr lang="en-US" sz="2400" kern="0" dirty="0">
                <a:solidFill>
                  <a:srgbClr val="575F6D"/>
                </a:solidFill>
                <a:latin typeface="Century Schoolbook"/>
              </a:rPr>
              <a:t>TO </a:t>
            </a:r>
            <a:r>
              <a:rPr lang="en-US" sz="3000" kern="0" spc="-5" dirty="0">
                <a:solidFill>
                  <a:srgbClr val="575F6D"/>
                </a:solidFill>
                <a:latin typeface="Century Schoolbook"/>
              </a:rPr>
              <a:t>R</a:t>
            </a:r>
            <a:r>
              <a:rPr lang="en-US" sz="2400" kern="0" spc="-5" dirty="0">
                <a:solidFill>
                  <a:srgbClr val="575F6D"/>
                </a:solidFill>
                <a:latin typeface="Century Schoolbook"/>
              </a:rPr>
              <a:t>EDUCE OR </a:t>
            </a:r>
            <a:r>
              <a:rPr lang="en-US" sz="3000" kern="0" dirty="0">
                <a:solidFill>
                  <a:srgbClr val="575F6D"/>
                </a:solidFill>
                <a:latin typeface="Century Schoolbook"/>
              </a:rPr>
              <a:t>S</a:t>
            </a:r>
            <a:r>
              <a:rPr lang="en-US" sz="2400" kern="0" dirty="0">
                <a:solidFill>
                  <a:srgbClr val="575F6D"/>
                </a:solidFill>
                <a:latin typeface="Century Schoolbook"/>
              </a:rPr>
              <a:t>TOP  </a:t>
            </a:r>
            <a:r>
              <a:rPr lang="en-US" sz="3000" kern="0" spc="-5" dirty="0">
                <a:solidFill>
                  <a:srgbClr val="575F6D"/>
                </a:solidFill>
                <a:latin typeface="Century Schoolbook"/>
              </a:rPr>
              <a:t>B</a:t>
            </a:r>
            <a:r>
              <a:rPr lang="en-US" sz="2400" kern="0" spc="-5" dirty="0">
                <a:solidFill>
                  <a:srgbClr val="575F6D"/>
                </a:solidFill>
                <a:latin typeface="Century Schoolbook"/>
              </a:rPr>
              <a:t>ENEFITS </a:t>
            </a:r>
            <a:r>
              <a:rPr lang="en-US" sz="3000" kern="0" spc="-5" dirty="0">
                <a:solidFill>
                  <a:srgbClr val="575F6D"/>
                </a:solidFill>
                <a:latin typeface="Century Schoolbook"/>
              </a:rPr>
              <a:t>(38 C.F.R. §§ 3.103,</a:t>
            </a:r>
            <a:r>
              <a:rPr lang="en-US" sz="3000" kern="0" spc="-30" dirty="0">
                <a:solidFill>
                  <a:srgbClr val="575F6D"/>
                </a:solidFill>
                <a:latin typeface="Century Schoolbook"/>
              </a:rPr>
              <a:t> </a:t>
            </a:r>
            <a:r>
              <a:rPr lang="en-US" sz="3000" kern="0" spc="-5" dirty="0">
                <a:solidFill>
                  <a:srgbClr val="575F6D"/>
                </a:solidFill>
                <a:latin typeface="Century Schoolbook"/>
              </a:rPr>
              <a:t>3.105)</a:t>
            </a:r>
            <a:endParaRPr lang="en-US" dirty="0"/>
          </a:p>
        </p:txBody>
      </p:sp>
      <p:sp>
        <p:nvSpPr>
          <p:cNvPr id="3" name="Content Placeholder 2">
            <a:extLst>
              <a:ext uri="{FF2B5EF4-FFF2-40B4-BE49-F238E27FC236}">
                <a16:creationId xmlns:a16="http://schemas.microsoft.com/office/drawing/2014/main" id="{13FDDE33-9D51-4685-A6A9-E76BC0977F2F}"/>
              </a:ext>
            </a:extLst>
          </p:cNvPr>
          <p:cNvSpPr>
            <a:spLocks noGrp="1"/>
          </p:cNvSpPr>
          <p:nvPr>
            <p:ph idx="1"/>
          </p:nvPr>
        </p:nvSpPr>
        <p:spPr>
          <a:xfrm>
            <a:off x="677334" y="1970089"/>
            <a:ext cx="8596668" cy="4367211"/>
          </a:xfrm>
        </p:spPr>
        <p:txBody>
          <a:bodyPr>
            <a:normAutofit/>
          </a:bodyPr>
          <a:lstStyle/>
          <a:p>
            <a:pPr marL="297815" marR="5080" indent="-285750" defTabSz="914400">
              <a:spcBef>
                <a:spcPts val="100"/>
              </a:spcBef>
              <a:buClrTx/>
              <a:buSzTx/>
              <a:buFont typeface="Wingdings" panose="05000000000000000000" pitchFamily="2" charset="2"/>
              <a:buChar char="Ø"/>
            </a:pPr>
            <a:r>
              <a:rPr lang="en-US" sz="2400" spc="-5" dirty="0">
                <a:solidFill>
                  <a:prstClr val="black"/>
                </a:solidFill>
                <a:latin typeface="Century Schoolbook"/>
                <a:cs typeface="Century Schoolbook"/>
              </a:rPr>
              <a:t>Reduction or termination </a:t>
            </a:r>
            <a:r>
              <a:rPr lang="en-US" sz="2400" dirty="0">
                <a:solidFill>
                  <a:prstClr val="black"/>
                </a:solidFill>
                <a:latin typeface="Century Schoolbook"/>
                <a:cs typeface="Century Schoolbook"/>
              </a:rPr>
              <a:t>will </a:t>
            </a:r>
            <a:r>
              <a:rPr lang="en-US" sz="2400" spc="-5" dirty="0">
                <a:solidFill>
                  <a:prstClr val="black"/>
                </a:solidFill>
                <a:latin typeface="Century Schoolbook"/>
                <a:cs typeface="Century Schoolbook"/>
              </a:rPr>
              <a:t>go </a:t>
            </a:r>
            <a:r>
              <a:rPr lang="en-US" sz="2400" dirty="0">
                <a:solidFill>
                  <a:prstClr val="black"/>
                </a:solidFill>
                <a:latin typeface="Century Schoolbook"/>
                <a:cs typeface="Century Schoolbook"/>
              </a:rPr>
              <a:t>into </a:t>
            </a:r>
            <a:r>
              <a:rPr lang="en-US" sz="2400" spc="-5" dirty="0">
                <a:solidFill>
                  <a:prstClr val="black"/>
                </a:solidFill>
                <a:latin typeface="Century Schoolbook"/>
                <a:cs typeface="Century Schoolbook"/>
              </a:rPr>
              <a:t>effect 60  days after </a:t>
            </a:r>
            <a:r>
              <a:rPr lang="en-US" sz="2400" dirty="0">
                <a:solidFill>
                  <a:prstClr val="black"/>
                </a:solidFill>
                <a:latin typeface="Century Schoolbook"/>
                <a:cs typeface="Century Schoolbook"/>
              </a:rPr>
              <a:t>notice of </a:t>
            </a:r>
            <a:r>
              <a:rPr lang="en-US" sz="2400" spc="-5" dirty="0">
                <a:solidFill>
                  <a:prstClr val="black"/>
                </a:solidFill>
                <a:latin typeface="Century Schoolbook"/>
                <a:cs typeface="Century Schoolbook"/>
              </a:rPr>
              <a:t>the final</a:t>
            </a:r>
            <a:r>
              <a:rPr lang="en-US" sz="2400" spc="-55" dirty="0">
                <a:solidFill>
                  <a:prstClr val="black"/>
                </a:solidFill>
                <a:latin typeface="Century Schoolbook"/>
                <a:cs typeface="Century Schoolbook"/>
              </a:rPr>
              <a:t> </a:t>
            </a:r>
            <a:r>
              <a:rPr lang="en-US" sz="2400" spc="-5" dirty="0">
                <a:solidFill>
                  <a:prstClr val="black"/>
                </a:solidFill>
                <a:latin typeface="Century Schoolbook"/>
                <a:cs typeface="Century Schoolbook"/>
              </a:rPr>
              <a:t>decision</a:t>
            </a:r>
          </a:p>
          <a:p>
            <a:pPr marL="297815" marR="5080" indent="-285750" defTabSz="914400">
              <a:spcBef>
                <a:spcPts val="100"/>
              </a:spcBef>
              <a:buClrTx/>
              <a:buSzTx/>
              <a:buFont typeface="Wingdings" panose="05000000000000000000" pitchFamily="2" charset="2"/>
              <a:buChar char="Ø"/>
            </a:pPr>
            <a:endParaRPr lang="en-US" sz="2400" dirty="0">
              <a:solidFill>
                <a:prstClr val="black"/>
              </a:solidFill>
              <a:latin typeface="Century Schoolbook"/>
              <a:cs typeface="Century Schoolbook"/>
            </a:endParaRPr>
          </a:p>
          <a:p>
            <a:pPr marL="297815" marR="1010285" indent="-285750" defTabSz="914400">
              <a:spcBef>
                <a:spcPts val="100"/>
              </a:spcBef>
              <a:buClrTx/>
              <a:buSzTx/>
              <a:buFont typeface="Wingdings" panose="05000000000000000000" pitchFamily="2" charset="2"/>
              <a:buChar char="Ø"/>
            </a:pPr>
            <a:r>
              <a:rPr lang="en-US" sz="2400" spc="-5" dirty="0">
                <a:solidFill>
                  <a:prstClr val="black"/>
                </a:solidFill>
                <a:latin typeface="Century Schoolbook"/>
                <a:cs typeface="Century Schoolbook"/>
              </a:rPr>
              <a:t>VA does </a:t>
            </a:r>
            <a:r>
              <a:rPr lang="en-US" sz="2400" dirty="0">
                <a:solidFill>
                  <a:prstClr val="black"/>
                </a:solidFill>
                <a:latin typeface="Century Schoolbook"/>
                <a:cs typeface="Century Schoolbook"/>
              </a:rPr>
              <a:t>not need </a:t>
            </a:r>
            <a:r>
              <a:rPr lang="en-US" sz="2400" spc="-5" dirty="0">
                <a:solidFill>
                  <a:prstClr val="black"/>
                </a:solidFill>
                <a:latin typeface="Century Schoolbook"/>
                <a:cs typeface="Century Schoolbook"/>
              </a:rPr>
              <a:t>to give advance </a:t>
            </a:r>
            <a:r>
              <a:rPr lang="en-US" sz="2400" dirty="0">
                <a:solidFill>
                  <a:prstClr val="black"/>
                </a:solidFill>
                <a:latin typeface="Century Schoolbook"/>
                <a:cs typeface="Century Schoolbook"/>
              </a:rPr>
              <a:t>notice of  </a:t>
            </a:r>
            <a:r>
              <a:rPr lang="en-US" sz="2400" spc="-5" dirty="0">
                <a:solidFill>
                  <a:prstClr val="black"/>
                </a:solidFill>
                <a:latin typeface="Century Schoolbook"/>
                <a:cs typeface="Century Schoolbook"/>
              </a:rPr>
              <a:t>termination or </a:t>
            </a:r>
            <a:r>
              <a:rPr lang="en-US" sz="2400" dirty="0">
                <a:solidFill>
                  <a:prstClr val="black"/>
                </a:solidFill>
                <a:latin typeface="Century Schoolbook"/>
                <a:cs typeface="Century Schoolbook"/>
              </a:rPr>
              <a:t>reduction</a:t>
            </a:r>
            <a:r>
              <a:rPr lang="en-US" sz="2400" spc="-50" dirty="0">
                <a:solidFill>
                  <a:prstClr val="black"/>
                </a:solidFill>
                <a:latin typeface="Century Schoolbook"/>
                <a:cs typeface="Century Schoolbook"/>
              </a:rPr>
              <a:t> </a:t>
            </a:r>
            <a:r>
              <a:rPr lang="en-US" sz="2400" spc="-5" dirty="0">
                <a:solidFill>
                  <a:prstClr val="black"/>
                </a:solidFill>
                <a:latin typeface="Century Schoolbook"/>
                <a:cs typeface="Century Schoolbook"/>
              </a:rPr>
              <a:t>if:</a:t>
            </a:r>
          </a:p>
          <a:p>
            <a:pPr marL="697865" marR="1010285" lvl="1" defTabSz="914400">
              <a:spcBef>
                <a:spcPts val="100"/>
              </a:spcBef>
              <a:buClrTx/>
              <a:buSzTx/>
              <a:buFont typeface="Wingdings" panose="05000000000000000000" pitchFamily="2" charset="2"/>
              <a:buChar char="Ø"/>
            </a:pPr>
            <a:r>
              <a:rPr lang="en-US" sz="2200" dirty="0">
                <a:solidFill>
                  <a:prstClr val="black"/>
                </a:solidFill>
                <a:latin typeface="Century Schoolbook"/>
                <a:cs typeface="Century Schoolbook"/>
              </a:rPr>
              <a:t>The overall </a:t>
            </a:r>
            <a:r>
              <a:rPr lang="en-US" sz="2200" spc="-5" dirty="0">
                <a:solidFill>
                  <a:prstClr val="black"/>
                </a:solidFill>
                <a:latin typeface="Century Schoolbook"/>
                <a:cs typeface="Century Schoolbook"/>
              </a:rPr>
              <a:t>amount </a:t>
            </a:r>
            <a:r>
              <a:rPr lang="en-US" sz="2200" dirty="0">
                <a:solidFill>
                  <a:prstClr val="black"/>
                </a:solidFill>
                <a:latin typeface="Century Schoolbook"/>
                <a:cs typeface="Century Schoolbook"/>
              </a:rPr>
              <a:t>of compensation would</a:t>
            </a:r>
            <a:r>
              <a:rPr lang="en-US" sz="2200" spc="-155" dirty="0">
                <a:solidFill>
                  <a:prstClr val="black"/>
                </a:solidFill>
                <a:latin typeface="Century Schoolbook"/>
                <a:cs typeface="Century Schoolbook"/>
              </a:rPr>
              <a:t> </a:t>
            </a:r>
            <a:r>
              <a:rPr lang="en-US" sz="2200" dirty="0">
                <a:solidFill>
                  <a:prstClr val="black"/>
                </a:solidFill>
                <a:latin typeface="Century Schoolbook"/>
                <a:cs typeface="Century Schoolbook"/>
              </a:rPr>
              <a:t>not  </a:t>
            </a:r>
            <a:r>
              <a:rPr lang="en-US" sz="2200" spc="-5" dirty="0">
                <a:solidFill>
                  <a:prstClr val="black"/>
                </a:solidFill>
                <a:latin typeface="Century Schoolbook"/>
                <a:cs typeface="Century Schoolbook"/>
              </a:rPr>
              <a:t>be </a:t>
            </a:r>
            <a:r>
              <a:rPr lang="en-US" sz="2200" dirty="0">
                <a:solidFill>
                  <a:prstClr val="black"/>
                </a:solidFill>
                <a:latin typeface="Century Schoolbook"/>
                <a:cs typeface="Century Schoolbook"/>
              </a:rPr>
              <a:t>reduced </a:t>
            </a:r>
            <a:r>
              <a:rPr lang="en-US" sz="2200" spc="-5" dirty="0">
                <a:solidFill>
                  <a:prstClr val="black"/>
                </a:solidFill>
                <a:latin typeface="Century Schoolbook"/>
                <a:cs typeface="Century Schoolbook"/>
              </a:rPr>
              <a:t>by </a:t>
            </a:r>
            <a:r>
              <a:rPr lang="en-US" sz="2200" dirty="0">
                <a:solidFill>
                  <a:prstClr val="black"/>
                </a:solidFill>
                <a:latin typeface="Century Schoolbook"/>
                <a:cs typeface="Century Schoolbook"/>
              </a:rPr>
              <a:t>a rating</a:t>
            </a:r>
            <a:r>
              <a:rPr lang="en-US" sz="2200" spc="-55" dirty="0">
                <a:solidFill>
                  <a:prstClr val="black"/>
                </a:solidFill>
                <a:latin typeface="Century Schoolbook"/>
                <a:cs typeface="Century Schoolbook"/>
              </a:rPr>
              <a:t> </a:t>
            </a:r>
            <a:r>
              <a:rPr lang="en-US" sz="2200" dirty="0">
                <a:solidFill>
                  <a:prstClr val="black"/>
                </a:solidFill>
                <a:latin typeface="Century Schoolbook"/>
                <a:cs typeface="Century Schoolbook"/>
              </a:rPr>
              <a:t>reduction	</a:t>
            </a:r>
          </a:p>
          <a:p>
            <a:pPr marL="697865" marR="1010285" lvl="1" defTabSz="914400">
              <a:spcBef>
                <a:spcPts val="100"/>
              </a:spcBef>
              <a:buClrTx/>
              <a:buSzTx/>
              <a:buFont typeface="Wingdings" panose="05000000000000000000" pitchFamily="2" charset="2"/>
              <a:buChar char="Ø"/>
            </a:pPr>
            <a:r>
              <a:rPr lang="en-US" sz="2400" spc="-5" dirty="0">
                <a:solidFill>
                  <a:prstClr val="black"/>
                </a:solidFill>
                <a:latin typeface="Century Schoolbook"/>
                <a:cs typeface="Century Schoolbook"/>
              </a:rPr>
              <a:t>The vet gives VA factual </a:t>
            </a:r>
            <a:r>
              <a:rPr lang="en-US" sz="2400" dirty="0">
                <a:solidFill>
                  <a:prstClr val="black"/>
                </a:solidFill>
                <a:latin typeface="Century Schoolbook"/>
                <a:cs typeface="Century Schoolbook"/>
              </a:rPr>
              <a:t>info </a:t>
            </a:r>
            <a:r>
              <a:rPr lang="en-US" sz="2400" spc="-5" dirty="0">
                <a:solidFill>
                  <a:prstClr val="black"/>
                </a:solidFill>
                <a:latin typeface="Century Schoolbook"/>
                <a:cs typeface="Century Schoolbook"/>
              </a:rPr>
              <a:t>about </a:t>
            </a:r>
            <a:r>
              <a:rPr lang="en-US" sz="2400" dirty="0">
                <a:solidFill>
                  <a:prstClr val="black"/>
                </a:solidFill>
                <a:latin typeface="Century Schoolbook"/>
                <a:cs typeface="Century Schoolbook"/>
              </a:rPr>
              <a:t>income,  net worth, </a:t>
            </a:r>
            <a:r>
              <a:rPr lang="en-US" sz="2400" spc="-5" dirty="0">
                <a:solidFill>
                  <a:prstClr val="black"/>
                </a:solidFill>
                <a:latin typeface="Century Schoolbook"/>
                <a:cs typeface="Century Schoolbook"/>
              </a:rPr>
              <a:t>dependency </a:t>
            </a:r>
            <a:r>
              <a:rPr lang="en-US" sz="2400" dirty="0">
                <a:solidFill>
                  <a:prstClr val="black"/>
                </a:solidFill>
                <a:latin typeface="Century Schoolbook"/>
                <a:cs typeface="Century Schoolbook"/>
              </a:rPr>
              <a:t>or </a:t>
            </a:r>
            <a:r>
              <a:rPr lang="en-US" sz="2400" spc="-5" dirty="0">
                <a:solidFill>
                  <a:prstClr val="black"/>
                </a:solidFill>
                <a:latin typeface="Century Schoolbook"/>
                <a:cs typeface="Century Schoolbook"/>
              </a:rPr>
              <a:t>marital </a:t>
            </a:r>
            <a:r>
              <a:rPr lang="en-US" sz="2400" dirty="0">
                <a:solidFill>
                  <a:prstClr val="black"/>
                </a:solidFill>
                <a:latin typeface="Century Schoolbook"/>
                <a:cs typeface="Century Schoolbook"/>
              </a:rPr>
              <a:t>status,  knowing </a:t>
            </a:r>
            <a:r>
              <a:rPr lang="en-US" sz="2400" spc="-5" dirty="0">
                <a:solidFill>
                  <a:prstClr val="black"/>
                </a:solidFill>
                <a:latin typeface="Century Schoolbook"/>
                <a:cs typeface="Century Schoolbook"/>
              </a:rPr>
              <a:t>it </a:t>
            </a:r>
            <a:r>
              <a:rPr lang="en-US" sz="2400" dirty="0">
                <a:solidFill>
                  <a:prstClr val="black"/>
                </a:solidFill>
                <a:latin typeface="Century Schoolbook"/>
                <a:cs typeface="Century Schoolbook"/>
              </a:rPr>
              <a:t>will </a:t>
            </a:r>
            <a:r>
              <a:rPr lang="en-US" sz="2400" spc="-5" dirty="0">
                <a:solidFill>
                  <a:prstClr val="black"/>
                </a:solidFill>
                <a:latin typeface="Century Schoolbook"/>
                <a:cs typeface="Century Schoolbook"/>
              </a:rPr>
              <a:t>be </a:t>
            </a:r>
            <a:r>
              <a:rPr lang="en-US" sz="2400" dirty="0">
                <a:solidFill>
                  <a:prstClr val="black"/>
                </a:solidFill>
                <a:latin typeface="Century Schoolbook"/>
                <a:cs typeface="Century Schoolbook"/>
              </a:rPr>
              <a:t>used </a:t>
            </a:r>
            <a:r>
              <a:rPr lang="en-US" sz="2400" spc="-5" dirty="0">
                <a:solidFill>
                  <a:prstClr val="black"/>
                </a:solidFill>
                <a:latin typeface="Century Schoolbook"/>
                <a:cs typeface="Century Schoolbook"/>
              </a:rPr>
              <a:t>to </a:t>
            </a:r>
            <a:r>
              <a:rPr lang="en-US" sz="2400" dirty="0">
                <a:solidFill>
                  <a:prstClr val="black"/>
                </a:solidFill>
                <a:latin typeface="Century Schoolbook"/>
                <a:cs typeface="Century Schoolbook"/>
              </a:rPr>
              <a:t>calculate</a:t>
            </a:r>
            <a:r>
              <a:rPr lang="en-US" sz="2400" spc="-155" dirty="0">
                <a:solidFill>
                  <a:prstClr val="black"/>
                </a:solidFill>
                <a:latin typeface="Century Schoolbook"/>
                <a:cs typeface="Century Schoolbook"/>
              </a:rPr>
              <a:t> </a:t>
            </a:r>
            <a:r>
              <a:rPr lang="en-US" sz="2400" spc="-5" dirty="0">
                <a:solidFill>
                  <a:prstClr val="black"/>
                </a:solidFill>
                <a:latin typeface="Century Schoolbook"/>
                <a:cs typeface="Century Schoolbook"/>
              </a:rPr>
              <a:t>benefits</a:t>
            </a:r>
          </a:p>
          <a:p>
            <a:pPr marL="697865" marR="1010285" lvl="1" defTabSz="914400">
              <a:spcBef>
                <a:spcPts val="100"/>
              </a:spcBef>
              <a:buClrTx/>
              <a:buSzTx/>
              <a:buFont typeface="Wingdings" panose="05000000000000000000" pitchFamily="2" charset="2"/>
              <a:buChar char="Ø"/>
            </a:pPr>
            <a:r>
              <a:rPr lang="en-US" sz="2400" dirty="0">
                <a:solidFill>
                  <a:prstClr val="black"/>
                </a:solidFill>
                <a:latin typeface="Century Schoolbook"/>
                <a:cs typeface="Century Schoolbook"/>
              </a:rPr>
              <a:t>There is reliable evidence </a:t>
            </a:r>
            <a:r>
              <a:rPr lang="en-US" sz="2400" spc="-5" dirty="0">
                <a:solidFill>
                  <a:prstClr val="black"/>
                </a:solidFill>
                <a:latin typeface="Century Schoolbook"/>
                <a:cs typeface="Century Schoolbook"/>
              </a:rPr>
              <a:t>the vet </a:t>
            </a:r>
            <a:r>
              <a:rPr lang="en-US" sz="2400" dirty="0">
                <a:solidFill>
                  <a:prstClr val="black"/>
                </a:solidFill>
                <a:latin typeface="Century Schoolbook"/>
                <a:cs typeface="Century Schoolbook"/>
              </a:rPr>
              <a:t>has</a:t>
            </a:r>
            <a:r>
              <a:rPr lang="en-US" sz="2400" spc="-120" dirty="0">
                <a:solidFill>
                  <a:prstClr val="black"/>
                </a:solidFill>
                <a:latin typeface="Century Schoolbook"/>
                <a:cs typeface="Century Schoolbook"/>
              </a:rPr>
              <a:t> </a:t>
            </a:r>
            <a:r>
              <a:rPr lang="en-US" sz="2400" spc="-5" dirty="0">
                <a:solidFill>
                  <a:prstClr val="black"/>
                </a:solidFill>
                <a:latin typeface="Century Schoolbook"/>
                <a:cs typeface="Century Schoolbook"/>
              </a:rPr>
              <a:t>died</a:t>
            </a:r>
            <a:endParaRPr lang="en-US" sz="24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3251144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341D0-BDFE-4D98-B378-C0898ADA29FC}"/>
              </a:ext>
            </a:extLst>
          </p:cNvPr>
          <p:cNvSpPr>
            <a:spLocks noGrp="1"/>
          </p:cNvSpPr>
          <p:nvPr>
            <p:ph type="title"/>
          </p:nvPr>
        </p:nvSpPr>
        <p:spPr/>
        <p:txBody>
          <a:bodyPr/>
          <a:lstStyle/>
          <a:p>
            <a:r>
              <a:rPr lang="en-US" sz="3000" kern="0" spc="-5" dirty="0">
                <a:solidFill>
                  <a:srgbClr val="575F6D"/>
                </a:solidFill>
                <a:latin typeface="Century Schoolbook"/>
              </a:rPr>
              <a:t>A</a:t>
            </a:r>
            <a:r>
              <a:rPr lang="en-US" sz="2400" kern="0" spc="-5" dirty="0">
                <a:solidFill>
                  <a:srgbClr val="575F6D"/>
                </a:solidFill>
                <a:latin typeface="Century Schoolbook"/>
              </a:rPr>
              <a:t>DVOCACY</a:t>
            </a:r>
            <a:r>
              <a:rPr lang="en-US" sz="2400" kern="0" spc="-30" dirty="0">
                <a:solidFill>
                  <a:srgbClr val="575F6D"/>
                </a:solidFill>
                <a:latin typeface="Century Schoolbook"/>
              </a:rPr>
              <a:t> </a:t>
            </a:r>
            <a:r>
              <a:rPr lang="en-US" sz="3000" kern="0" spc="-5" dirty="0">
                <a:solidFill>
                  <a:srgbClr val="575F6D"/>
                </a:solidFill>
                <a:latin typeface="Century Schoolbook"/>
              </a:rPr>
              <a:t>A</a:t>
            </a:r>
            <a:r>
              <a:rPr lang="en-US" sz="2400" kern="0" spc="-5" dirty="0">
                <a:solidFill>
                  <a:srgbClr val="575F6D"/>
                </a:solidFill>
                <a:latin typeface="Century Schoolbook"/>
              </a:rPr>
              <a:t>DVICE</a:t>
            </a:r>
            <a:endParaRPr lang="en-US" dirty="0"/>
          </a:p>
        </p:txBody>
      </p:sp>
      <p:sp>
        <p:nvSpPr>
          <p:cNvPr id="3" name="Content Placeholder 2">
            <a:extLst>
              <a:ext uri="{FF2B5EF4-FFF2-40B4-BE49-F238E27FC236}">
                <a16:creationId xmlns:a16="http://schemas.microsoft.com/office/drawing/2014/main" id="{2C6A1435-6036-4DCD-84A1-2D485C06EA96}"/>
              </a:ext>
            </a:extLst>
          </p:cNvPr>
          <p:cNvSpPr>
            <a:spLocks noGrp="1"/>
          </p:cNvSpPr>
          <p:nvPr>
            <p:ph idx="1"/>
          </p:nvPr>
        </p:nvSpPr>
        <p:spPr/>
        <p:txBody>
          <a:bodyPr/>
          <a:lstStyle/>
          <a:p>
            <a:pPr marL="355600" defTabSz="914400">
              <a:spcBef>
                <a:spcPts val="865"/>
              </a:spcBef>
              <a:buClrTx/>
              <a:buSzTx/>
            </a:pPr>
            <a:r>
              <a:rPr lang="en-US" sz="3200" spc="80" dirty="0">
                <a:solidFill>
                  <a:prstClr val="black"/>
                </a:solidFill>
                <a:latin typeface="Century Schoolbook"/>
                <a:cs typeface="Century Schoolbook"/>
              </a:rPr>
              <a:t>Determine </a:t>
            </a:r>
            <a:r>
              <a:rPr lang="en-US" sz="3200" spc="-5" dirty="0">
                <a:solidFill>
                  <a:prstClr val="black"/>
                </a:solidFill>
                <a:latin typeface="Century Schoolbook"/>
                <a:cs typeface="Century Schoolbook"/>
              </a:rPr>
              <a:t>what type of rating it</a:t>
            </a:r>
            <a:r>
              <a:rPr lang="en-US" sz="3200" spc="-35" dirty="0">
                <a:solidFill>
                  <a:prstClr val="black"/>
                </a:solidFill>
                <a:latin typeface="Century Schoolbook"/>
                <a:cs typeface="Century Schoolbook"/>
              </a:rPr>
              <a:t> </a:t>
            </a:r>
            <a:r>
              <a:rPr lang="en-US" sz="3200" spc="-5" dirty="0">
                <a:solidFill>
                  <a:prstClr val="black"/>
                </a:solidFill>
                <a:latin typeface="Century Schoolbook"/>
                <a:cs typeface="Century Schoolbook"/>
              </a:rPr>
              <a:t>is</a:t>
            </a:r>
          </a:p>
          <a:p>
            <a:pPr marL="755650" lvl="1" defTabSz="914400">
              <a:spcBef>
                <a:spcPts val="865"/>
              </a:spcBef>
              <a:buClrTx/>
              <a:buSzTx/>
            </a:pPr>
            <a:r>
              <a:rPr lang="en-US" sz="2800" dirty="0">
                <a:solidFill>
                  <a:prstClr val="black"/>
                </a:solidFill>
                <a:latin typeface="Century Schoolbook"/>
                <a:cs typeface="Century Schoolbook"/>
              </a:rPr>
              <a:t>Over </a:t>
            </a:r>
            <a:r>
              <a:rPr lang="en-US" sz="2800" spc="-5" dirty="0">
                <a:solidFill>
                  <a:prstClr val="black"/>
                </a:solidFill>
                <a:latin typeface="Century Schoolbook"/>
                <a:cs typeface="Century Schoolbook"/>
              </a:rPr>
              <a:t>20</a:t>
            </a:r>
            <a:r>
              <a:rPr lang="en-US" sz="2800" spc="-25" dirty="0">
                <a:solidFill>
                  <a:prstClr val="black"/>
                </a:solidFill>
                <a:latin typeface="Century Schoolbook"/>
                <a:cs typeface="Century Schoolbook"/>
              </a:rPr>
              <a:t> </a:t>
            </a:r>
            <a:r>
              <a:rPr lang="en-US" sz="2800" dirty="0">
                <a:solidFill>
                  <a:prstClr val="black"/>
                </a:solidFill>
                <a:latin typeface="Century Schoolbook"/>
                <a:cs typeface="Century Schoolbook"/>
              </a:rPr>
              <a:t>years?</a:t>
            </a:r>
            <a:r>
              <a:rPr lang="en-US" sz="2600" dirty="0">
                <a:solidFill>
                  <a:prstClr val="black"/>
                </a:solidFill>
                <a:latin typeface="Century Schoolbook"/>
                <a:cs typeface="Century Schoolbook"/>
              </a:rPr>
              <a:t>	</a:t>
            </a:r>
          </a:p>
          <a:p>
            <a:pPr marL="755650" lvl="1" defTabSz="914400">
              <a:spcBef>
                <a:spcPts val="865"/>
              </a:spcBef>
              <a:buClrTx/>
              <a:buSzTx/>
            </a:pPr>
            <a:r>
              <a:rPr lang="en-US" sz="2800" dirty="0">
                <a:solidFill>
                  <a:prstClr val="black"/>
                </a:solidFill>
                <a:latin typeface="Century Schoolbook"/>
                <a:cs typeface="Century Schoolbook"/>
              </a:rPr>
              <a:t>Over 5</a:t>
            </a:r>
            <a:r>
              <a:rPr lang="en-US" sz="2800" spc="-25" dirty="0">
                <a:solidFill>
                  <a:prstClr val="black"/>
                </a:solidFill>
                <a:latin typeface="Century Schoolbook"/>
                <a:cs typeface="Century Schoolbook"/>
              </a:rPr>
              <a:t> </a:t>
            </a:r>
            <a:r>
              <a:rPr lang="en-US" sz="2800" dirty="0">
                <a:solidFill>
                  <a:prstClr val="black"/>
                </a:solidFill>
                <a:latin typeface="Century Schoolbook"/>
                <a:cs typeface="Century Schoolbook"/>
              </a:rPr>
              <a:t>years?</a:t>
            </a:r>
          </a:p>
          <a:p>
            <a:pPr marL="755650" lvl="1" defTabSz="914400">
              <a:spcBef>
                <a:spcPts val="865"/>
              </a:spcBef>
              <a:buClrTx/>
              <a:buSzTx/>
            </a:pPr>
            <a:r>
              <a:rPr lang="en-US" sz="2800" dirty="0">
                <a:solidFill>
                  <a:prstClr val="black"/>
                </a:solidFill>
                <a:latin typeface="Century Schoolbook"/>
                <a:cs typeface="Century Schoolbook"/>
              </a:rPr>
              <a:t>100%?</a:t>
            </a:r>
          </a:p>
          <a:p>
            <a:pPr marL="755650" lvl="1" defTabSz="914400">
              <a:spcBef>
                <a:spcPts val="865"/>
              </a:spcBef>
              <a:buClrTx/>
              <a:buSzTx/>
            </a:pPr>
            <a:r>
              <a:rPr lang="en-US" sz="2800" spc="-5" dirty="0">
                <a:solidFill>
                  <a:prstClr val="black"/>
                </a:solidFill>
                <a:latin typeface="Century Schoolbook"/>
                <a:cs typeface="Century Schoolbook"/>
              </a:rPr>
              <a:t>TDIU?</a:t>
            </a:r>
            <a:endParaRPr lang="en-US" sz="2800" dirty="0">
              <a:solidFill>
                <a:prstClr val="black"/>
              </a:solidFill>
              <a:latin typeface="Century Schoolbook"/>
              <a:cs typeface="Century Schoolbook"/>
            </a:endParaRPr>
          </a:p>
          <a:p>
            <a:pPr defTabSz="914400">
              <a:spcBef>
                <a:spcPts val="25"/>
              </a:spcBef>
              <a:buClrTx/>
              <a:buSzTx/>
            </a:pPr>
            <a:endParaRPr lang="en-US" sz="4000" dirty="0">
              <a:solidFill>
                <a:prstClr val="black"/>
              </a:solidFill>
              <a:latin typeface="Times New Roman"/>
              <a:cs typeface="Times New Roman"/>
            </a:endParaRPr>
          </a:p>
          <a:p>
            <a:pPr marL="355600" defTabSz="914400">
              <a:spcBef>
                <a:spcPts val="0"/>
              </a:spcBef>
              <a:buClrTx/>
              <a:buSzTx/>
            </a:pPr>
            <a:r>
              <a:rPr lang="en-US" sz="3200" spc="285" dirty="0">
                <a:solidFill>
                  <a:prstClr val="black"/>
                </a:solidFill>
                <a:latin typeface="Century Schoolbook"/>
                <a:cs typeface="Century Schoolbook"/>
              </a:rPr>
              <a:t>Go </a:t>
            </a:r>
            <a:r>
              <a:rPr lang="en-US" sz="3200" spc="-5" dirty="0">
                <a:solidFill>
                  <a:prstClr val="black"/>
                </a:solidFill>
                <a:latin typeface="Century Schoolbook"/>
                <a:cs typeface="Century Schoolbook"/>
              </a:rPr>
              <a:t>over rules for each</a:t>
            </a:r>
            <a:r>
              <a:rPr lang="en-US" sz="3200" spc="-280" dirty="0">
                <a:solidFill>
                  <a:prstClr val="black"/>
                </a:solidFill>
                <a:latin typeface="Century Schoolbook"/>
                <a:cs typeface="Century Schoolbook"/>
              </a:rPr>
              <a:t> </a:t>
            </a:r>
            <a:r>
              <a:rPr lang="en-US" sz="3200" spc="-5" dirty="0">
                <a:solidFill>
                  <a:prstClr val="black"/>
                </a:solidFill>
                <a:latin typeface="Century Schoolbook"/>
                <a:cs typeface="Century Schoolbook"/>
              </a:rPr>
              <a:t>type</a:t>
            </a:r>
            <a:endParaRPr lang="en-US" sz="32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4089677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B2F1E-4B32-476A-A021-CA61F4047AD7}"/>
              </a:ext>
            </a:extLst>
          </p:cNvPr>
          <p:cNvSpPr>
            <a:spLocks noGrp="1"/>
          </p:cNvSpPr>
          <p:nvPr>
            <p:ph type="title"/>
          </p:nvPr>
        </p:nvSpPr>
        <p:spPr>
          <a:xfrm>
            <a:off x="677334" y="609600"/>
            <a:ext cx="8596668" cy="711200"/>
          </a:xfrm>
        </p:spPr>
        <p:txBody>
          <a:bodyPr/>
          <a:lstStyle/>
          <a:p>
            <a:r>
              <a:rPr lang="en-US" sz="3000" kern="0" spc="-5" dirty="0">
                <a:solidFill>
                  <a:srgbClr val="575F6D"/>
                </a:solidFill>
                <a:latin typeface="Century Schoolbook"/>
              </a:rPr>
              <a:t>VA</a:t>
            </a:r>
            <a:r>
              <a:rPr lang="en-US" sz="3000" kern="0" spc="-95" dirty="0">
                <a:solidFill>
                  <a:srgbClr val="575F6D"/>
                </a:solidFill>
                <a:latin typeface="Century Schoolbook"/>
              </a:rPr>
              <a:t> </a:t>
            </a:r>
            <a:r>
              <a:rPr lang="en-US" sz="3000" kern="0" dirty="0">
                <a:solidFill>
                  <a:srgbClr val="575F6D"/>
                </a:solidFill>
                <a:latin typeface="Century Schoolbook"/>
              </a:rPr>
              <a:t>R</a:t>
            </a:r>
            <a:r>
              <a:rPr lang="en-US" sz="2400" kern="0" dirty="0">
                <a:solidFill>
                  <a:srgbClr val="575F6D"/>
                </a:solidFill>
                <a:latin typeface="Century Schoolbook"/>
              </a:rPr>
              <a:t>E-EXAMINATIONS</a:t>
            </a:r>
            <a:endParaRPr lang="en-US" dirty="0"/>
          </a:p>
        </p:txBody>
      </p:sp>
      <p:sp>
        <p:nvSpPr>
          <p:cNvPr id="3" name="Content Placeholder 2">
            <a:extLst>
              <a:ext uri="{FF2B5EF4-FFF2-40B4-BE49-F238E27FC236}">
                <a16:creationId xmlns:a16="http://schemas.microsoft.com/office/drawing/2014/main" id="{27C4B19B-49A0-4656-825E-2AE4C0B8F2D1}"/>
              </a:ext>
            </a:extLst>
          </p:cNvPr>
          <p:cNvSpPr>
            <a:spLocks noGrp="1"/>
          </p:cNvSpPr>
          <p:nvPr>
            <p:ph idx="1"/>
          </p:nvPr>
        </p:nvSpPr>
        <p:spPr>
          <a:xfrm>
            <a:off x="677334" y="1666337"/>
            <a:ext cx="8596668" cy="3880773"/>
          </a:xfrm>
        </p:spPr>
        <p:txBody>
          <a:bodyPr/>
          <a:lstStyle/>
          <a:p>
            <a:pPr marL="286385" marR="1245235" indent="-274320">
              <a:lnSpc>
                <a:spcPct val="100000"/>
              </a:lnSpc>
              <a:spcBef>
                <a:spcPts val="100"/>
              </a:spcBef>
            </a:pPr>
            <a:r>
              <a:rPr lang="en-US" sz="2000" u="heavy" spc="-5" dirty="0">
                <a:uFill>
                  <a:solidFill>
                    <a:srgbClr val="000000"/>
                  </a:solidFill>
                </a:uFill>
                <a:latin typeface="Century Schoolbook"/>
                <a:cs typeface="Century Schoolbook"/>
              </a:rPr>
              <a:t>Re-examinations To </a:t>
            </a:r>
            <a:r>
              <a:rPr lang="en-US" sz="2000" u="heavy" dirty="0">
                <a:uFill>
                  <a:solidFill>
                    <a:srgbClr val="000000"/>
                  </a:solidFill>
                </a:uFill>
                <a:latin typeface="Century Schoolbook"/>
                <a:cs typeface="Century Schoolbook"/>
              </a:rPr>
              <a:t>Determine Degree </a:t>
            </a:r>
            <a:r>
              <a:rPr lang="en-US" sz="2000" u="heavy" spc="-5" dirty="0">
                <a:uFill>
                  <a:solidFill>
                    <a:srgbClr val="000000"/>
                  </a:solidFill>
                </a:uFill>
                <a:latin typeface="Century Schoolbook"/>
                <a:cs typeface="Century Schoolbook"/>
              </a:rPr>
              <a:t>of  Disability</a:t>
            </a:r>
            <a:r>
              <a:rPr lang="en-US" sz="2000" spc="-5" dirty="0">
                <a:latin typeface="Century Schoolbook"/>
                <a:cs typeface="Century Schoolbook"/>
              </a:rPr>
              <a:t> </a:t>
            </a:r>
          </a:p>
          <a:p>
            <a:pPr marL="412115" marR="1245235" lvl="1" indent="0">
              <a:spcBef>
                <a:spcPts val="100"/>
              </a:spcBef>
              <a:buNone/>
            </a:pPr>
            <a:r>
              <a:rPr lang="en-US" sz="2000" spc="-5" dirty="0">
                <a:latin typeface="Century Schoolbook"/>
                <a:cs typeface="Century Schoolbook"/>
              </a:rPr>
              <a:t>(38 C.F.R. </a:t>
            </a:r>
            <a:r>
              <a:rPr lang="en-US" sz="2000" dirty="0">
                <a:latin typeface="Century Schoolbook"/>
                <a:cs typeface="Century Schoolbook"/>
              </a:rPr>
              <a:t>§</a:t>
            </a:r>
            <a:r>
              <a:rPr lang="en-US" sz="2000" spc="-40" dirty="0">
                <a:latin typeface="Century Schoolbook"/>
                <a:cs typeface="Century Schoolbook"/>
              </a:rPr>
              <a:t> </a:t>
            </a:r>
            <a:r>
              <a:rPr lang="en-US" sz="2000" spc="-5" dirty="0">
                <a:latin typeface="Century Schoolbook"/>
                <a:cs typeface="Century Schoolbook"/>
              </a:rPr>
              <a:t>3.327)</a:t>
            </a:r>
            <a:endParaRPr lang="en-US" sz="2000" dirty="0">
              <a:latin typeface="Century Schoolbook"/>
              <a:cs typeface="Century Schoolbook"/>
            </a:endParaRPr>
          </a:p>
          <a:p>
            <a:pPr>
              <a:lnSpc>
                <a:spcPct val="100000"/>
              </a:lnSpc>
              <a:spcBef>
                <a:spcPts val="20"/>
              </a:spcBef>
            </a:pPr>
            <a:endParaRPr lang="en-US" sz="2000" dirty="0">
              <a:latin typeface="Times New Roman"/>
              <a:cs typeface="Times New Roman"/>
            </a:endParaRPr>
          </a:p>
          <a:p>
            <a:pPr marL="664210" marR="5080" indent="-285750" algn="just">
              <a:buClr>
                <a:srgbClr val="FE8637"/>
              </a:buClr>
              <a:buSzPct val="78571"/>
              <a:tabLst>
                <a:tab pos="652780" algn="l"/>
              </a:tabLst>
            </a:pPr>
            <a:r>
              <a:rPr lang="en-US" sz="2000" spc="-5" dirty="0">
                <a:latin typeface="Century Schoolbook"/>
                <a:cs typeface="Century Schoolbook"/>
              </a:rPr>
              <a:t>To ensure that vets </a:t>
            </a:r>
            <a:r>
              <a:rPr lang="en-US" sz="2000" dirty="0">
                <a:latin typeface="Century Schoolbook"/>
                <a:cs typeface="Century Schoolbook"/>
              </a:rPr>
              <a:t>receiving </a:t>
            </a:r>
            <a:r>
              <a:rPr lang="en-US" sz="2000" spc="-5" dirty="0">
                <a:latin typeface="Century Schoolbook"/>
                <a:cs typeface="Century Schoolbook"/>
              </a:rPr>
              <a:t>disability </a:t>
            </a:r>
            <a:r>
              <a:rPr lang="en-US" sz="2000" dirty="0">
                <a:latin typeface="Century Schoolbook"/>
                <a:cs typeface="Century Schoolbook"/>
              </a:rPr>
              <a:t>compensation  still </a:t>
            </a:r>
            <a:r>
              <a:rPr lang="en-US" sz="2000" spc="-5" dirty="0">
                <a:latin typeface="Century Schoolbook"/>
                <a:cs typeface="Century Schoolbook"/>
              </a:rPr>
              <a:t>qualify for their </a:t>
            </a:r>
            <a:r>
              <a:rPr lang="en-US" sz="2000" dirty="0">
                <a:latin typeface="Century Schoolbook"/>
                <a:cs typeface="Century Schoolbook"/>
              </a:rPr>
              <a:t>rating, </a:t>
            </a:r>
            <a:r>
              <a:rPr lang="en-US" sz="2000" spc="-5" dirty="0">
                <a:latin typeface="Century Schoolbook"/>
                <a:cs typeface="Century Schoolbook"/>
              </a:rPr>
              <a:t>the VA </a:t>
            </a:r>
            <a:r>
              <a:rPr lang="en-US" sz="2000" dirty="0">
                <a:latin typeface="Century Schoolbook"/>
                <a:cs typeface="Century Schoolbook"/>
              </a:rPr>
              <a:t>can require </a:t>
            </a:r>
            <a:r>
              <a:rPr lang="en-US" sz="2000" spc="-5" dirty="0">
                <a:latin typeface="Century Schoolbook"/>
                <a:cs typeface="Century Schoolbook"/>
              </a:rPr>
              <a:t>them  to</a:t>
            </a:r>
            <a:r>
              <a:rPr lang="en-US" sz="2000" spc="-10" dirty="0">
                <a:latin typeface="Century Schoolbook"/>
                <a:cs typeface="Century Schoolbook"/>
              </a:rPr>
              <a:t> </a:t>
            </a:r>
            <a:r>
              <a:rPr lang="en-US" sz="2000" spc="-5" dirty="0">
                <a:latin typeface="Century Schoolbook"/>
                <a:cs typeface="Century Schoolbook"/>
              </a:rPr>
              <a:t>be:</a:t>
            </a:r>
            <a:endParaRPr lang="en-US" sz="2000" dirty="0">
              <a:latin typeface="Century Schoolbook"/>
              <a:cs typeface="Century Schoolbook"/>
            </a:endParaRPr>
          </a:p>
          <a:p>
            <a:pPr marL="1144270" lvl="1">
              <a:spcBef>
                <a:spcPts val="434"/>
              </a:spcBef>
            </a:pPr>
            <a:r>
              <a:rPr lang="en-US" sz="2000" spc="-5" dirty="0">
                <a:latin typeface="Century Schoolbook"/>
                <a:cs typeface="Century Schoolbook"/>
              </a:rPr>
              <a:t>Re-examined by </a:t>
            </a:r>
            <a:r>
              <a:rPr lang="en-US" sz="2000" dirty="0">
                <a:latin typeface="Century Schoolbook"/>
                <a:cs typeface="Century Schoolbook"/>
              </a:rPr>
              <a:t>a </a:t>
            </a:r>
            <a:r>
              <a:rPr lang="en-US" sz="2000" spc="-5" dirty="0">
                <a:latin typeface="Century Schoolbook"/>
                <a:cs typeface="Century Schoolbook"/>
              </a:rPr>
              <a:t>VA doctor, OR</a:t>
            </a:r>
            <a:endParaRPr lang="en-US" sz="2000" dirty="0">
              <a:latin typeface="Century Schoolbook"/>
              <a:cs typeface="Century Schoolbook"/>
            </a:endParaRPr>
          </a:p>
          <a:p>
            <a:pPr marL="1144270" lvl="1">
              <a:spcBef>
                <a:spcPts val="430"/>
              </a:spcBef>
            </a:pPr>
            <a:r>
              <a:rPr lang="en-US" sz="2000" dirty="0">
                <a:latin typeface="Century Schoolbook"/>
                <a:cs typeface="Century Schoolbook"/>
              </a:rPr>
              <a:t>Observed in a </a:t>
            </a:r>
            <a:r>
              <a:rPr lang="en-US" sz="2000" spc="-5" dirty="0">
                <a:latin typeface="Century Schoolbook"/>
                <a:cs typeface="Century Schoolbook"/>
              </a:rPr>
              <a:t>VA </a:t>
            </a:r>
            <a:r>
              <a:rPr lang="en-US" sz="2000" dirty="0">
                <a:latin typeface="Century Schoolbook"/>
                <a:cs typeface="Century Schoolbook"/>
              </a:rPr>
              <a:t>hospital</a:t>
            </a:r>
          </a:p>
          <a:p>
            <a:pPr marL="698500" marR="5080" lvl="1">
              <a:spcBef>
                <a:spcPts val="100"/>
              </a:spcBef>
              <a:buClr>
                <a:srgbClr val="FE8637"/>
              </a:buClr>
              <a:buSzPct val="78571"/>
              <a:tabLst>
                <a:tab pos="287020" algn="l"/>
              </a:tabLst>
            </a:pPr>
            <a:r>
              <a:rPr lang="en-US" sz="2000" dirty="0">
                <a:latin typeface="Century Schoolbook"/>
                <a:cs typeface="Century Schoolbook"/>
              </a:rPr>
              <a:t>Generally, </a:t>
            </a:r>
            <a:r>
              <a:rPr lang="en-US" sz="2000" spc="-5" dirty="0">
                <a:latin typeface="Century Schoolbook"/>
                <a:cs typeface="Century Schoolbook"/>
              </a:rPr>
              <a:t>VA </a:t>
            </a:r>
            <a:r>
              <a:rPr lang="en-US" sz="2000" dirty="0">
                <a:latin typeface="Century Schoolbook"/>
                <a:cs typeface="Century Schoolbook"/>
              </a:rPr>
              <a:t>will require a re-examination if </a:t>
            </a:r>
            <a:r>
              <a:rPr lang="en-US" sz="2000" spc="-5" dirty="0">
                <a:latin typeface="Century Schoolbook"/>
                <a:cs typeface="Century Schoolbook"/>
              </a:rPr>
              <a:t>there </a:t>
            </a:r>
            <a:r>
              <a:rPr lang="en-US" sz="2000" dirty="0">
                <a:latin typeface="Century Schoolbook"/>
                <a:cs typeface="Century Schoolbook"/>
              </a:rPr>
              <a:t>is  </a:t>
            </a:r>
            <a:r>
              <a:rPr lang="en-US" sz="2000" spc="-5" dirty="0">
                <a:latin typeface="Century Schoolbook"/>
                <a:cs typeface="Century Schoolbook"/>
              </a:rPr>
              <a:t>evidence that </a:t>
            </a:r>
            <a:r>
              <a:rPr lang="en-US" sz="2000" dirty="0">
                <a:latin typeface="Century Schoolbook"/>
                <a:cs typeface="Century Schoolbook"/>
              </a:rPr>
              <a:t>a</a:t>
            </a:r>
            <a:r>
              <a:rPr lang="en-US" sz="2000" spc="-10" dirty="0">
                <a:latin typeface="Century Schoolbook"/>
                <a:cs typeface="Century Schoolbook"/>
              </a:rPr>
              <a:t> </a:t>
            </a:r>
            <a:r>
              <a:rPr lang="en-US" sz="2000" spc="-5" dirty="0">
                <a:latin typeface="Century Schoolbook"/>
                <a:cs typeface="Century Schoolbook"/>
              </a:rPr>
              <a:t>disability:</a:t>
            </a:r>
            <a:endParaRPr lang="en-US" sz="2000" dirty="0">
              <a:latin typeface="Century Schoolbook"/>
              <a:cs typeface="Century Schoolbook"/>
            </a:endParaRPr>
          </a:p>
          <a:p>
            <a:pPr marL="1178560" lvl="2">
              <a:spcBef>
                <a:spcPts val="430"/>
              </a:spcBef>
            </a:pPr>
            <a:r>
              <a:rPr lang="en-US" sz="2000" spc="-5" dirty="0">
                <a:latin typeface="Century Schoolbook"/>
                <a:cs typeface="Century Schoolbook"/>
              </a:rPr>
              <a:t>Has significantly </a:t>
            </a:r>
            <a:r>
              <a:rPr lang="en-US" sz="2000" dirty="0">
                <a:latin typeface="Century Schoolbook"/>
                <a:cs typeface="Century Schoolbook"/>
              </a:rPr>
              <a:t>changed </a:t>
            </a:r>
            <a:r>
              <a:rPr lang="en-US" sz="2000" spc="-5" dirty="0">
                <a:latin typeface="Century Schoolbook"/>
                <a:cs typeface="Century Schoolbook"/>
              </a:rPr>
              <a:t>since the last exam, or</a:t>
            </a:r>
            <a:endParaRPr lang="en-US" sz="2000" dirty="0">
              <a:latin typeface="Century Schoolbook"/>
              <a:cs typeface="Century Schoolbook"/>
            </a:endParaRPr>
          </a:p>
          <a:p>
            <a:pPr marL="1178560" lvl="2">
              <a:spcBef>
                <a:spcPts val="430"/>
              </a:spcBef>
            </a:pPr>
            <a:r>
              <a:rPr lang="en-US" sz="2000" spc="-5" dirty="0">
                <a:latin typeface="Century Schoolbook"/>
                <a:cs typeface="Century Schoolbook"/>
              </a:rPr>
              <a:t>Is likely to improve</a:t>
            </a:r>
            <a:endParaRPr lang="en-US" sz="2000" dirty="0">
              <a:latin typeface="Century Schoolbook"/>
              <a:cs typeface="Century Schoolbook"/>
            </a:endParaRPr>
          </a:p>
          <a:p>
            <a:pPr marL="744220">
              <a:lnSpc>
                <a:spcPct val="100000"/>
              </a:lnSpc>
              <a:spcBef>
                <a:spcPts val="430"/>
              </a:spcBef>
            </a:pPr>
            <a:endParaRPr lang="en-US" dirty="0"/>
          </a:p>
        </p:txBody>
      </p:sp>
    </p:spTree>
    <p:extLst>
      <p:ext uri="{BB962C8B-B14F-4D97-AF65-F5344CB8AC3E}">
        <p14:creationId xmlns:p14="http://schemas.microsoft.com/office/powerpoint/2010/main" val="28928026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7621F-176B-498E-A2F4-1402E9C56AB6}"/>
              </a:ext>
            </a:extLst>
          </p:cNvPr>
          <p:cNvSpPr>
            <a:spLocks noGrp="1"/>
          </p:cNvSpPr>
          <p:nvPr>
            <p:ph type="title"/>
          </p:nvPr>
        </p:nvSpPr>
        <p:spPr/>
        <p:txBody>
          <a:bodyPr/>
          <a:lstStyle/>
          <a:p>
            <a:r>
              <a:rPr lang="en-US" sz="3000" kern="0" spc="-5" dirty="0">
                <a:solidFill>
                  <a:srgbClr val="575F6D"/>
                </a:solidFill>
                <a:latin typeface="Century Schoolbook"/>
              </a:rPr>
              <a:t>A</a:t>
            </a:r>
            <a:r>
              <a:rPr lang="en-US" sz="2400" kern="0" spc="-5" dirty="0">
                <a:solidFill>
                  <a:srgbClr val="575F6D"/>
                </a:solidFill>
                <a:latin typeface="Century Schoolbook"/>
              </a:rPr>
              <a:t>DVOCACY</a:t>
            </a:r>
            <a:r>
              <a:rPr lang="en-US" sz="2400" kern="0" spc="-30" dirty="0">
                <a:solidFill>
                  <a:srgbClr val="575F6D"/>
                </a:solidFill>
                <a:latin typeface="Century Schoolbook"/>
              </a:rPr>
              <a:t> </a:t>
            </a:r>
            <a:r>
              <a:rPr lang="en-US" sz="3000" kern="0" spc="-5" dirty="0">
                <a:solidFill>
                  <a:srgbClr val="575F6D"/>
                </a:solidFill>
                <a:latin typeface="Century Schoolbook"/>
              </a:rPr>
              <a:t>A</a:t>
            </a:r>
            <a:r>
              <a:rPr lang="en-US" sz="2400" kern="0" spc="-5" dirty="0">
                <a:solidFill>
                  <a:srgbClr val="575F6D"/>
                </a:solidFill>
                <a:latin typeface="Century Schoolbook"/>
              </a:rPr>
              <a:t>DVICE</a:t>
            </a:r>
            <a:endParaRPr lang="en-US" dirty="0"/>
          </a:p>
        </p:txBody>
      </p:sp>
      <p:sp>
        <p:nvSpPr>
          <p:cNvPr id="3" name="Content Placeholder 2">
            <a:extLst>
              <a:ext uri="{FF2B5EF4-FFF2-40B4-BE49-F238E27FC236}">
                <a16:creationId xmlns:a16="http://schemas.microsoft.com/office/drawing/2014/main" id="{12DC54B9-5E8B-4883-A1F2-4F26705316C9}"/>
              </a:ext>
            </a:extLst>
          </p:cNvPr>
          <p:cNvSpPr>
            <a:spLocks noGrp="1"/>
          </p:cNvSpPr>
          <p:nvPr>
            <p:ph idx="1"/>
          </p:nvPr>
        </p:nvSpPr>
        <p:spPr/>
        <p:txBody>
          <a:bodyPr>
            <a:normAutofit lnSpcReduction="10000"/>
          </a:bodyPr>
          <a:lstStyle/>
          <a:p>
            <a:pPr marL="469900" indent="-457200" defTabSz="914400">
              <a:spcBef>
                <a:spcPts val="865"/>
              </a:spcBef>
              <a:buClrTx/>
              <a:buSzTx/>
            </a:pPr>
            <a:r>
              <a:rPr lang="en-US" sz="3200" spc="140" dirty="0">
                <a:solidFill>
                  <a:prstClr val="black"/>
                </a:solidFill>
                <a:latin typeface="Century Schoolbook"/>
                <a:cs typeface="Century Schoolbook"/>
              </a:rPr>
              <a:t>Check </a:t>
            </a:r>
            <a:r>
              <a:rPr lang="en-US" sz="3200" spc="-5" dirty="0">
                <a:solidFill>
                  <a:prstClr val="black"/>
                </a:solidFill>
                <a:latin typeface="Century Schoolbook"/>
                <a:cs typeface="Century Schoolbook"/>
              </a:rPr>
              <a:t>exams very</a:t>
            </a:r>
            <a:r>
              <a:rPr lang="en-US" sz="3200" spc="-114" dirty="0">
                <a:solidFill>
                  <a:prstClr val="black"/>
                </a:solidFill>
                <a:latin typeface="Century Schoolbook"/>
                <a:cs typeface="Century Schoolbook"/>
              </a:rPr>
              <a:t> </a:t>
            </a:r>
            <a:r>
              <a:rPr lang="en-US" sz="3200" spc="-5" dirty="0">
                <a:solidFill>
                  <a:prstClr val="black"/>
                </a:solidFill>
                <a:latin typeface="Century Schoolbook"/>
                <a:cs typeface="Century Schoolbook"/>
              </a:rPr>
              <a:t>closely</a:t>
            </a:r>
            <a:endParaRPr lang="en-US" sz="3200" dirty="0">
              <a:solidFill>
                <a:prstClr val="black"/>
              </a:solidFill>
              <a:latin typeface="Century Schoolbook"/>
              <a:cs typeface="Century Schoolbook"/>
            </a:endParaRPr>
          </a:p>
          <a:p>
            <a:pPr marL="835660" marR="5080" indent="-457200" defTabSz="914400">
              <a:spcBef>
                <a:spcPts val="725"/>
              </a:spcBef>
              <a:buClr>
                <a:srgbClr val="FE8637"/>
              </a:buClr>
              <a:tabLst>
                <a:tab pos="652780" algn="l"/>
                <a:tab pos="4685030" algn="l"/>
              </a:tabLst>
            </a:pPr>
            <a:r>
              <a:rPr lang="en-US" sz="3000" dirty="0">
                <a:solidFill>
                  <a:prstClr val="black"/>
                </a:solidFill>
                <a:latin typeface="Century Schoolbook"/>
                <a:cs typeface="Century Schoolbook"/>
              </a:rPr>
              <a:t>Proper </a:t>
            </a:r>
            <a:r>
              <a:rPr lang="en-US" sz="3000" spc="-5" dirty="0">
                <a:solidFill>
                  <a:prstClr val="black"/>
                </a:solidFill>
                <a:latin typeface="Century Schoolbook"/>
                <a:cs typeface="Century Schoolbook"/>
              </a:rPr>
              <a:t>tests </a:t>
            </a:r>
            <a:r>
              <a:rPr lang="en-US" sz="3000" dirty="0">
                <a:solidFill>
                  <a:prstClr val="black"/>
                </a:solidFill>
                <a:latin typeface="Century Schoolbook"/>
                <a:cs typeface="Century Schoolbook"/>
              </a:rPr>
              <a:t>– Depending on </a:t>
            </a:r>
            <a:r>
              <a:rPr lang="en-US" sz="3000" spc="-5" dirty="0">
                <a:solidFill>
                  <a:prstClr val="black"/>
                </a:solidFill>
                <a:latin typeface="Century Schoolbook"/>
                <a:cs typeface="Century Schoolbook"/>
              </a:rPr>
              <a:t>the  disability, make sure all the required  tests </a:t>
            </a:r>
            <a:r>
              <a:rPr lang="en-US" sz="3000" dirty="0">
                <a:solidFill>
                  <a:prstClr val="black"/>
                </a:solidFill>
                <a:latin typeface="Century Schoolbook"/>
                <a:cs typeface="Century Schoolbook"/>
              </a:rPr>
              <a:t>were</a:t>
            </a:r>
            <a:r>
              <a:rPr lang="en-US" sz="3000" spc="5" dirty="0">
                <a:solidFill>
                  <a:prstClr val="black"/>
                </a:solidFill>
                <a:latin typeface="Century Schoolbook"/>
                <a:cs typeface="Century Schoolbook"/>
              </a:rPr>
              <a:t> </a:t>
            </a:r>
            <a:r>
              <a:rPr lang="en-US" sz="3000" spc="-5" dirty="0">
                <a:solidFill>
                  <a:prstClr val="black"/>
                </a:solidFill>
                <a:latin typeface="Century Schoolbook"/>
                <a:cs typeface="Century Schoolbook"/>
              </a:rPr>
              <a:t>performed.	 Check </a:t>
            </a:r>
            <a:r>
              <a:rPr lang="en-US" sz="3000" dirty="0">
                <a:solidFill>
                  <a:prstClr val="black"/>
                </a:solidFill>
                <a:latin typeface="Century Schoolbook"/>
                <a:cs typeface="Century Schoolbook"/>
              </a:rPr>
              <a:t>DBQs  </a:t>
            </a:r>
            <a:r>
              <a:rPr lang="en-US" sz="3000" spc="-5" dirty="0">
                <a:solidFill>
                  <a:prstClr val="black"/>
                </a:solidFill>
                <a:latin typeface="Century Schoolbook"/>
                <a:cs typeface="Century Schoolbook"/>
              </a:rPr>
              <a:t>and VA Clinicians’</a:t>
            </a:r>
            <a:r>
              <a:rPr lang="en-US" sz="3000" spc="25" dirty="0">
                <a:solidFill>
                  <a:prstClr val="black"/>
                </a:solidFill>
                <a:latin typeface="Century Schoolbook"/>
                <a:cs typeface="Century Schoolbook"/>
              </a:rPr>
              <a:t> </a:t>
            </a:r>
            <a:r>
              <a:rPr lang="en-US" sz="3000" spc="-5" dirty="0">
                <a:solidFill>
                  <a:prstClr val="black"/>
                </a:solidFill>
                <a:latin typeface="Century Schoolbook"/>
                <a:cs typeface="Century Schoolbook"/>
              </a:rPr>
              <a:t>Guide.</a:t>
            </a:r>
            <a:endParaRPr lang="en-US" sz="3000" dirty="0">
              <a:solidFill>
                <a:prstClr val="black"/>
              </a:solidFill>
              <a:latin typeface="Century Schoolbook"/>
              <a:cs typeface="Century Schoolbook"/>
            </a:endParaRPr>
          </a:p>
          <a:p>
            <a:pPr marL="0" lvl="0" indent="0" defTabSz="914400">
              <a:spcBef>
                <a:spcPts val="35"/>
              </a:spcBef>
              <a:buClr>
                <a:srgbClr val="FE8637"/>
              </a:buClr>
              <a:buSzTx/>
              <a:buFont typeface="Wingdings 2"/>
              <a:buChar char="•"/>
            </a:pPr>
            <a:endParaRPr lang="en-US" sz="4350" dirty="0">
              <a:solidFill>
                <a:prstClr val="black"/>
              </a:solidFill>
              <a:latin typeface="Times New Roman"/>
              <a:cs typeface="Times New Roman"/>
            </a:endParaRPr>
          </a:p>
          <a:p>
            <a:pPr marL="835660" marR="123189" indent="-457200" defTabSz="914400">
              <a:spcBef>
                <a:spcPts val="0"/>
              </a:spcBef>
              <a:buClr>
                <a:srgbClr val="FE8637"/>
              </a:buClr>
              <a:tabLst>
                <a:tab pos="652780" algn="l"/>
              </a:tabLst>
            </a:pPr>
            <a:r>
              <a:rPr lang="en-US" sz="3000" spc="-5" dirty="0">
                <a:solidFill>
                  <a:prstClr val="black"/>
                </a:solidFill>
                <a:latin typeface="Century Schoolbook"/>
                <a:cs typeface="Century Schoolbook"/>
              </a:rPr>
              <a:t>Rationale </a:t>
            </a:r>
            <a:r>
              <a:rPr lang="en-US" sz="3000" dirty="0">
                <a:solidFill>
                  <a:prstClr val="black"/>
                </a:solidFill>
                <a:latin typeface="Century Schoolbook"/>
                <a:cs typeface="Century Schoolbook"/>
              </a:rPr>
              <a:t>– </a:t>
            </a:r>
            <a:r>
              <a:rPr lang="en-US" sz="3000" spc="-5" dirty="0">
                <a:solidFill>
                  <a:prstClr val="black"/>
                </a:solidFill>
                <a:latin typeface="Century Schoolbook"/>
                <a:cs typeface="Century Schoolbook"/>
              </a:rPr>
              <a:t>Make </a:t>
            </a:r>
            <a:r>
              <a:rPr lang="en-US" sz="3000" dirty="0">
                <a:solidFill>
                  <a:prstClr val="black"/>
                </a:solidFill>
                <a:latin typeface="Century Schoolbook"/>
                <a:cs typeface="Century Schoolbook"/>
              </a:rPr>
              <a:t>sure </a:t>
            </a:r>
            <a:r>
              <a:rPr lang="en-US" sz="3000" spc="-5" dirty="0">
                <a:solidFill>
                  <a:prstClr val="black"/>
                </a:solidFill>
                <a:latin typeface="Century Schoolbook"/>
                <a:cs typeface="Century Schoolbook"/>
              </a:rPr>
              <a:t>the examiner  provides </a:t>
            </a:r>
            <a:r>
              <a:rPr lang="en-US" sz="3000" dirty="0">
                <a:solidFill>
                  <a:prstClr val="black"/>
                </a:solidFill>
                <a:latin typeface="Century Schoolbook"/>
                <a:cs typeface="Century Schoolbook"/>
              </a:rPr>
              <a:t>a sufficient</a:t>
            </a:r>
            <a:r>
              <a:rPr lang="en-US" sz="3000" spc="25" dirty="0">
                <a:solidFill>
                  <a:prstClr val="black"/>
                </a:solidFill>
                <a:latin typeface="Century Schoolbook"/>
                <a:cs typeface="Century Schoolbook"/>
              </a:rPr>
              <a:t> </a:t>
            </a:r>
            <a:r>
              <a:rPr lang="en-US" sz="3000" dirty="0">
                <a:solidFill>
                  <a:prstClr val="black"/>
                </a:solidFill>
                <a:latin typeface="Century Schoolbook"/>
                <a:cs typeface="Century Schoolbook"/>
              </a:rPr>
              <a:t>rationale</a:t>
            </a:r>
          </a:p>
          <a:p>
            <a:endParaRPr lang="en-US" dirty="0"/>
          </a:p>
        </p:txBody>
      </p:sp>
    </p:spTree>
    <p:extLst>
      <p:ext uri="{BB962C8B-B14F-4D97-AF65-F5344CB8AC3E}">
        <p14:creationId xmlns:p14="http://schemas.microsoft.com/office/powerpoint/2010/main" val="41977127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C5C52-3958-47B5-ACA8-D9C9F0FB2604}"/>
              </a:ext>
            </a:extLst>
          </p:cNvPr>
          <p:cNvSpPr>
            <a:spLocks noGrp="1"/>
          </p:cNvSpPr>
          <p:nvPr>
            <p:ph type="title"/>
          </p:nvPr>
        </p:nvSpPr>
        <p:spPr/>
        <p:txBody>
          <a:bodyPr/>
          <a:lstStyle/>
          <a:p>
            <a:r>
              <a:rPr lang="en-US" sz="3000" kern="0" spc="-5" dirty="0">
                <a:solidFill>
                  <a:srgbClr val="575F6D"/>
                </a:solidFill>
                <a:latin typeface="Century Schoolbook"/>
              </a:rPr>
              <a:t>A</a:t>
            </a:r>
            <a:r>
              <a:rPr lang="en-US" sz="2400" kern="0" spc="-5" dirty="0">
                <a:solidFill>
                  <a:srgbClr val="575F6D"/>
                </a:solidFill>
                <a:latin typeface="Century Schoolbook"/>
              </a:rPr>
              <a:t>DVOCACY</a:t>
            </a:r>
            <a:r>
              <a:rPr lang="en-US" sz="2400" kern="0" spc="-30" dirty="0">
                <a:solidFill>
                  <a:srgbClr val="575F6D"/>
                </a:solidFill>
                <a:latin typeface="Century Schoolbook"/>
              </a:rPr>
              <a:t> </a:t>
            </a:r>
            <a:r>
              <a:rPr lang="en-US" sz="3000" kern="0" spc="-5" dirty="0">
                <a:solidFill>
                  <a:srgbClr val="575F6D"/>
                </a:solidFill>
                <a:latin typeface="Century Schoolbook"/>
              </a:rPr>
              <a:t>A</a:t>
            </a:r>
            <a:r>
              <a:rPr lang="en-US" sz="2400" kern="0" spc="-5" dirty="0">
                <a:solidFill>
                  <a:srgbClr val="575F6D"/>
                </a:solidFill>
                <a:latin typeface="Century Schoolbook"/>
              </a:rPr>
              <a:t>DVICE</a:t>
            </a:r>
            <a:endParaRPr lang="en-US" dirty="0"/>
          </a:p>
        </p:txBody>
      </p:sp>
      <p:sp>
        <p:nvSpPr>
          <p:cNvPr id="3" name="Content Placeholder 2">
            <a:extLst>
              <a:ext uri="{FF2B5EF4-FFF2-40B4-BE49-F238E27FC236}">
                <a16:creationId xmlns:a16="http://schemas.microsoft.com/office/drawing/2014/main" id="{B46C2967-DBCC-4F96-8B77-182FA6D34870}"/>
              </a:ext>
            </a:extLst>
          </p:cNvPr>
          <p:cNvSpPr>
            <a:spLocks noGrp="1"/>
          </p:cNvSpPr>
          <p:nvPr>
            <p:ph idx="1"/>
          </p:nvPr>
        </p:nvSpPr>
        <p:spPr/>
        <p:txBody>
          <a:bodyPr>
            <a:normAutofit lnSpcReduction="10000"/>
          </a:bodyPr>
          <a:lstStyle/>
          <a:p>
            <a:pPr marL="469900" indent="-457200" defTabSz="914400">
              <a:spcBef>
                <a:spcPts val="100"/>
              </a:spcBef>
              <a:buClrTx/>
              <a:buSzTx/>
            </a:pPr>
            <a:r>
              <a:rPr lang="en-US" sz="3000" spc="140" dirty="0">
                <a:solidFill>
                  <a:prstClr val="black"/>
                </a:solidFill>
                <a:latin typeface="Century Schoolbook"/>
                <a:cs typeface="Century Schoolbook"/>
              </a:rPr>
              <a:t>Check </a:t>
            </a:r>
            <a:r>
              <a:rPr lang="en-US" sz="3000" dirty="0">
                <a:solidFill>
                  <a:prstClr val="black"/>
                </a:solidFill>
                <a:latin typeface="Century Schoolbook"/>
                <a:cs typeface="Century Schoolbook"/>
              </a:rPr>
              <a:t>exams </a:t>
            </a:r>
            <a:r>
              <a:rPr lang="en-US" sz="3000" spc="-5" dirty="0">
                <a:solidFill>
                  <a:prstClr val="black"/>
                </a:solidFill>
                <a:latin typeface="Century Schoolbook"/>
                <a:cs typeface="Century Schoolbook"/>
              </a:rPr>
              <a:t>very</a:t>
            </a:r>
            <a:r>
              <a:rPr lang="en-US" sz="3000" spc="-160" dirty="0">
                <a:solidFill>
                  <a:prstClr val="black"/>
                </a:solidFill>
                <a:latin typeface="Century Schoolbook"/>
                <a:cs typeface="Century Schoolbook"/>
              </a:rPr>
              <a:t> </a:t>
            </a:r>
            <a:r>
              <a:rPr lang="en-US" sz="3000" dirty="0">
                <a:solidFill>
                  <a:prstClr val="black"/>
                </a:solidFill>
                <a:latin typeface="Century Schoolbook"/>
                <a:cs typeface="Century Schoolbook"/>
              </a:rPr>
              <a:t>closely</a:t>
            </a:r>
          </a:p>
          <a:p>
            <a:pPr defTabSz="914400">
              <a:spcBef>
                <a:spcPts val="5"/>
              </a:spcBef>
              <a:buClrTx/>
              <a:buSzTx/>
            </a:pPr>
            <a:endParaRPr lang="en-US" sz="2900" dirty="0">
              <a:solidFill>
                <a:prstClr val="black"/>
              </a:solidFill>
              <a:latin typeface="Times New Roman"/>
              <a:cs typeface="Times New Roman"/>
            </a:endParaRPr>
          </a:p>
          <a:p>
            <a:pPr marL="835660" marR="5080" indent="-457200" defTabSz="914400">
              <a:lnSpc>
                <a:spcPct val="80000"/>
              </a:lnSpc>
              <a:spcBef>
                <a:spcPts val="0"/>
              </a:spcBef>
              <a:buClr>
                <a:srgbClr val="FE8637"/>
              </a:buClr>
              <a:buSzPct val="78846"/>
              <a:tabLst>
                <a:tab pos="652780" algn="l"/>
              </a:tabLst>
            </a:pPr>
            <a:r>
              <a:rPr lang="en-US" sz="2600" i="1" spc="-10" dirty="0">
                <a:solidFill>
                  <a:prstClr val="black"/>
                </a:solidFill>
                <a:latin typeface="Century Schoolbook"/>
                <a:cs typeface="Century Schoolbook"/>
              </a:rPr>
              <a:t>DeLuca</a:t>
            </a:r>
            <a:r>
              <a:rPr lang="en-US" sz="2600" spc="-10" dirty="0">
                <a:solidFill>
                  <a:prstClr val="black"/>
                </a:solidFill>
                <a:latin typeface="Century Schoolbook"/>
                <a:cs typeface="Century Schoolbook"/>
              </a:rPr>
              <a:t>/</a:t>
            </a:r>
            <a:r>
              <a:rPr lang="en-US" sz="2600" i="1" spc="-10" dirty="0">
                <a:solidFill>
                  <a:prstClr val="black"/>
                </a:solidFill>
                <a:latin typeface="Century Schoolbook"/>
                <a:cs typeface="Century Schoolbook"/>
              </a:rPr>
              <a:t>Mitchell </a:t>
            </a:r>
            <a:r>
              <a:rPr lang="en-US" sz="2600" spc="-10" dirty="0">
                <a:solidFill>
                  <a:prstClr val="black"/>
                </a:solidFill>
                <a:latin typeface="Century Schoolbook"/>
                <a:cs typeface="Century Schoolbook"/>
              </a:rPr>
              <a:t>Compliance </a:t>
            </a:r>
            <a:r>
              <a:rPr lang="en-US" sz="2600" spc="-5" dirty="0">
                <a:solidFill>
                  <a:prstClr val="black"/>
                </a:solidFill>
                <a:latin typeface="Century Schoolbook"/>
                <a:cs typeface="Century Schoolbook"/>
              </a:rPr>
              <a:t>– Make sure  that examination </a:t>
            </a:r>
            <a:r>
              <a:rPr lang="en-US" sz="2600" spc="-10" dirty="0">
                <a:solidFill>
                  <a:prstClr val="black"/>
                </a:solidFill>
                <a:latin typeface="Century Schoolbook"/>
                <a:cs typeface="Century Schoolbook"/>
              </a:rPr>
              <a:t>adequately addresses  functional </a:t>
            </a:r>
            <a:r>
              <a:rPr lang="en-US" sz="2600" spc="-5" dirty="0">
                <a:solidFill>
                  <a:prstClr val="black"/>
                </a:solidFill>
                <a:latin typeface="Century Schoolbook"/>
                <a:cs typeface="Century Schoolbook"/>
              </a:rPr>
              <a:t>loss due to pain as well as </a:t>
            </a:r>
            <a:r>
              <a:rPr lang="en-US" sz="2600" spc="-10" dirty="0">
                <a:solidFill>
                  <a:prstClr val="black"/>
                </a:solidFill>
                <a:latin typeface="Century Schoolbook"/>
                <a:cs typeface="Century Schoolbook"/>
              </a:rPr>
              <a:t>flare-  </a:t>
            </a:r>
            <a:r>
              <a:rPr lang="en-US" sz="2600" spc="-5" dirty="0">
                <a:solidFill>
                  <a:prstClr val="black"/>
                </a:solidFill>
                <a:latin typeface="Century Schoolbook"/>
                <a:cs typeface="Century Schoolbook"/>
              </a:rPr>
              <a:t>ups,</a:t>
            </a:r>
            <a:r>
              <a:rPr lang="en-US" sz="2600" dirty="0">
                <a:solidFill>
                  <a:prstClr val="black"/>
                </a:solidFill>
                <a:latin typeface="Century Schoolbook"/>
                <a:cs typeface="Century Schoolbook"/>
              </a:rPr>
              <a:t> </a:t>
            </a:r>
            <a:r>
              <a:rPr lang="en-US" sz="2600" spc="-5" dirty="0">
                <a:solidFill>
                  <a:prstClr val="black"/>
                </a:solidFill>
                <a:latin typeface="Century Schoolbook"/>
                <a:cs typeface="Century Schoolbook"/>
              </a:rPr>
              <a:t>etc.</a:t>
            </a:r>
            <a:endParaRPr lang="en-US" sz="2600" dirty="0">
              <a:solidFill>
                <a:prstClr val="black"/>
              </a:solidFill>
              <a:latin typeface="Century Schoolbook"/>
              <a:cs typeface="Century Schoolbook"/>
            </a:endParaRPr>
          </a:p>
          <a:p>
            <a:pPr marL="0" lvl="0" indent="0" defTabSz="914400">
              <a:spcBef>
                <a:spcPts val="10"/>
              </a:spcBef>
              <a:buClr>
                <a:srgbClr val="FE8637"/>
              </a:buClr>
              <a:buSzTx/>
              <a:buFont typeface="Wingdings 2"/>
              <a:buChar char="•"/>
            </a:pPr>
            <a:endParaRPr lang="en-US" sz="3200" dirty="0">
              <a:solidFill>
                <a:prstClr val="black"/>
              </a:solidFill>
              <a:latin typeface="Times New Roman"/>
              <a:cs typeface="Times New Roman"/>
            </a:endParaRPr>
          </a:p>
          <a:p>
            <a:pPr marL="835660" marR="92710" indent="-457200" defTabSz="914400">
              <a:lnSpc>
                <a:spcPct val="80000"/>
              </a:lnSpc>
              <a:spcBef>
                <a:spcPts val="0"/>
              </a:spcBef>
              <a:buClr>
                <a:srgbClr val="FE8637"/>
              </a:buClr>
              <a:buSzPct val="78846"/>
              <a:tabLst>
                <a:tab pos="652780" algn="l"/>
              </a:tabLst>
            </a:pPr>
            <a:r>
              <a:rPr lang="en-US" sz="2600" spc="-10" dirty="0">
                <a:solidFill>
                  <a:prstClr val="black"/>
                </a:solidFill>
                <a:latin typeface="Century Schoolbook"/>
                <a:cs typeface="Century Schoolbook"/>
              </a:rPr>
              <a:t>Explanation </a:t>
            </a:r>
            <a:r>
              <a:rPr lang="en-US" sz="2600" spc="-5" dirty="0">
                <a:solidFill>
                  <a:prstClr val="black"/>
                </a:solidFill>
                <a:latin typeface="Century Schoolbook"/>
                <a:cs typeface="Century Schoolbook"/>
              </a:rPr>
              <a:t>of </a:t>
            </a:r>
            <a:r>
              <a:rPr lang="en-US" sz="2600" spc="-10" dirty="0">
                <a:solidFill>
                  <a:prstClr val="black"/>
                </a:solidFill>
                <a:latin typeface="Century Schoolbook"/>
                <a:cs typeface="Century Schoolbook"/>
              </a:rPr>
              <a:t>“material </a:t>
            </a:r>
            <a:r>
              <a:rPr lang="en-US" sz="2600" spc="-5" dirty="0">
                <a:solidFill>
                  <a:prstClr val="black"/>
                </a:solidFill>
                <a:latin typeface="Century Schoolbook"/>
                <a:cs typeface="Century Schoolbook"/>
              </a:rPr>
              <a:t>improvement” in  light of entire history of</a:t>
            </a:r>
            <a:r>
              <a:rPr lang="en-US" sz="2600" spc="60" dirty="0">
                <a:solidFill>
                  <a:prstClr val="black"/>
                </a:solidFill>
                <a:latin typeface="Century Schoolbook"/>
                <a:cs typeface="Century Schoolbook"/>
              </a:rPr>
              <a:t> </a:t>
            </a:r>
            <a:r>
              <a:rPr lang="en-US" sz="2600" spc="-10" dirty="0">
                <a:solidFill>
                  <a:prstClr val="black"/>
                </a:solidFill>
                <a:latin typeface="Century Schoolbook"/>
                <a:cs typeface="Century Schoolbook"/>
              </a:rPr>
              <a:t>disability</a:t>
            </a:r>
          </a:p>
          <a:p>
            <a:pPr marL="835660" marR="92710" indent="-457200" defTabSz="914400">
              <a:lnSpc>
                <a:spcPct val="80000"/>
              </a:lnSpc>
              <a:spcBef>
                <a:spcPts val="0"/>
              </a:spcBef>
              <a:buClr>
                <a:srgbClr val="FE8637"/>
              </a:buClr>
              <a:buSzPct val="78846"/>
              <a:tabLst>
                <a:tab pos="652780" algn="l"/>
              </a:tabLst>
            </a:pPr>
            <a:endParaRPr lang="en-US" sz="3200" spc="-10" dirty="0">
              <a:solidFill>
                <a:prstClr val="black"/>
              </a:solidFill>
              <a:latin typeface="Century Schoolbook"/>
              <a:cs typeface="Century Schoolbook"/>
            </a:endParaRPr>
          </a:p>
          <a:p>
            <a:pPr marL="835660" marR="92710" indent="-457200" defTabSz="914400">
              <a:lnSpc>
                <a:spcPct val="80000"/>
              </a:lnSpc>
              <a:spcBef>
                <a:spcPts val="0"/>
              </a:spcBef>
              <a:buClr>
                <a:srgbClr val="FE8637"/>
              </a:buClr>
              <a:buSzPct val="78846"/>
              <a:tabLst>
                <a:tab pos="652780" algn="l"/>
              </a:tabLst>
            </a:pPr>
            <a:r>
              <a:rPr lang="en-US" sz="2400" spc="-10" dirty="0">
                <a:solidFill>
                  <a:prstClr val="black"/>
                </a:solidFill>
                <a:latin typeface="Century Schoolbook"/>
                <a:cs typeface="Century Schoolbook"/>
              </a:rPr>
              <a:t>Explanation </a:t>
            </a:r>
            <a:r>
              <a:rPr lang="en-US" sz="2400" spc="-5" dirty="0">
                <a:solidFill>
                  <a:prstClr val="black"/>
                </a:solidFill>
                <a:latin typeface="Century Schoolbook"/>
                <a:cs typeface="Century Schoolbook"/>
              </a:rPr>
              <a:t>of how improvement can </a:t>
            </a:r>
            <a:r>
              <a:rPr lang="en-US" sz="2400" spc="-10" dirty="0">
                <a:solidFill>
                  <a:prstClr val="black"/>
                </a:solidFill>
                <a:latin typeface="Century Schoolbook"/>
                <a:cs typeface="Century Schoolbook"/>
              </a:rPr>
              <a:t>be  maintained </a:t>
            </a:r>
            <a:r>
              <a:rPr lang="en-US" sz="2400" spc="-5" dirty="0">
                <a:solidFill>
                  <a:prstClr val="black"/>
                </a:solidFill>
                <a:latin typeface="Century Schoolbook"/>
                <a:cs typeface="Century Schoolbook"/>
              </a:rPr>
              <a:t>under ordinary conditions of  life and</a:t>
            </a:r>
            <a:r>
              <a:rPr lang="en-US" sz="2400" spc="10" dirty="0">
                <a:solidFill>
                  <a:prstClr val="black"/>
                </a:solidFill>
                <a:latin typeface="Century Schoolbook"/>
                <a:cs typeface="Century Schoolbook"/>
              </a:rPr>
              <a:t> </a:t>
            </a:r>
            <a:r>
              <a:rPr lang="en-US" sz="2400" spc="-5" dirty="0">
                <a:solidFill>
                  <a:prstClr val="black"/>
                </a:solidFill>
                <a:latin typeface="Century Schoolbook"/>
                <a:cs typeface="Century Schoolbook"/>
              </a:rPr>
              <a:t>work</a:t>
            </a:r>
            <a:endParaRPr lang="en-US" sz="24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187581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C5C52-3958-47B5-ACA8-D9C9F0FB2604}"/>
              </a:ext>
            </a:extLst>
          </p:cNvPr>
          <p:cNvSpPr>
            <a:spLocks noGrp="1"/>
          </p:cNvSpPr>
          <p:nvPr>
            <p:ph type="title"/>
          </p:nvPr>
        </p:nvSpPr>
        <p:spPr/>
        <p:txBody>
          <a:bodyPr/>
          <a:lstStyle/>
          <a:p>
            <a:r>
              <a:rPr lang="en-US" sz="3000" kern="0" spc="-5" dirty="0">
                <a:solidFill>
                  <a:srgbClr val="575F6D"/>
                </a:solidFill>
                <a:latin typeface="Century Schoolbook"/>
              </a:rPr>
              <a:t>A</a:t>
            </a:r>
            <a:r>
              <a:rPr lang="en-US" sz="2400" kern="0" spc="-5" dirty="0">
                <a:solidFill>
                  <a:srgbClr val="575F6D"/>
                </a:solidFill>
                <a:latin typeface="Century Schoolbook"/>
              </a:rPr>
              <a:t>DVOCACY</a:t>
            </a:r>
            <a:r>
              <a:rPr lang="en-US" sz="2400" kern="0" spc="-30" dirty="0">
                <a:solidFill>
                  <a:srgbClr val="575F6D"/>
                </a:solidFill>
                <a:latin typeface="Century Schoolbook"/>
              </a:rPr>
              <a:t> </a:t>
            </a:r>
            <a:r>
              <a:rPr lang="en-US" sz="3000" kern="0" spc="-5" dirty="0">
                <a:solidFill>
                  <a:srgbClr val="575F6D"/>
                </a:solidFill>
                <a:latin typeface="Century Schoolbook"/>
              </a:rPr>
              <a:t>A</a:t>
            </a:r>
            <a:r>
              <a:rPr lang="en-US" sz="2400" kern="0" spc="-5" dirty="0">
                <a:solidFill>
                  <a:srgbClr val="575F6D"/>
                </a:solidFill>
                <a:latin typeface="Century Schoolbook"/>
              </a:rPr>
              <a:t>DVICE</a:t>
            </a:r>
            <a:endParaRPr lang="en-US" dirty="0"/>
          </a:p>
        </p:txBody>
      </p:sp>
      <p:sp>
        <p:nvSpPr>
          <p:cNvPr id="3" name="Content Placeholder 2">
            <a:extLst>
              <a:ext uri="{FF2B5EF4-FFF2-40B4-BE49-F238E27FC236}">
                <a16:creationId xmlns:a16="http://schemas.microsoft.com/office/drawing/2014/main" id="{B46C2967-DBCC-4F96-8B77-182FA6D34870}"/>
              </a:ext>
            </a:extLst>
          </p:cNvPr>
          <p:cNvSpPr>
            <a:spLocks noGrp="1"/>
          </p:cNvSpPr>
          <p:nvPr>
            <p:ph idx="1"/>
          </p:nvPr>
        </p:nvSpPr>
        <p:spPr/>
        <p:txBody>
          <a:bodyPr>
            <a:normAutofit/>
          </a:bodyPr>
          <a:lstStyle/>
          <a:p>
            <a:pPr marL="469265" marR="946785" indent="-457200" defTabSz="914400">
              <a:spcBef>
                <a:spcPts val="100"/>
              </a:spcBef>
              <a:buClrTx/>
              <a:buSzTx/>
            </a:pPr>
            <a:r>
              <a:rPr lang="en-US" sz="2800" spc="-5" dirty="0">
                <a:solidFill>
                  <a:prstClr val="black"/>
                </a:solidFill>
                <a:latin typeface="Century Schoolbook"/>
                <a:cs typeface="Century Schoolbook"/>
              </a:rPr>
              <a:t>If </a:t>
            </a:r>
            <a:r>
              <a:rPr lang="en-US" sz="2800" dirty="0">
                <a:solidFill>
                  <a:prstClr val="black"/>
                </a:solidFill>
                <a:latin typeface="Century Schoolbook"/>
                <a:cs typeface="Century Schoolbook"/>
              </a:rPr>
              <a:t>exam is not sufficient, insist on</a:t>
            </a:r>
          </a:p>
          <a:p>
            <a:pPr marL="869315" marR="946785" lvl="1" indent="-457200" defTabSz="914400">
              <a:spcBef>
                <a:spcPts val="100"/>
              </a:spcBef>
              <a:buClrTx/>
              <a:buSzTx/>
            </a:pPr>
            <a:r>
              <a:rPr lang="en-US" sz="2600" dirty="0">
                <a:solidFill>
                  <a:prstClr val="black"/>
                </a:solidFill>
                <a:latin typeface="Century Schoolbook"/>
                <a:cs typeface="Century Schoolbook"/>
              </a:rPr>
              <a:t>  </a:t>
            </a:r>
            <a:r>
              <a:rPr lang="en-US" sz="2600" b="1" spc="-5" dirty="0">
                <a:solidFill>
                  <a:prstClr val="black"/>
                </a:solidFill>
                <a:latin typeface="Century Schoolbook"/>
                <a:cs typeface="Century Schoolbook"/>
              </a:rPr>
              <a:t>reversal</a:t>
            </a:r>
            <a:r>
              <a:rPr lang="en-US" sz="2600" b="1" spc="-5" dirty="0">
                <a:solidFill>
                  <a:prstClr val="black"/>
                </a:solidFill>
                <a:latin typeface="Times New Roman"/>
                <a:cs typeface="Times New Roman"/>
              </a:rPr>
              <a:t> </a:t>
            </a:r>
            <a:r>
              <a:rPr lang="en-US" sz="2600" dirty="0">
                <a:solidFill>
                  <a:prstClr val="black"/>
                </a:solidFill>
                <a:latin typeface="Century Schoolbook"/>
                <a:cs typeface="Century Schoolbook"/>
              </a:rPr>
              <a:t>of </a:t>
            </a:r>
            <a:r>
              <a:rPr lang="en-US" sz="2600" spc="-5" dirty="0">
                <a:solidFill>
                  <a:prstClr val="black"/>
                </a:solidFill>
                <a:latin typeface="Century Schoolbook"/>
                <a:cs typeface="Century Schoolbook"/>
              </a:rPr>
              <a:t>the decision and </a:t>
            </a:r>
          </a:p>
          <a:p>
            <a:pPr marL="869315" marR="946785" lvl="1" indent="-457200" defTabSz="914400">
              <a:spcBef>
                <a:spcPts val="100"/>
              </a:spcBef>
              <a:buClrTx/>
              <a:buSzTx/>
            </a:pPr>
            <a:r>
              <a:rPr lang="en-US" sz="2600" b="1" spc="-5" dirty="0">
                <a:solidFill>
                  <a:prstClr val="black"/>
                </a:solidFill>
                <a:latin typeface="Century Schoolbook"/>
                <a:cs typeface="Century Schoolbook"/>
              </a:rPr>
              <a:t>  </a:t>
            </a:r>
            <a:r>
              <a:rPr lang="en-US" sz="2600" b="1" dirty="0">
                <a:solidFill>
                  <a:prstClr val="black"/>
                </a:solidFill>
                <a:latin typeface="Century Schoolbook"/>
                <a:cs typeface="Century Schoolbook"/>
              </a:rPr>
              <a:t>reinstatement</a:t>
            </a:r>
            <a:r>
              <a:rPr lang="en-US" sz="2600" b="1" dirty="0">
                <a:solidFill>
                  <a:prstClr val="black"/>
                </a:solidFill>
                <a:latin typeface="Times New Roman"/>
                <a:cs typeface="Times New Roman"/>
              </a:rPr>
              <a:t> </a:t>
            </a:r>
            <a:r>
              <a:rPr lang="en-US" sz="2600" spc="-5" dirty="0">
                <a:solidFill>
                  <a:prstClr val="black"/>
                </a:solidFill>
                <a:latin typeface="Century Schoolbook"/>
                <a:cs typeface="Century Schoolbook"/>
              </a:rPr>
              <a:t>of the </a:t>
            </a:r>
            <a:r>
              <a:rPr lang="en-US" sz="2600" dirty="0">
                <a:solidFill>
                  <a:prstClr val="black"/>
                </a:solidFill>
                <a:latin typeface="Century Schoolbook"/>
                <a:cs typeface="Century Schoolbook"/>
              </a:rPr>
              <a:t>higher rating </a:t>
            </a:r>
          </a:p>
          <a:p>
            <a:pPr marL="869315" marR="946785" lvl="1" indent="-457200" defTabSz="914400">
              <a:spcBef>
                <a:spcPts val="100"/>
              </a:spcBef>
              <a:buClrTx/>
              <a:buSzTx/>
            </a:pPr>
            <a:r>
              <a:rPr lang="en-US" sz="2600" dirty="0">
                <a:solidFill>
                  <a:prstClr val="black"/>
                </a:solidFill>
                <a:latin typeface="Century Schoolbook"/>
                <a:cs typeface="Century Schoolbook"/>
              </a:rPr>
              <a:t>  </a:t>
            </a:r>
            <a:r>
              <a:rPr lang="en-US" sz="2600" b="1" spc="-5" dirty="0">
                <a:solidFill>
                  <a:prstClr val="black"/>
                </a:solidFill>
                <a:latin typeface="Century Schoolbook"/>
                <a:cs typeface="Century Schoolbook"/>
              </a:rPr>
              <a:t>retroactive</a:t>
            </a:r>
            <a:r>
              <a:rPr lang="en-US" sz="2600" b="1" spc="-5" dirty="0">
                <a:solidFill>
                  <a:prstClr val="black"/>
                </a:solidFill>
                <a:latin typeface="Times New Roman"/>
                <a:cs typeface="Times New Roman"/>
              </a:rPr>
              <a:t> </a:t>
            </a:r>
            <a:r>
              <a:rPr lang="en-US" sz="2600" spc="-5" dirty="0">
                <a:solidFill>
                  <a:prstClr val="black"/>
                </a:solidFill>
                <a:latin typeface="Century Schoolbook"/>
                <a:cs typeface="Century Schoolbook"/>
              </a:rPr>
              <a:t>to the date </a:t>
            </a:r>
            <a:r>
              <a:rPr lang="en-US" sz="2600" dirty="0">
                <a:solidFill>
                  <a:prstClr val="black"/>
                </a:solidFill>
                <a:latin typeface="Century Schoolbook"/>
                <a:cs typeface="Century Schoolbook"/>
              </a:rPr>
              <a:t>of reduction</a:t>
            </a:r>
          </a:p>
          <a:p>
            <a:pPr marL="584200" marR="5080" indent="-571500" defTabSz="914400">
              <a:spcBef>
                <a:spcPts val="0"/>
              </a:spcBef>
              <a:buClrTx/>
              <a:buSzTx/>
            </a:pPr>
            <a:endParaRPr lang="en-US" sz="3950" dirty="0">
              <a:solidFill>
                <a:prstClr val="black"/>
              </a:solidFill>
              <a:latin typeface="Times New Roman"/>
              <a:cs typeface="Times New Roman"/>
            </a:endParaRPr>
          </a:p>
          <a:p>
            <a:pPr marL="355600" marR="5080" defTabSz="914400">
              <a:spcBef>
                <a:spcPts val="0"/>
              </a:spcBef>
              <a:buClrTx/>
              <a:buSzTx/>
            </a:pPr>
            <a:r>
              <a:rPr lang="en-US" sz="2800" spc="-5" dirty="0">
                <a:solidFill>
                  <a:prstClr val="black"/>
                </a:solidFill>
                <a:latin typeface="Century Schoolbook"/>
                <a:cs typeface="Century Schoolbook"/>
              </a:rPr>
              <a:t>Remember: the burden is </a:t>
            </a:r>
            <a:r>
              <a:rPr lang="en-US" sz="2800" dirty="0">
                <a:solidFill>
                  <a:prstClr val="black"/>
                </a:solidFill>
                <a:latin typeface="Century Schoolbook"/>
                <a:cs typeface="Century Schoolbook"/>
              </a:rPr>
              <a:t>not </a:t>
            </a:r>
            <a:r>
              <a:rPr lang="en-US" sz="2800" spc="-5" dirty="0">
                <a:solidFill>
                  <a:prstClr val="black"/>
                </a:solidFill>
                <a:latin typeface="Century Schoolbook"/>
                <a:cs typeface="Century Schoolbook"/>
              </a:rPr>
              <a:t>on the vet, it is on  the VA</a:t>
            </a:r>
            <a:endParaRPr lang="en-US" sz="28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3541754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D0AB1-7742-4E06-A1EA-366483BFE314}"/>
              </a:ext>
            </a:extLst>
          </p:cNvPr>
          <p:cNvSpPr>
            <a:spLocks noGrp="1"/>
          </p:cNvSpPr>
          <p:nvPr>
            <p:ph type="ctrTitle"/>
          </p:nvPr>
        </p:nvSpPr>
        <p:spPr/>
        <p:txBody>
          <a:bodyPr/>
          <a:lstStyle/>
          <a:p>
            <a:pPr algn="ctr"/>
            <a:r>
              <a:rPr lang="en-US" dirty="0"/>
              <a:t>Apportionments</a:t>
            </a:r>
            <a:br>
              <a:rPr lang="en-US" dirty="0"/>
            </a:br>
            <a:r>
              <a:rPr lang="en-US" dirty="0"/>
              <a:t>(Quick Version)</a:t>
            </a:r>
          </a:p>
        </p:txBody>
      </p:sp>
      <p:sp>
        <p:nvSpPr>
          <p:cNvPr id="3" name="TextBox 2">
            <a:extLst>
              <a:ext uri="{FF2B5EF4-FFF2-40B4-BE49-F238E27FC236}">
                <a16:creationId xmlns:a16="http://schemas.microsoft.com/office/drawing/2014/main" id="{13EEE479-FDD1-4974-ADB2-7C4B1DF1912C}"/>
              </a:ext>
            </a:extLst>
          </p:cNvPr>
          <p:cNvSpPr txBox="1"/>
          <p:nvPr/>
        </p:nvSpPr>
        <p:spPr>
          <a:xfrm>
            <a:off x="8850086" y="5568043"/>
            <a:ext cx="2955471"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Trebuchet MS" panose="020B0603020202020204"/>
                <a:ea typeface="+mn-ea"/>
                <a:cs typeface="+mn-cs"/>
              </a:rPr>
              <a:t>R.Fujimoto</a:t>
            </a:r>
            <a:endPar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CVSOA  Conf. – May 2018</a:t>
            </a:r>
          </a:p>
        </p:txBody>
      </p:sp>
    </p:spTree>
    <p:extLst>
      <p:ext uri="{BB962C8B-B14F-4D97-AF65-F5344CB8AC3E}">
        <p14:creationId xmlns:p14="http://schemas.microsoft.com/office/powerpoint/2010/main" val="23114337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760D-2B90-41EC-9550-BF01B05A3B33}"/>
              </a:ext>
            </a:extLst>
          </p:cNvPr>
          <p:cNvSpPr>
            <a:spLocks noGrp="1"/>
          </p:cNvSpPr>
          <p:nvPr>
            <p:ph type="title"/>
          </p:nvPr>
        </p:nvSpPr>
        <p:spPr>
          <a:xfrm>
            <a:off x="727831" y="315687"/>
            <a:ext cx="8596668" cy="762000"/>
          </a:xfrm>
        </p:spPr>
        <p:txBody>
          <a:bodyPr>
            <a:normAutofit fontScale="90000"/>
          </a:bodyPr>
          <a:lstStyle/>
          <a:p>
            <a:r>
              <a:rPr lang="en-US" dirty="0"/>
              <a:t>What is Apportionment of My VA Benefits?</a:t>
            </a:r>
          </a:p>
        </p:txBody>
      </p:sp>
      <p:sp>
        <p:nvSpPr>
          <p:cNvPr id="4" name="TextBox 3">
            <a:extLst>
              <a:ext uri="{FF2B5EF4-FFF2-40B4-BE49-F238E27FC236}">
                <a16:creationId xmlns:a16="http://schemas.microsoft.com/office/drawing/2014/main" id="{E282B1C4-1EFB-4A67-8F38-817EC91EAC2B}"/>
              </a:ext>
            </a:extLst>
          </p:cNvPr>
          <p:cNvSpPr txBox="1"/>
          <p:nvPr/>
        </p:nvSpPr>
        <p:spPr>
          <a:xfrm>
            <a:off x="727831" y="1326243"/>
            <a:ext cx="10736337" cy="507831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VA benefits may not be paid to anyone other than directly to the veteran.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Family member is the veteran’s </a:t>
            </a:r>
            <a:r>
              <a:rPr kumimoji="0" lang="en-US" sz="1800" b="1" i="0" u="none" strike="noStrike" kern="1200" cap="none" spc="0" normalizeH="0" baseline="0" noProof="0" dirty="0">
                <a:ln>
                  <a:noFill/>
                </a:ln>
                <a:solidFill>
                  <a:prstClr val="black"/>
                </a:solidFill>
                <a:effectLst/>
                <a:uLnTx/>
                <a:uFillTx/>
                <a:latin typeface="Trebuchet MS" panose="020B0603020202020204"/>
                <a:ea typeface="+mn-ea"/>
                <a:cs typeface="+mn-cs"/>
                <a:hlinkClick r:id="rId2"/>
              </a:rPr>
              <a:t>designated fiduciary</a:t>
            </a: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 or </a:t>
            </a:r>
            <a:r>
              <a:rPr kumimoji="0" lang="en-US" sz="1800" b="0" i="0" u="none" strike="noStrike" kern="1200" cap="none" spc="0" normalizeH="0" baseline="0" noProof="0" dirty="0" err="1">
                <a:ln>
                  <a:noFill/>
                </a:ln>
                <a:solidFill>
                  <a:prstClr val="black"/>
                </a:solidFill>
                <a:effectLst/>
                <a:uLnTx/>
                <a:uFillTx/>
                <a:latin typeface="Trebuchet MS" panose="020B0603020202020204"/>
                <a:ea typeface="+mn-ea"/>
                <a:cs typeface="+mn-cs"/>
              </a:rPr>
              <a:t>apportionee</a:t>
            </a: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 the family member may be eligible for receiving payment from the veteran’s compensation directly from the VA.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All or a portion of a veteran’s disability award may be apportioned (assigned) to a veteran’s spouse, child, or dependent parent.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The person requesting apportionment must: </a:t>
            </a:r>
          </a:p>
          <a:p>
            <a:pPr marL="800100" marR="0" lvl="1" indent="-342900" algn="l" defTabSz="457200" rtl="0" eaLnBrk="1" fontAlgn="auto" latinLnBrk="0" hangingPunct="1">
              <a:lnSpc>
                <a:spcPct val="100000"/>
              </a:lnSpc>
              <a:spcBef>
                <a:spcPts val="0"/>
              </a:spcBef>
              <a:spcAft>
                <a:spcPts val="0"/>
              </a:spcAft>
              <a:buClrTx/>
              <a:buSzTx/>
              <a:buFontTx/>
              <a:buAutoNum type="arabicParenR"/>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live apart from the veteran and/or </a:t>
            </a:r>
          </a:p>
          <a:p>
            <a:pPr marL="800100" marR="0" lvl="1" indent="-342900" algn="l" defTabSz="457200" rtl="0" eaLnBrk="1" fontAlgn="auto" latinLnBrk="0" hangingPunct="1">
              <a:lnSpc>
                <a:spcPct val="100000"/>
              </a:lnSpc>
              <a:spcBef>
                <a:spcPts val="0"/>
              </a:spcBef>
              <a:spcAft>
                <a:spcPts val="0"/>
              </a:spcAft>
              <a:buClrTx/>
              <a:buSzTx/>
              <a:buFontTx/>
              <a:buAutoNum type="arabicParenR"/>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demonstrate a need for benefits, or that the veteran is failing to support a family member for whom the veteran is legally responsible.</a:t>
            </a:r>
          </a:p>
          <a:p>
            <a:pPr marL="800100" marR="0" lvl="1" indent="-342900" algn="l" defTabSz="457200" rtl="0" eaLnBrk="1" fontAlgn="auto" latinLnBrk="0" hangingPunct="1">
              <a:lnSpc>
                <a:spcPct val="100000"/>
              </a:lnSpc>
              <a:spcBef>
                <a:spcPts val="0"/>
              </a:spcBef>
              <a:spcAft>
                <a:spcPts val="0"/>
              </a:spcAft>
              <a:buClrTx/>
              <a:buSzTx/>
              <a:buFontTx/>
              <a:buAutoNum type="arabicParenR"/>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The VA may also apportion a veteran’s benefits to a family member if the veteran is </a:t>
            </a:r>
            <a:r>
              <a:rPr kumimoji="0" lang="en-US" sz="1800" b="1" i="0" u="none" strike="noStrike" kern="1200" cap="none" spc="0" normalizeH="0" baseline="0" noProof="0" dirty="0">
                <a:ln>
                  <a:noFill/>
                </a:ln>
                <a:solidFill>
                  <a:prstClr val="black"/>
                </a:solidFill>
                <a:effectLst/>
                <a:uLnTx/>
                <a:uFillTx/>
                <a:latin typeface="Trebuchet MS" panose="020B0603020202020204"/>
                <a:ea typeface="+mn-ea"/>
                <a:cs typeface="+mn-cs"/>
                <a:hlinkClick r:id="rId3"/>
              </a:rPr>
              <a:t>incarcerated</a:t>
            </a: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 or if an incompetent veteran is hospitalized without a fiduciary or guardian. </a:t>
            </a:r>
          </a:p>
          <a:p>
            <a:pPr marL="342900" marR="0" lvl="0" indent="-342900" algn="l" defTabSz="457200" rtl="0" eaLnBrk="1" fontAlgn="auto" latinLnBrk="0" hangingPunct="1">
              <a:lnSpc>
                <a:spcPct val="100000"/>
              </a:lnSpc>
              <a:spcBef>
                <a:spcPts val="0"/>
              </a:spcBef>
              <a:spcAft>
                <a:spcPts val="0"/>
              </a:spcAft>
              <a:buClrTx/>
              <a:buSzTx/>
              <a:buFontTx/>
              <a:buAutoNum type="arabicParenR"/>
              <a:tabLst/>
              <a:defRPr/>
            </a:pPr>
            <a:endPar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To demonstrate need, such factors as the claimant’s income and living expenses will be considered. However, even if these requirements are met</a:t>
            </a:r>
            <a:r>
              <a:rPr kumimoji="0" lang="en-US" sz="1800" b="0" i="0" u="sng" strike="noStrike" kern="1200" cap="none" spc="0" normalizeH="0" baseline="0" noProof="0" dirty="0">
                <a:ln>
                  <a:noFill/>
                </a:ln>
                <a:solidFill>
                  <a:prstClr val="black"/>
                </a:solidFill>
                <a:effectLst/>
                <a:uLnTx/>
                <a:uFillTx/>
                <a:latin typeface="Trebuchet MS" panose="020B0603020202020204"/>
                <a:ea typeface="+mn-ea"/>
                <a:cs typeface="+mn-cs"/>
              </a:rPr>
              <a:t>, the VA must not impose an undue hardship on the Veteran.</a:t>
            </a:r>
          </a:p>
        </p:txBody>
      </p:sp>
    </p:spTree>
    <p:extLst>
      <p:ext uri="{BB962C8B-B14F-4D97-AF65-F5344CB8AC3E}">
        <p14:creationId xmlns:p14="http://schemas.microsoft.com/office/powerpoint/2010/main" val="1961192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6F3C-9354-4109-9A4A-FD04269428A8}"/>
              </a:ext>
            </a:extLst>
          </p:cNvPr>
          <p:cNvSpPr>
            <a:spLocks noGrp="1"/>
          </p:cNvSpPr>
          <p:nvPr>
            <p:ph type="title"/>
          </p:nvPr>
        </p:nvSpPr>
        <p:spPr/>
        <p:txBody>
          <a:bodyPr/>
          <a:lstStyle/>
          <a:p>
            <a:r>
              <a:rPr lang="en-US" b="1" dirty="0"/>
              <a:t>Who Qualifies for an Apportionment?</a:t>
            </a:r>
            <a:r>
              <a:rPr lang="en-US" dirty="0"/>
              <a:t/>
            </a:r>
            <a:br>
              <a:rPr lang="en-US" dirty="0"/>
            </a:br>
            <a:endParaRPr lang="en-US" dirty="0"/>
          </a:p>
        </p:txBody>
      </p:sp>
      <p:sp>
        <p:nvSpPr>
          <p:cNvPr id="3" name="Content Placeholder 2">
            <a:extLst>
              <a:ext uri="{FF2B5EF4-FFF2-40B4-BE49-F238E27FC236}">
                <a16:creationId xmlns:a16="http://schemas.microsoft.com/office/drawing/2014/main" id="{2212F91D-0019-4CEB-9964-1FB0ED50E902}"/>
              </a:ext>
            </a:extLst>
          </p:cNvPr>
          <p:cNvSpPr>
            <a:spLocks noGrp="1"/>
          </p:cNvSpPr>
          <p:nvPr>
            <p:ph idx="1"/>
          </p:nvPr>
        </p:nvSpPr>
        <p:spPr/>
        <p:txBody>
          <a:bodyPr>
            <a:normAutofit fontScale="70000" lnSpcReduction="20000"/>
          </a:bodyPr>
          <a:lstStyle/>
          <a:p>
            <a:pPr marL="0" marR="0">
              <a:lnSpc>
                <a:spcPts val="1980"/>
              </a:lnSpc>
              <a:spcBef>
                <a:spcPts val="1020"/>
              </a:spcBef>
              <a:spcAft>
                <a:spcPts val="1020"/>
              </a:spcAft>
            </a:pPr>
            <a:r>
              <a:rPr lang="en-US" sz="28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An apportionment may be paid to:</a:t>
            </a:r>
          </a:p>
          <a:p>
            <a:pPr marL="0" marR="0">
              <a:lnSpc>
                <a:spcPts val="1980"/>
              </a:lnSpc>
              <a:spcBef>
                <a:spcPts val="1020"/>
              </a:spcBef>
              <a:spcAft>
                <a:spcPts val="1020"/>
              </a:spcAft>
            </a:pPr>
            <a:endParaRPr lang="en-US" sz="2800" dirty="0">
              <a:latin typeface="Calibri" panose="020F0502020204030204" pitchFamily="34" charset="0"/>
              <a:ea typeface="Times New Roman" panose="02020603050405020304" pitchFamily="18" charset="0"/>
              <a:cs typeface="Times New Roman" panose="02020603050405020304" pitchFamily="18" charset="0"/>
            </a:endParaRPr>
          </a:p>
          <a:p>
            <a:pPr lvl="1">
              <a:lnSpc>
                <a:spcPts val="1980"/>
              </a:lnSpc>
              <a:spcBef>
                <a:spcPts val="0"/>
              </a:spcBef>
              <a:spcAft>
                <a:spcPts val="800"/>
              </a:spcAft>
              <a:buSzPts val="1000"/>
              <a:buFont typeface="Symbol" panose="05050102010706020507" pitchFamily="18" charset="2"/>
              <a:buChar char=""/>
              <a:tabLst>
                <a:tab pos="457200" algn="l"/>
              </a:tabLst>
            </a:pPr>
            <a:r>
              <a:rPr lang="en-US" sz="26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An estranged spouse and child</a:t>
            </a:r>
          </a:p>
          <a:p>
            <a:pPr lvl="1">
              <a:lnSpc>
                <a:spcPts val="1980"/>
              </a:lnSpc>
              <a:spcBef>
                <a:spcPts val="0"/>
              </a:spcBef>
              <a:spcAft>
                <a:spcPts val="800"/>
              </a:spcAft>
              <a:buSzPts val="1000"/>
              <a:buFont typeface="Symbol" panose="05050102010706020507" pitchFamily="18" charset="2"/>
              <a:buChar char=""/>
              <a:tabLst>
                <a:tab pos="457200" algn="l"/>
              </a:tabLst>
            </a:pPr>
            <a:endParaRPr lang="en-US" sz="2600" dirty="0">
              <a:latin typeface="Calibri" panose="020F0502020204030204" pitchFamily="34" charset="0"/>
              <a:ea typeface="Times New Roman" panose="02020603050405020304" pitchFamily="18" charset="0"/>
              <a:cs typeface="Times New Roman" panose="02020603050405020304" pitchFamily="18" charset="0"/>
            </a:endParaRPr>
          </a:p>
          <a:p>
            <a:pPr lvl="1">
              <a:lnSpc>
                <a:spcPts val="1980"/>
              </a:lnSpc>
              <a:spcBef>
                <a:spcPts val="0"/>
              </a:spcBef>
              <a:spcAft>
                <a:spcPts val="800"/>
              </a:spcAft>
              <a:buSzPts val="1000"/>
              <a:buFont typeface="Symbol" panose="05050102010706020507" pitchFamily="18" charset="2"/>
              <a:buChar char=""/>
              <a:tabLst>
                <a:tab pos="457200" algn="l"/>
              </a:tabLst>
            </a:pPr>
            <a:r>
              <a:rPr lang="en-US" sz="26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Children in an estranged spouse’s custody</a:t>
            </a:r>
          </a:p>
          <a:p>
            <a:pPr lvl="1">
              <a:lnSpc>
                <a:spcPts val="1980"/>
              </a:lnSpc>
              <a:spcBef>
                <a:spcPts val="0"/>
              </a:spcBef>
              <a:spcAft>
                <a:spcPts val="800"/>
              </a:spcAft>
              <a:buSzPts val="1000"/>
              <a:buFont typeface="Symbol" panose="05050102010706020507" pitchFamily="18" charset="2"/>
              <a:buChar char=""/>
              <a:tabLst>
                <a:tab pos="457200" algn="l"/>
              </a:tabLst>
            </a:pPr>
            <a:endParaRPr lang="en-US" sz="2600" dirty="0">
              <a:latin typeface="Calibri" panose="020F0502020204030204" pitchFamily="34" charset="0"/>
              <a:ea typeface="Times New Roman" panose="02020603050405020304" pitchFamily="18" charset="0"/>
              <a:cs typeface="Times New Roman" panose="02020603050405020304" pitchFamily="18" charset="0"/>
            </a:endParaRPr>
          </a:p>
          <a:p>
            <a:pPr lvl="1">
              <a:lnSpc>
                <a:spcPts val="1980"/>
              </a:lnSpc>
              <a:spcBef>
                <a:spcPts val="0"/>
              </a:spcBef>
              <a:spcAft>
                <a:spcPts val="800"/>
              </a:spcAft>
              <a:buSzPts val="1000"/>
              <a:buFont typeface="Symbol" panose="05050102010706020507" pitchFamily="18" charset="2"/>
              <a:buChar char=""/>
              <a:tabLst>
                <a:tab pos="457200" algn="l"/>
              </a:tabLst>
            </a:pPr>
            <a:r>
              <a:rPr lang="en-US" sz="26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A child or children not living with the veteran or surviving spouse and to whom the veteran or surviving spouse is not reasonably contributing, or</a:t>
            </a:r>
          </a:p>
          <a:p>
            <a:pPr lvl="1">
              <a:lnSpc>
                <a:spcPts val="1980"/>
              </a:lnSpc>
              <a:spcBef>
                <a:spcPts val="0"/>
              </a:spcBef>
              <a:spcAft>
                <a:spcPts val="800"/>
              </a:spcAft>
              <a:buSzPts val="1000"/>
              <a:buFont typeface="Symbol" panose="05050102010706020507" pitchFamily="18" charset="2"/>
              <a:buChar char=""/>
              <a:tabLst>
                <a:tab pos="457200" algn="l"/>
              </a:tabLst>
            </a:pPr>
            <a:endParaRPr lang="en-US" sz="2600" dirty="0">
              <a:latin typeface="Calibri" panose="020F0502020204030204" pitchFamily="34" charset="0"/>
              <a:ea typeface="Times New Roman" panose="02020603050405020304" pitchFamily="18" charset="0"/>
              <a:cs typeface="Times New Roman" panose="02020603050405020304" pitchFamily="18" charset="0"/>
            </a:endParaRPr>
          </a:p>
          <a:p>
            <a:pPr lvl="1">
              <a:lnSpc>
                <a:spcPts val="1980"/>
              </a:lnSpc>
              <a:spcBef>
                <a:spcPts val="0"/>
              </a:spcBef>
              <a:spcAft>
                <a:spcPts val="800"/>
              </a:spcAft>
              <a:buSzPts val="1000"/>
              <a:buFont typeface="Symbol" panose="05050102010706020507" pitchFamily="18" charset="2"/>
              <a:buChar char=""/>
              <a:tabLst>
                <a:tab pos="457200" algn="l"/>
              </a:tabLst>
            </a:pPr>
            <a:r>
              <a:rPr lang="en-US" sz="26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A dependent parent</a:t>
            </a:r>
            <a:endParaRPr lang="en-US" sz="2600" dirty="0">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50339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E2D62-24BE-4EC0-BD70-99A944B254E0}"/>
              </a:ext>
            </a:extLst>
          </p:cNvPr>
          <p:cNvSpPr>
            <a:spLocks noGrp="1"/>
          </p:cNvSpPr>
          <p:nvPr>
            <p:ph type="title"/>
          </p:nvPr>
        </p:nvSpPr>
        <p:spPr/>
        <p:txBody>
          <a:bodyPr>
            <a:normAutofit fontScale="90000"/>
          </a:bodyPr>
          <a:lstStyle/>
          <a:p>
            <a:r>
              <a:rPr lang="en-US" b="1" dirty="0"/>
              <a:t>Overview of the Apportionment Process</a:t>
            </a:r>
            <a:r>
              <a:rPr lang="en-US" dirty="0"/>
              <a:t/>
            </a:r>
            <a:br>
              <a:rPr lang="en-US" dirty="0"/>
            </a:br>
            <a:endParaRPr lang="en-US" dirty="0"/>
          </a:p>
        </p:txBody>
      </p:sp>
      <p:sp>
        <p:nvSpPr>
          <p:cNvPr id="3" name="TextBox 2">
            <a:extLst>
              <a:ext uri="{FF2B5EF4-FFF2-40B4-BE49-F238E27FC236}">
                <a16:creationId xmlns:a16="http://schemas.microsoft.com/office/drawing/2014/main" id="{2F15DA10-E20A-4A0E-A869-C3B30B171BA2}"/>
              </a:ext>
            </a:extLst>
          </p:cNvPr>
          <p:cNvSpPr txBox="1"/>
          <p:nvPr/>
        </p:nvSpPr>
        <p:spPr>
          <a:xfrm>
            <a:off x="832757" y="1779814"/>
            <a:ext cx="10564586" cy="3426579"/>
          </a:xfrm>
          <a:prstGeom prst="rect">
            <a:avLst/>
          </a:prstGeom>
          <a:noFill/>
        </p:spPr>
        <p:txBody>
          <a:bodyPr wrap="square" rtlCol="0">
            <a:spAutoFit/>
          </a:bodyPr>
          <a:lstStyle/>
          <a:p>
            <a:pPr marL="0" marR="0" lvl="0" indent="0" algn="l" defTabSz="457200" rtl="0" eaLnBrk="1" fontAlgn="auto" latinLnBrk="0" hangingPunct="1">
              <a:lnSpc>
                <a:spcPts val="1980"/>
              </a:lnSpc>
              <a:spcBef>
                <a:spcPts val="1020"/>
              </a:spcBef>
              <a:spcAft>
                <a:spcPts val="1020"/>
              </a:spcAft>
              <a:buClrTx/>
              <a:buSzTx/>
              <a:buFontTx/>
              <a:buNone/>
              <a:tabLst/>
              <a:defRPr/>
            </a:pPr>
            <a:r>
              <a:rPr kumimoji="0" lang="en-US" sz="1800" b="0" i="0" u="none" strike="noStrike" kern="1200" cap="none" spc="0" normalizeH="0" baseline="0" noProof="0" dirty="0">
                <a:ln>
                  <a:noFill/>
                </a:ln>
                <a:solidFill>
                  <a:srgbClr val="444444"/>
                </a:solidFill>
                <a:effectLst/>
                <a:uLnTx/>
                <a:uFillTx/>
                <a:latin typeface="Helvetica" panose="020B0604020202020204" pitchFamily="34" charset="0"/>
                <a:ea typeface="Times New Roman" panose="02020603050405020304" pitchFamily="18" charset="0"/>
                <a:cs typeface="Times New Roman" panose="02020603050405020304" pitchFamily="18" charset="0"/>
              </a:rPr>
              <a:t>To file for apportionment of the veteran’s award, the veteran or person wishing to be paid must fill out the </a:t>
            </a:r>
            <a:r>
              <a:rPr kumimoji="0" lang="en-US" sz="1800" b="1" i="1" u="none" strike="noStrike" kern="1200" cap="none" spc="0" normalizeH="0" baseline="0" noProof="0" dirty="0">
                <a:ln>
                  <a:noFill/>
                </a:ln>
                <a:solidFill>
                  <a:srgbClr val="002060"/>
                </a:solidFill>
                <a:effectLst/>
                <a:uLnTx/>
                <a:uFillTx/>
                <a:latin typeface="Helvetica" panose="020B0604020202020204" pitchFamily="34" charset="0"/>
                <a:ea typeface="Times New Roman" panose="02020603050405020304" pitchFamily="18" charset="0"/>
                <a:cs typeface="Times New Roman" panose="02020603050405020304" pitchFamily="18" charset="0"/>
                <a:hlinkClick r:id="rId2"/>
              </a:rPr>
              <a:t>VA Form 21-0788, Information Regarding Apportionment of Beneficiary’s Award</a:t>
            </a:r>
            <a:r>
              <a:rPr kumimoji="0" lang="en-US" sz="1800" b="0" i="0" u="none" strike="noStrike" kern="1200" cap="none" spc="0" normalizeH="0" baseline="0" noProof="0" dirty="0">
                <a:ln>
                  <a:noFill/>
                </a:ln>
                <a:solidFill>
                  <a:srgbClr val="444444"/>
                </a:solidFill>
                <a:effectLst/>
                <a:uLnTx/>
                <a:uFillTx/>
                <a:latin typeface="Helvetica" panose="020B0604020202020204" pitchFamily="34" charset="0"/>
                <a:ea typeface="Times New Roman" panose="02020603050405020304" pitchFamily="18" charset="0"/>
                <a:cs typeface="Times New Roman" panose="02020603050405020304" pitchFamily="18" charset="0"/>
              </a:rPr>
              <a:t>.</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ts val="1980"/>
              </a:lnSpc>
              <a:spcBef>
                <a:spcPts val="1020"/>
              </a:spcBef>
              <a:spcAft>
                <a:spcPts val="1020"/>
              </a:spcAft>
              <a:buClrTx/>
              <a:buSzTx/>
              <a:buFontTx/>
              <a:buNone/>
              <a:tabLst/>
              <a:defRPr/>
            </a:pPr>
            <a:r>
              <a:rPr kumimoji="0" lang="en-US" sz="1800" b="0" i="0" u="none" strike="noStrike" kern="1200" cap="none" spc="0" normalizeH="0" baseline="0" noProof="0" dirty="0">
                <a:ln>
                  <a:noFill/>
                </a:ln>
                <a:solidFill>
                  <a:srgbClr val="444444"/>
                </a:solidFill>
                <a:effectLst/>
                <a:uLnTx/>
                <a:uFillTx/>
                <a:latin typeface="Helvetica" panose="020B0604020202020204" pitchFamily="34" charset="0"/>
                <a:ea typeface="Times New Roman" panose="02020603050405020304" pitchFamily="18" charset="0"/>
                <a:cs typeface="Times New Roman" panose="02020603050405020304" pitchFamily="18" charset="0"/>
              </a:rPr>
              <a:t>When the VA receives a claim for apportionment of a veteran’s benefits, the VA must gather evidence and decide whether to award the apportionment claim. </a:t>
            </a:r>
          </a:p>
          <a:p>
            <a:pPr marL="0" marR="0" lvl="0" indent="0" algn="l" defTabSz="457200" rtl="0" eaLnBrk="1" fontAlgn="auto" latinLnBrk="0" hangingPunct="1">
              <a:lnSpc>
                <a:spcPts val="1980"/>
              </a:lnSpc>
              <a:spcBef>
                <a:spcPts val="1020"/>
              </a:spcBef>
              <a:spcAft>
                <a:spcPts val="1020"/>
              </a:spcAft>
              <a:buClrTx/>
              <a:buSzTx/>
              <a:buFontTx/>
              <a:buNone/>
              <a:tabLst/>
              <a:defRPr/>
            </a:pPr>
            <a:r>
              <a:rPr kumimoji="0" lang="en-US" sz="1800" b="0" i="0" u="none" strike="noStrike" kern="1200" cap="none" spc="0" normalizeH="0" baseline="0" noProof="0" dirty="0">
                <a:ln>
                  <a:noFill/>
                </a:ln>
                <a:solidFill>
                  <a:srgbClr val="444444"/>
                </a:solidFill>
                <a:effectLst/>
                <a:uLnTx/>
                <a:uFillTx/>
                <a:latin typeface="Helvetica" panose="020B0604020202020204" pitchFamily="34" charset="0"/>
                <a:ea typeface="Times New Roman" panose="02020603050405020304" pitchFamily="18" charset="0"/>
                <a:cs typeface="Times New Roman" panose="02020603050405020304" pitchFamily="18" charset="0"/>
              </a:rPr>
              <a:t>Once the VA decides to award or deny the claim, the VA must notify the veteran as well as the person requesting apportionment, if other than the veteran. Included in this notification will be the procedural and appellate rights of each party. </a:t>
            </a:r>
          </a:p>
          <a:p>
            <a:pPr marL="0" marR="0" lvl="0" indent="0" algn="l" defTabSz="457200" rtl="0" eaLnBrk="1" fontAlgn="auto" latinLnBrk="0" hangingPunct="1">
              <a:lnSpc>
                <a:spcPts val="1980"/>
              </a:lnSpc>
              <a:spcBef>
                <a:spcPts val="1020"/>
              </a:spcBef>
              <a:spcAft>
                <a:spcPts val="1020"/>
              </a:spcAft>
              <a:buClrTx/>
              <a:buSzTx/>
              <a:buFontTx/>
              <a:buNone/>
              <a:tabLst/>
              <a:defRPr/>
            </a:pPr>
            <a:r>
              <a:rPr kumimoji="0" lang="en-US" sz="1800" b="0" i="0" u="none" strike="noStrike" kern="1200" cap="none" spc="0" normalizeH="0" baseline="0" noProof="0" dirty="0">
                <a:ln>
                  <a:noFill/>
                </a:ln>
                <a:solidFill>
                  <a:srgbClr val="444444"/>
                </a:solidFill>
                <a:effectLst/>
                <a:uLnTx/>
                <a:uFillTx/>
                <a:latin typeface="Helvetica" panose="020B0604020202020204" pitchFamily="34" charset="0"/>
                <a:ea typeface="Times New Roman" panose="02020603050405020304" pitchFamily="18" charset="0"/>
                <a:cs typeface="Times New Roman" panose="02020603050405020304" pitchFamily="18" charset="0"/>
              </a:rPr>
              <a:t>If an appeal is filed, the VA will treat the issue as a contested claim and release a statement of the case to both parties. Once the statement of the case has been released, the parties have 30 days to file a substantive appeal.</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2750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CB180-CA3A-4B81-AF31-A231E3830A44}"/>
              </a:ext>
            </a:extLst>
          </p:cNvPr>
          <p:cNvSpPr>
            <a:spLocks noGrp="1"/>
          </p:cNvSpPr>
          <p:nvPr>
            <p:ph type="title"/>
          </p:nvPr>
        </p:nvSpPr>
        <p:spPr/>
        <p:txBody>
          <a:bodyPr>
            <a:normAutofit fontScale="90000"/>
          </a:bodyPr>
          <a:lstStyle/>
          <a:p>
            <a:r>
              <a:rPr lang="en-US" b="1" dirty="0"/>
              <a:t>When Will a Veteran’s Benefits </a:t>
            </a:r>
            <a:r>
              <a:rPr lang="en-US" b="1" u="sng" dirty="0"/>
              <a:t>Not</a:t>
            </a:r>
            <a:r>
              <a:rPr lang="en-US" b="1" dirty="0"/>
              <a:t> Be Apportioned?</a:t>
            </a:r>
            <a:r>
              <a:rPr lang="en-US" dirty="0"/>
              <a:t/>
            </a:r>
            <a:br>
              <a:rPr lang="en-US" dirty="0"/>
            </a:br>
            <a:endParaRPr lang="en-US" dirty="0"/>
          </a:p>
        </p:txBody>
      </p:sp>
      <p:sp>
        <p:nvSpPr>
          <p:cNvPr id="3" name="Content Placeholder 2">
            <a:extLst>
              <a:ext uri="{FF2B5EF4-FFF2-40B4-BE49-F238E27FC236}">
                <a16:creationId xmlns:a16="http://schemas.microsoft.com/office/drawing/2014/main" id="{F6791141-B2E3-4E14-9E78-BEED94144401}"/>
              </a:ext>
            </a:extLst>
          </p:cNvPr>
          <p:cNvSpPr>
            <a:spLocks noGrp="1"/>
          </p:cNvSpPr>
          <p:nvPr>
            <p:ph idx="1"/>
          </p:nvPr>
        </p:nvSpPr>
        <p:spPr>
          <a:xfrm>
            <a:off x="677334" y="1930400"/>
            <a:ext cx="10837332" cy="4517797"/>
          </a:xfrm>
        </p:spPr>
        <p:txBody>
          <a:bodyPr>
            <a:normAutofit fontScale="85000" lnSpcReduction="10000"/>
          </a:bodyPr>
          <a:lstStyle/>
          <a:p>
            <a:pPr marL="0" marR="0">
              <a:lnSpc>
                <a:spcPts val="1980"/>
              </a:lnSpc>
              <a:spcBef>
                <a:spcPts val="1020"/>
              </a:spcBef>
              <a:spcAft>
                <a:spcPts val="1020"/>
              </a:spcAft>
            </a:pPr>
            <a:r>
              <a:rPr lang="en-US" sz="21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A veteran’s benefits will </a:t>
            </a:r>
            <a:r>
              <a:rPr lang="en-US" sz="2100" b="1"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NOT</a:t>
            </a:r>
            <a:r>
              <a:rPr lang="en-US" sz="21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 be apportioned under the following circumstances.</a:t>
            </a:r>
            <a:endParaRPr lang="en-US" sz="2100" dirty="0">
              <a:latin typeface="Calibri" panose="020F0502020204030204" pitchFamily="34" charset="0"/>
              <a:ea typeface="Times New Roman" panose="02020603050405020304" pitchFamily="18" charset="0"/>
              <a:cs typeface="Times New Roman" panose="02020603050405020304" pitchFamily="18" charset="0"/>
            </a:endParaRPr>
          </a:p>
          <a:p>
            <a:pPr lvl="1">
              <a:lnSpc>
                <a:spcPts val="1980"/>
              </a:lnSpc>
              <a:spcBef>
                <a:spcPts val="0"/>
              </a:spcBef>
              <a:spcAft>
                <a:spcPts val="800"/>
              </a:spcAft>
              <a:buFont typeface="+mj-lt"/>
              <a:buAutoNum type="arabicPeriod"/>
              <a:tabLst>
                <a:tab pos="457200" algn="l"/>
              </a:tabLst>
            </a:pPr>
            <a:r>
              <a:rPr lang="en-US" sz="21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If the total benefit payable is so small it does not permit payment of a reasonable amount to any </a:t>
            </a:r>
            <a:r>
              <a:rPr lang="en-US" sz="2100" dirty="0" err="1">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apportionee</a:t>
            </a:r>
            <a:r>
              <a:rPr lang="en-US" sz="21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a:t>
            </a:r>
            <a:endParaRPr lang="en-US" sz="2100" dirty="0">
              <a:latin typeface="Calibri" panose="020F0502020204030204" pitchFamily="34" charset="0"/>
              <a:ea typeface="Times New Roman" panose="02020603050405020304" pitchFamily="18" charset="0"/>
              <a:cs typeface="Times New Roman" panose="02020603050405020304" pitchFamily="18" charset="0"/>
            </a:endParaRPr>
          </a:p>
          <a:p>
            <a:pPr lvl="1">
              <a:lnSpc>
                <a:spcPts val="1980"/>
              </a:lnSpc>
              <a:spcBef>
                <a:spcPts val="0"/>
              </a:spcBef>
              <a:spcAft>
                <a:spcPts val="800"/>
              </a:spcAft>
              <a:buFont typeface="+mj-lt"/>
              <a:buAutoNum type="arabicPeriod"/>
              <a:tabLst>
                <a:tab pos="457200" algn="l"/>
              </a:tabLst>
            </a:pPr>
            <a:r>
              <a:rPr lang="en-US" sz="21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To the spouse of a disabled veteran, if a court has found the spouse guilty of “conjugal infidelity;”</a:t>
            </a:r>
            <a:endParaRPr lang="en-US" sz="2100" dirty="0">
              <a:latin typeface="Calibri" panose="020F0502020204030204" pitchFamily="34" charset="0"/>
              <a:ea typeface="Times New Roman" panose="02020603050405020304" pitchFamily="18" charset="0"/>
              <a:cs typeface="Times New Roman" panose="02020603050405020304" pitchFamily="18" charset="0"/>
            </a:endParaRPr>
          </a:p>
          <a:p>
            <a:pPr lvl="1">
              <a:lnSpc>
                <a:spcPts val="1980"/>
              </a:lnSpc>
              <a:spcBef>
                <a:spcPts val="0"/>
              </a:spcBef>
              <a:spcAft>
                <a:spcPts val="800"/>
              </a:spcAft>
              <a:buFont typeface="+mj-lt"/>
              <a:buAutoNum type="arabicPeriod"/>
              <a:tabLst>
                <a:tab pos="457200" algn="l"/>
              </a:tabLst>
            </a:pPr>
            <a:r>
              <a:rPr lang="en-US" sz="21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To the spouse, if the VA determines that the spouse of a veteran has lived with another person and held him or herself out openly to the public to be the spouse of that other person (unless that relationship was entered into in good faith because the spouse believed the marriage to the veteran was legally terminated). No apportionment will be made to the spouse unless there has been reconciliation with the veteran followed by an estrangement;</a:t>
            </a:r>
            <a:endParaRPr lang="en-US" sz="2100" dirty="0">
              <a:latin typeface="Calibri" panose="020F0502020204030204" pitchFamily="34" charset="0"/>
              <a:ea typeface="Times New Roman" panose="02020603050405020304" pitchFamily="18" charset="0"/>
              <a:cs typeface="Times New Roman" panose="02020603050405020304" pitchFamily="18" charset="0"/>
            </a:endParaRPr>
          </a:p>
          <a:p>
            <a:pPr lvl="1">
              <a:lnSpc>
                <a:spcPts val="1980"/>
              </a:lnSpc>
              <a:spcBef>
                <a:spcPts val="0"/>
              </a:spcBef>
              <a:spcAft>
                <a:spcPts val="800"/>
              </a:spcAft>
              <a:buFont typeface="+mj-lt"/>
              <a:buAutoNum type="arabicPeriod"/>
              <a:tabLst>
                <a:tab pos="457200" algn="l"/>
              </a:tabLst>
            </a:pPr>
            <a:r>
              <a:rPr lang="en-US" sz="21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To a child, if another person legally adopts the child of the disabled veteran (although the additional compensation payable for that child can be apportioned to the child); or</a:t>
            </a:r>
            <a:endParaRPr lang="en-US" sz="2100" dirty="0">
              <a:latin typeface="Calibri" panose="020F0502020204030204" pitchFamily="34" charset="0"/>
              <a:ea typeface="Times New Roman" panose="02020603050405020304" pitchFamily="18" charset="0"/>
              <a:cs typeface="Times New Roman" panose="02020603050405020304" pitchFamily="18" charset="0"/>
            </a:endParaRPr>
          </a:p>
          <a:p>
            <a:pPr lvl="1">
              <a:lnSpc>
                <a:spcPts val="1980"/>
              </a:lnSpc>
              <a:spcBef>
                <a:spcPts val="0"/>
              </a:spcBef>
              <a:spcAft>
                <a:spcPts val="800"/>
              </a:spcAft>
              <a:buFont typeface="+mj-lt"/>
              <a:buAutoNum type="arabicPeriod"/>
              <a:tabLst>
                <a:tab pos="457200" algn="l"/>
              </a:tabLst>
            </a:pPr>
            <a:r>
              <a:rPr lang="en-US" sz="2100"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To a child, if the child is under age 18 and enters active military service. However, any additional amount will be paid to the veteran until the child’s 18th birthday unless the child is included in an existing apportionment to an estranged spouse.</a:t>
            </a:r>
            <a:endParaRPr lang="en-US" sz="2100" dirty="0">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179698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CF899-EA3F-47FF-86AA-18C1FB357E56}"/>
              </a:ext>
            </a:extLst>
          </p:cNvPr>
          <p:cNvSpPr>
            <a:spLocks noGrp="1"/>
          </p:cNvSpPr>
          <p:nvPr>
            <p:ph type="title"/>
          </p:nvPr>
        </p:nvSpPr>
        <p:spPr/>
        <p:txBody>
          <a:bodyPr>
            <a:normAutofit fontScale="90000"/>
          </a:bodyPr>
          <a:lstStyle/>
          <a:p>
            <a:pPr marL="0" marR="0">
              <a:lnSpc>
                <a:spcPct val="107000"/>
              </a:lnSpc>
              <a:spcBef>
                <a:spcPts val="0"/>
              </a:spcBef>
              <a:spcAft>
                <a:spcPts val="300"/>
              </a:spcAft>
            </a:pPr>
            <a:r>
              <a:rPr lang="en-US" b="1" dirty="0">
                <a:solidFill>
                  <a:srgbClr val="003366"/>
                </a:solidFill>
                <a:latin typeface="Helvetica" panose="020B0604020202020204" pitchFamily="34" charset="0"/>
                <a:ea typeface="Times New Roman" panose="02020603050405020304" pitchFamily="18" charset="0"/>
                <a:cs typeface="Times New Roman" panose="02020603050405020304" pitchFamily="18" charset="0"/>
              </a:rPr>
              <a:t>How Does Divorce Affect Apportionment?</a:t>
            </a:r>
            <a:r>
              <a:rPr lang="en-US" sz="2800" dirty="0">
                <a:latin typeface="Calibri" panose="020F0502020204030204" pitchFamily="34" charset="0"/>
                <a:ea typeface="Times New Roman" panose="02020603050405020304" pitchFamily="18" charset="0"/>
                <a:cs typeface="Times New Roman" panose="02020603050405020304" pitchFamily="18" charset="0"/>
              </a:rPr>
              <a:t/>
            </a:r>
            <a:br>
              <a:rPr lang="en-US" sz="2800" dirty="0">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C33DD0E-3C68-4EF9-A1AA-A4FA28E5F434}"/>
              </a:ext>
            </a:extLst>
          </p:cNvPr>
          <p:cNvSpPr>
            <a:spLocks noGrp="1"/>
          </p:cNvSpPr>
          <p:nvPr>
            <p:ph idx="1"/>
          </p:nvPr>
        </p:nvSpPr>
        <p:spPr>
          <a:xfrm>
            <a:off x="677334" y="1482272"/>
            <a:ext cx="10720009" cy="4766128"/>
          </a:xfrm>
        </p:spPr>
        <p:txBody>
          <a:bodyPr/>
          <a:lstStyle/>
          <a:p>
            <a:pPr marL="0" marR="0">
              <a:lnSpc>
                <a:spcPts val="1980"/>
              </a:lnSpc>
              <a:spcBef>
                <a:spcPts val="1020"/>
              </a:spcBef>
              <a:spcAft>
                <a:spcPts val="1020"/>
              </a:spcAft>
            </a:pPr>
            <a:r>
              <a:rPr lang="en-US"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Each state has its own laws concerning divorce, alimony, and child support, however, there are federal laws which provide protections to the benefits of veterans.  The Uniformed Services Former Spouses’ Protection Act states that VA disability compensation is not considered marital property and therefore is not subject to property division within divorce proceedings.</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0" marR="0">
              <a:lnSpc>
                <a:spcPts val="1980"/>
              </a:lnSpc>
              <a:spcBef>
                <a:spcPts val="1020"/>
              </a:spcBef>
              <a:spcAft>
                <a:spcPts val="1020"/>
              </a:spcAft>
            </a:pPr>
            <a:r>
              <a:rPr lang="en-US"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Depending on the veteran’s specific state laws, the VA disability compensation may be subject to child support and even alimony.  Nevertheless, a divorced spouse will not automatically receive apportionment upon divorce.  The spouse must apply and the VA will assess the evidence of whether it is appropriate to apportion the veteran’s compensation benefits.  If the veteran has dependent children within the custody of the divorced spouse, after assessing whether it is justifiable to apportion the benefits, the VA will pay the apportioned benefits directly to the dependent children. To learn more about how divorce affects apportionment, view your state’s specific family law statutes.  Overall, it is important to take away that if a veteran gets divorced, his or her benefits will not automatically be apportioned; the divorced spouse or dependent children must apply and go through the VA apportionment process.</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0" marR="0">
              <a:lnSpc>
                <a:spcPts val="1980"/>
              </a:lnSpc>
              <a:spcBef>
                <a:spcPts val="1020"/>
              </a:spcBef>
              <a:spcAft>
                <a:spcPts val="1020"/>
              </a:spcAft>
            </a:pPr>
            <a:r>
              <a:rPr lang="en-US" dirty="0">
                <a:solidFill>
                  <a:srgbClr val="444444"/>
                </a:solidFill>
                <a:latin typeface="Helvetica" panose="020B0604020202020204" pitchFamily="34" charset="0"/>
                <a:ea typeface="Times New Roman" panose="02020603050405020304" pitchFamily="18" charset="0"/>
                <a:cs typeface="Times New Roman" panose="02020603050405020304" pitchFamily="18" charset="0"/>
              </a:rPr>
              <a:t>It is important to review all documents received from the VA to keep track of your benefits, your dependent benefits, and whether any dependent has made a claim for a right to apportionment.</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527661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B4F773-2CF7-4E3B-B9E2-4D5B0050F1ED}"/>
              </a:ext>
            </a:extLst>
          </p:cNvPr>
          <p:cNvSpPr>
            <a:spLocks noGrp="1"/>
          </p:cNvSpPr>
          <p:nvPr>
            <p:ph type="ctrTitle"/>
          </p:nvPr>
        </p:nvSpPr>
        <p:spPr/>
        <p:txBody>
          <a:bodyPr/>
          <a:lstStyle/>
          <a:p>
            <a:pPr algn="ctr"/>
            <a:r>
              <a:rPr lang="en-US" dirty="0"/>
              <a:t>Questions</a:t>
            </a:r>
          </a:p>
        </p:txBody>
      </p:sp>
      <p:sp>
        <p:nvSpPr>
          <p:cNvPr id="5" name="Subtitle 4">
            <a:extLst>
              <a:ext uri="{FF2B5EF4-FFF2-40B4-BE49-F238E27FC236}">
                <a16:creationId xmlns:a16="http://schemas.microsoft.com/office/drawing/2014/main" id="{8E726A48-9416-4C2E-8CA9-BEDCA81394F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62749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818BD-20E2-425C-83C4-A9C3DD4C6B2B}"/>
              </a:ext>
            </a:extLst>
          </p:cNvPr>
          <p:cNvSpPr>
            <a:spLocks noGrp="1"/>
          </p:cNvSpPr>
          <p:nvPr>
            <p:ph type="title"/>
          </p:nvPr>
        </p:nvSpPr>
        <p:spPr/>
        <p:txBody>
          <a:bodyPr/>
          <a:lstStyle/>
          <a:p>
            <a:r>
              <a:rPr lang="en-US" sz="3000" kern="0" spc="-5" dirty="0">
                <a:solidFill>
                  <a:srgbClr val="575F6D"/>
                </a:solidFill>
                <a:latin typeface="Century Schoolbook"/>
              </a:rPr>
              <a:t>VA</a:t>
            </a:r>
            <a:r>
              <a:rPr lang="en-US" sz="3000" kern="0" spc="-95" dirty="0">
                <a:solidFill>
                  <a:srgbClr val="575F6D"/>
                </a:solidFill>
                <a:latin typeface="Century Schoolbook"/>
              </a:rPr>
              <a:t> </a:t>
            </a:r>
            <a:r>
              <a:rPr lang="en-US" sz="3000" kern="0" dirty="0">
                <a:solidFill>
                  <a:srgbClr val="575F6D"/>
                </a:solidFill>
                <a:latin typeface="Century Schoolbook"/>
              </a:rPr>
              <a:t>R</a:t>
            </a:r>
            <a:r>
              <a:rPr lang="en-US" sz="2400" kern="0" dirty="0">
                <a:solidFill>
                  <a:srgbClr val="575F6D"/>
                </a:solidFill>
                <a:latin typeface="Century Schoolbook"/>
              </a:rPr>
              <a:t>E-EXAMINATIONS</a:t>
            </a:r>
            <a:endParaRPr lang="en-US" dirty="0"/>
          </a:p>
        </p:txBody>
      </p:sp>
      <p:sp>
        <p:nvSpPr>
          <p:cNvPr id="3" name="Content Placeholder 2">
            <a:extLst>
              <a:ext uri="{FF2B5EF4-FFF2-40B4-BE49-F238E27FC236}">
                <a16:creationId xmlns:a16="http://schemas.microsoft.com/office/drawing/2014/main" id="{B90392C8-6559-4D29-8646-08F891773864}"/>
              </a:ext>
            </a:extLst>
          </p:cNvPr>
          <p:cNvSpPr>
            <a:spLocks noGrp="1"/>
          </p:cNvSpPr>
          <p:nvPr>
            <p:ph idx="1"/>
          </p:nvPr>
        </p:nvSpPr>
        <p:spPr>
          <a:xfrm>
            <a:off x="677334" y="1667722"/>
            <a:ext cx="9431866" cy="4581987"/>
          </a:xfrm>
        </p:spPr>
        <p:txBody>
          <a:bodyPr>
            <a:normAutofit/>
          </a:bodyPr>
          <a:lstStyle/>
          <a:p>
            <a:pPr marL="286385" marR="5080" indent="-274320">
              <a:lnSpc>
                <a:spcPct val="90000"/>
              </a:lnSpc>
              <a:spcBef>
                <a:spcPts val="365"/>
              </a:spcBef>
              <a:tabLst>
                <a:tab pos="3726815" algn="l"/>
              </a:tabLst>
            </a:pPr>
            <a:r>
              <a:rPr lang="en-US" sz="2000" dirty="0">
                <a:latin typeface="Century Schoolbook"/>
                <a:cs typeface="Century Schoolbook"/>
              </a:rPr>
              <a:t>When it is </a:t>
            </a:r>
            <a:r>
              <a:rPr lang="en-US" sz="2000" spc="-5" dirty="0">
                <a:latin typeface="Century Schoolbook"/>
                <a:cs typeface="Century Schoolbook"/>
              </a:rPr>
              <a:t>determined </a:t>
            </a:r>
            <a:r>
              <a:rPr lang="en-US" sz="2000" dirty="0">
                <a:latin typeface="Century Schoolbook"/>
                <a:cs typeface="Century Schoolbook"/>
              </a:rPr>
              <a:t>a routine future examination is needed, re-examinations </a:t>
            </a:r>
            <a:r>
              <a:rPr lang="en-US" sz="2000" spc="-5" dirty="0">
                <a:latin typeface="Century Schoolbook"/>
                <a:cs typeface="Century Schoolbook"/>
              </a:rPr>
              <a:t>are typically </a:t>
            </a:r>
            <a:r>
              <a:rPr lang="en-US" sz="2000" dirty="0">
                <a:latin typeface="Century Schoolbook"/>
                <a:cs typeface="Century Schoolbook"/>
              </a:rPr>
              <a:t>scheduled 5  </a:t>
            </a:r>
            <a:r>
              <a:rPr lang="en-US" sz="2000" spc="-5" dirty="0">
                <a:latin typeface="Century Schoolbook"/>
                <a:cs typeface="Century Schoolbook"/>
              </a:rPr>
              <a:t>years from the</a:t>
            </a:r>
            <a:r>
              <a:rPr lang="en-US" sz="2000" spc="5" dirty="0">
                <a:latin typeface="Century Schoolbook"/>
                <a:cs typeface="Century Schoolbook"/>
              </a:rPr>
              <a:t> </a:t>
            </a:r>
            <a:r>
              <a:rPr lang="en-US" sz="2000" dirty="0">
                <a:latin typeface="Century Schoolbook"/>
                <a:cs typeface="Century Schoolbook"/>
              </a:rPr>
              <a:t>last</a:t>
            </a:r>
            <a:r>
              <a:rPr lang="en-US" sz="2000" spc="-15" dirty="0">
                <a:latin typeface="Century Schoolbook"/>
                <a:cs typeface="Century Schoolbook"/>
              </a:rPr>
              <a:t> </a:t>
            </a:r>
            <a:r>
              <a:rPr lang="en-US" sz="2000" dirty="0">
                <a:latin typeface="Century Schoolbook"/>
                <a:cs typeface="Century Schoolbook"/>
              </a:rPr>
              <a:t>exam. </a:t>
            </a:r>
          </a:p>
          <a:p>
            <a:pPr marL="412115" marR="5080" lvl="1" indent="0">
              <a:lnSpc>
                <a:spcPct val="90000"/>
              </a:lnSpc>
              <a:spcBef>
                <a:spcPts val="365"/>
              </a:spcBef>
              <a:buNone/>
              <a:tabLst>
                <a:tab pos="3726815" algn="l"/>
              </a:tabLst>
            </a:pPr>
            <a:r>
              <a:rPr lang="en-US" sz="1800" i="1" dirty="0">
                <a:latin typeface="Century Schoolbook"/>
                <a:cs typeface="Century Schoolbook"/>
              </a:rPr>
              <a:t>See </a:t>
            </a:r>
            <a:r>
              <a:rPr lang="en-US" sz="1800" spc="-5" dirty="0">
                <a:latin typeface="Century Schoolbook"/>
                <a:cs typeface="Century Schoolbook"/>
              </a:rPr>
              <a:t>VA Fast Letter 10-14  Revised (July 29, 2010)</a:t>
            </a:r>
            <a:endParaRPr lang="en-US" sz="1800" dirty="0">
              <a:latin typeface="Century Schoolbook"/>
              <a:cs typeface="Century Schoolbook"/>
            </a:endParaRPr>
          </a:p>
          <a:p>
            <a:pPr>
              <a:lnSpc>
                <a:spcPct val="100000"/>
              </a:lnSpc>
              <a:spcBef>
                <a:spcPts val="40"/>
              </a:spcBef>
            </a:pPr>
            <a:endParaRPr lang="en-US" sz="2000" dirty="0">
              <a:latin typeface="Times New Roman"/>
              <a:cs typeface="Times New Roman"/>
            </a:endParaRPr>
          </a:p>
          <a:p>
            <a:pPr marL="286385" marR="528955" indent="-274320">
              <a:lnSpc>
                <a:spcPts val="2380"/>
              </a:lnSpc>
              <a:spcBef>
                <a:spcPts val="5"/>
              </a:spcBef>
            </a:pPr>
            <a:r>
              <a:rPr lang="en-US" sz="2000" dirty="0">
                <a:latin typeface="Century Schoolbook"/>
                <a:cs typeface="Century Schoolbook"/>
              </a:rPr>
              <a:t>The 5 </a:t>
            </a:r>
            <a:r>
              <a:rPr lang="en-US" sz="2000" spc="-5" dirty="0">
                <a:latin typeface="Century Schoolbook"/>
                <a:cs typeface="Century Schoolbook"/>
              </a:rPr>
              <a:t>year </a:t>
            </a:r>
            <a:r>
              <a:rPr lang="en-US" sz="2000" dirty="0">
                <a:latin typeface="Century Schoolbook"/>
                <a:cs typeface="Century Schoolbook"/>
              </a:rPr>
              <a:t>rule </a:t>
            </a:r>
            <a:r>
              <a:rPr lang="en-US" sz="2000" spc="-5" dirty="0">
                <a:latin typeface="Century Schoolbook"/>
                <a:cs typeface="Century Schoolbook"/>
              </a:rPr>
              <a:t>applies to </a:t>
            </a:r>
            <a:r>
              <a:rPr lang="en-US" sz="2000" dirty="0">
                <a:latin typeface="Century Schoolbook"/>
                <a:cs typeface="Century Schoolbook"/>
              </a:rPr>
              <a:t>routine re-examinations,  with </a:t>
            </a:r>
            <a:r>
              <a:rPr lang="en-US" sz="2000" spc="-5" dirty="0">
                <a:latin typeface="Century Schoolbook"/>
                <a:cs typeface="Century Schoolbook"/>
              </a:rPr>
              <a:t>the following</a:t>
            </a:r>
            <a:r>
              <a:rPr lang="en-US" sz="2000" spc="-25" dirty="0">
                <a:latin typeface="Century Schoolbook"/>
                <a:cs typeface="Century Schoolbook"/>
              </a:rPr>
              <a:t> </a:t>
            </a:r>
            <a:r>
              <a:rPr lang="en-US" sz="2000" spc="-5" dirty="0">
                <a:latin typeface="Century Schoolbook"/>
                <a:cs typeface="Century Schoolbook"/>
              </a:rPr>
              <a:t>exceptions:</a:t>
            </a:r>
            <a:endParaRPr lang="en-US" sz="2000" dirty="0">
              <a:latin typeface="Century Schoolbook"/>
              <a:cs typeface="Century Schoolbook"/>
            </a:endParaRPr>
          </a:p>
          <a:p>
            <a:pPr marL="755650" lvl="1" indent="-342900">
              <a:spcBef>
                <a:spcPts val="325"/>
              </a:spcBef>
              <a:buClr>
                <a:srgbClr val="FE8637"/>
              </a:buClr>
              <a:buSzPct val="78947"/>
              <a:buFont typeface="+mj-lt"/>
              <a:buAutoNum type="arabicPeriod"/>
              <a:tabLst>
                <a:tab pos="469265" algn="l"/>
                <a:tab pos="469900" algn="l"/>
              </a:tabLst>
            </a:pPr>
            <a:r>
              <a:rPr lang="en-US" sz="2000" dirty="0">
                <a:latin typeface="Century Schoolbook"/>
                <a:cs typeface="Century Schoolbook"/>
              </a:rPr>
              <a:t>Pre-stabilization </a:t>
            </a:r>
            <a:r>
              <a:rPr lang="en-US" sz="2000" spc="-5" dirty="0">
                <a:latin typeface="Century Schoolbook"/>
                <a:cs typeface="Century Schoolbook"/>
              </a:rPr>
              <a:t>ratings </a:t>
            </a:r>
            <a:r>
              <a:rPr lang="en-US" sz="2000" dirty="0">
                <a:latin typeface="Century Schoolbook"/>
                <a:cs typeface="Century Schoolbook"/>
              </a:rPr>
              <a:t>under </a:t>
            </a:r>
            <a:r>
              <a:rPr lang="en-US" sz="2000" spc="-5" dirty="0">
                <a:latin typeface="Century Schoolbook"/>
                <a:cs typeface="Century Schoolbook"/>
              </a:rPr>
              <a:t>38 C.F.R. </a:t>
            </a:r>
            <a:r>
              <a:rPr lang="en-US" sz="2000" dirty="0">
                <a:latin typeface="Century Schoolbook"/>
                <a:cs typeface="Century Schoolbook"/>
              </a:rPr>
              <a:t>§</a:t>
            </a:r>
            <a:r>
              <a:rPr lang="en-US" sz="2000" spc="-60" dirty="0">
                <a:latin typeface="Century Schoolbook"/>
                <a:cs typeface="Century Schoolbook"/>
              </a:rPr>
              <a:t> </a:t>
            </a:r>
            <a:r>
              <a:rPr lang="en-US" sz="2000" dirty="0">
                <a:latin typeface="Century Schoolbook"/>
                <a:cs typeface="Century Schoolbook"/>
              </a:rPr>
              <a:t>3.327(b)(1);</a:t>
            </a:r>
          </a:p>
          <a:p>
            <a:pPr marL="755650" marR="5080" lvl="1" indent="-342900">
              <a:lnSpc>
                <a:spcPts val="2050"/>
              </a:lnSpc>
              <a:spcBef>
                <a:spcPts val="490"/>
              </a:spcBef>
              <a:buClr>
                <a:srgbClr val="FE8637"/>
              </a:buClr>
              <a:buSzPct val="78947"/>
              <a:buFont typeface="+mj-lt"/>
              <a:buAutoNum type="arabicPeriod"/>
              <a:tabLst>
                <a:tab pos="469265" algn="l"/>
                <a:tab pos="469900" algn="l"/>
              </a:tabLst>
            </a:pPr>
            <a:r>
              <a:rPr lang="en-US" sz="2000" dirty="0">
                <a:latin typeface="Century Schoolbook"/>
                <a:cs typeface="Century Schoolbook"/>
              </a:rPr>
              <a:t>Discharge from </a:t>
            </a:r>
            <a:r>
              <a:rPr lang="en-US" sz="2000" spc="-5" dirty="0">
                <a:latin typeface="Century Schoolbook"/>
                <a:cs typeface="Century Schoolbook"/>
              </a:rPr>
              <a:t>military </a:t>
            </a:r>
            <a:r>
              <a:rPr lang="en-US" sz="2000" dirty="0">
                <a:latin typeface="Century Schoolbook"/>
                <a:cs typeface="Century Schoolbook"/>
              </a:rPr>
              <a:t>service </a:t>
            </a:r>
            <a:r>
              <a:rPr lang="en-US" sz="2000" spc="-5" dirty="0">
                <a:latin typeface="Century Schoolbook"/>
                <a:cs typeface="Century Schoolbook"/>
              </a:rPr>
              <a:t>due to </a:t>
            </a:r>
            <a:r>
              <a:rPr lang="en-US" sz="2000" dirty="0">
                <a:latin typeface="Century Schoolbook"/>
                <a:cs typeface="Century Schoolbook"/>
              </a:rPr>
              <a:t>a </a:t>
            </a:r>
            <a:r>
              <a:rPr lang="en-US" sz="2000" spc="-5" dirty="0">
                <a:latin typeface="Century Schoolbook"/>
                <a:cs typeface="Century Schoolbook"/>
              </a:rPr>
              <a:t>mental disorder  </a:t>
            </a:r>
            <a:r>
              <a:rPr lang="en-US" sz="2000" dirty="0">
                <a:latin typeface="Century Schoolbook"/>
                <a:cs typeface="Century Schoolbook"/>
              </a:rPr>
              <a:t>caused </a:t>
            </a:r>
            <a:r>
              <a:rPr lang="en-US" sz="2000" spc="-5" dirty="0">
                <a:latin typeface="Century Schoolbook"/>
                <a:cs typeface="Century Schoolbook"/>
              </a:rPr>
              <a:t>by traumatic </a:t>
            </a:r>
            <a:r>
              <a:rPr lang="en-US" sz="2000" dirty="0">
                <a:latin typeface="Century Schoolbook"/>
                <a:cs typeface="Century Schoolbook"/>
              </a:rPr>
              <a:t>stress under </a:t>
            </a:r>
            <a:r>
              <a:rPr lang="en-US" sz="2000" spc="-5" dirty="0">
                <a:latin typeface="Century Schoolbook"/>
                <a:cs typeface="Century Schoolbook"/>
              </a:rPr>
              <a:t>38 C.F.R. </a:t>
            </a:r>
            <a:r>
              <a:rPr lang="en-US" sz="2000" dirty="0">
                <a:latin typeface="Century Schoolbook"/>
                <a:cs typeface="Century Schoolbook"/>
              </a:rPr>
              <a:t>§</a:t>
            </a:r>
            <a:r>
              <a:rPr lang="en-US" sz="2000" spc="-100" dirty="0">
                <a:latin typeface="Century Schoolbook"/>
                <a:cs typeface="Century Schoolbook"/>
              </a:rPr>
              <a:t> </a:t>
            </a:r>
            <a:r>
              <a:rPr lang="en-US" sz="2000" dirty="0">
                <a:latin typeface="Century Schoolbook"/>
                <a:cs typeface="Century Schoolbook"/>
              </a:rPr>
              <a:t>4.129</a:t>
            </a:r>
          </a:p>
          <a:p>
            <a:pPr marL="755650" marR="772795" lvl="1" indent="-342900">
              <a:lnSpc>
                <a:spcPts val="2050"/>
              </a:lnSpc>
              <a:spcBef>
                <a:spcPts val="459"/>
              </a:spcBef>
              <a:buClr>
                <a:srgbClr val="FE8637"/>
              </a:buClr>
              <a:buSzPct val="78947"/>
              <a:buFont typeface="+mj-lt"/>
              <a:buAutoNum type="arabicPeriod"/>
              <a:tabLst>
                <a:tab pos="469265" algn="l"/>
                <a:tab pos="469900" algn="l"/>
              </a:tabLst>
            </a:pPr>
            <a:r>
              <a:rPr lang="en-US" sz="2000" dirty="0">
                <a:latin typeface="Century Schoolbook"/>
                <a:cs typeface="Century Schoolbook"/>
              </a:rPr>
              <a:t>Malignancies </a:t>
            </a:r>
            <a:r>
              <a:rPr lang="en-US" sz="2000" spc="-5" dirty="0">
                <a:latin typeface="Century Schoolbook"/>
                <a:cs typeface="Century Schoolbook"/>
              </a:rPr>
              <a:t>that </a:t>
            </a:r>
            <a:r>
              <a:rPr lang="en-US" sz="2000" dirty="0">
                <a:latin typeface="Century Schoolbook"/>
                <a:cs typeface="Century Schoolbook"/>
              </a:rPr>
              <a:t>require reevaluation 6 </a:t>
            </a:r>
            <a:r>
              <a:rPr lang="en-US" sz="2000" spc="-5" dirty="0">
                <a:latin typeface="Century Schoolbook"/>
                <a:cs typeface="Century Schoolbook"/>
              </a:rPr>
              <a:t>months  </a:t>
            </a:r>
            <a:r>
              <a:rPr lang="en-US" sz="2000" dirty="0">
                <a:latin typeface="Century Schoolbook"/>
                <a:cs typeface="Century Schoolbook"/>
              </a:rPr>
              <a:t>following cessation of </a:t>
            </a:r>
            <a:r>
              <a:rPr lang="en-US" sz="2000" spc="-5" dirty="0">
                <a:latin typeface="Century Schoolbook"/>
                <a:cs typeface="Century Schoolbook"/>
              </a:rPr>
              <a:t>treatment </a:t>
            </a:r>
            <a:r>
              <a:rPr lang="en-US" sz="2000" dirty="0">
                <a:latin typeface="Century Schoolbook"/>
                <a:cs typeface="Century Schoolbook"/>
              </a:rPr>
              <a:t>for active</a:t>
            </a:r>
            <a:r>
              <a:rPr lang="en-US" sz="2000" spc="-135" dirty="0">
                <a:latin typeface="Century Schoolbook"/>
                <a:cs typeface="Century Schoolbook"/>
              </a:rPr>
              <a:t> </a:t>
            </a:r>
            <a:r>
              <a:rPr lang="en-US" sz="2000" dirty="0">
                <a:latin typeface="Century Schoolbook"/>
                <a:cs typeface="Century Schoolbook"/>
              </a:rPr>
              <a:t>disease</a:t>
            </a:r>
          </a:p>
          <a:p>
            <a:pPr marL="755650" marR="46990" lvl="1" indent="-342900">
              <a:lnSpc>
                <a:spcPts val="2050"/>
              </a:lnSpc>
              <a:spcBef>
                <a:spcPts val="459"/>
              </a:spcBef>
              <a:buClr>
                <a:srgbClr val="FE8637"/>
              </a:buClr>
              <a:buSzPct val="78947"/>
              <a:buFont typeface="+mj-lt"/>
              <a:buAutoNum type="arabicPeriod"/>
              <a:tabLst>
                <a:tab pos="469265" algn="l"/>
                <a:tab pos="469900" algn="l"/>
              </a:tabLst>
            </a:pPr>
            <a:r>
              <a:rPr lang="en-US" sz="2000" dirty="0">
                <a:latin typeface="Century Schoolbook"/>
                <a:cs typeface="Century Schoolbook"/>
              </a:rPr>
              <a:t>Any other future exams required under other sections</a:t>
            </a:r>
            <a:r>
              <a:rPr lang="en-US" sz="2000" spc="-180" dirty="0">
                <a:latin typeface="Century Schoolbook"/>
                <a:cs typeface="Century Schoolbook"/>
              </a:rPr>
              <a:t> </a:t>
            </a:r>
            <a:r>
              <a:rPr lang="en-US" sz="2000" dirty="0">
                <a:latin typeface="Century Schoolbook"/>
                <a:cs typeface="Century Schoolbook"/>
              </a:rPr>
              <a:t>of  </a:t>
            </a:r>
            <a:r>
              <a:rPr lang="en-US" sz="2000" spc="-5" dirty="0">
                <a:latin typeface="Century Schoolbook"/>
                <a:cs typeface="Century Schoolbook"/>
              </a:rPr>
              <a:t>38 C.F.R. Part </a:t>
            </a:r>
            <a:r>
              <a:rPr lang="en-US" sz="2000" dirty="0">
                <a:latin typeface="Century Schoolbook"/>
                <a:cs typeface="Century Schoolbook"/>
              </a:rPr>
              <a:t>3 </a:t>
            </a:r>
            <a:r>
              <a:rPr lang="en-US" sz="2000" spc="-5" dirty="0">
                <a:latin typeface="Century Schoolbook"/>
                <a:cs typeface="Century Schoolbook"/>
              </a:rPr>
              <a:t>and Part</a:t>
            </a:r>
            <a:r>
              <a:rPr lang="en-US" sz="2000" spc="-30" dirty="0">
                <a:latin typeface="Century Schoolbook"/>
                <a:cs typeface="Century Schoolbook"/>
              </a:rPr>
              <a:t> </a:t>
            </a:r>
            <a:r>
              <a:rPr lang="en-US" sz="2000" dirty="0">
                <a:latin typeface="Century Schoolbook"/>
                <a:cs typeface="Century Schoolbook"/>
              </a:rPr>
              <a:t>4</a:t>
            </a:r>
          </a:p>
          <a:p>
            <a:endParaRPr lang="en-US" dirty="0"/>
          </a:p>
        </p:txBody>
      </p:sp>
    </p:spTree>
    <p:extLst>
      <p:ext uri="{BB962C8B-B14F-4D97-AF65-F5344CB8AC3E}">
        <p14:creationId xmlns:p14="http://schemas.microsoft.com/office/powerpoint/2010/main" val="155364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DDACF-D68A-4326-83F5-AE3FDBE7CB80}"/>
              </a:ext>
            </a:extLst>
          </p:cNvPr>
          <p:cNvSpPr>
            <a:spLocks noGrp="1"/>
          </p:cNvSpPr>
          <p:nvPr>
            <p:ph type="title"/>
          </p:nvPr>
        </p:nvSpPr>
        <p:spPr/>
        <p:txBody>
          <a:bodyPr/>
          <a:lstStyle/>
          <a:p>
            <a:r>
              <a:rPr lang="en-US" sz="3000" kern="0" spc="-5" dirty="0">
                <a:solidFill>
                  <a:srgbClr val="575F6D"/>
                </a:solidFill>
                <a:latin typeface="Century Schoolbook"/>
              </a:rPr>
              <a:t>VA</a:t>
            </a:r>
            <a:r>
              <a:rPr lang="en-US" sz="3000" kern="0" spc="-95" dirty="0">
                <a:solidFill>
                  <a:srgbClr val="575F6D"/>
                </a:solidFill>
                <a:latin typeface="Century Schoolbook"/>
              </a:rPr>
              <a:t> </a:t>
            </a:r>
            <a:r>
              <a:rPr lang="en-US" sz="3000" kern="0" dirty="0">
                <a:solidFill>
                  <a:srgbClr val="575F6D"/>
                </a:solidFill>
                <a:latin typeface="Century Schoolbook"/>
              </a:rPr>
              <a:t>R</a:t>
            </a:r>
            <a:r>
              <a:rPr lang="en-US" sz="2400" kern="0" dirty="0">
                <a:solidFill>
                  <a:srgbClr val="575F6D"/>
                </a:solidFill>
                <a:latin typeface="Century Schoolbook"/>
              </a:rPr>
              <a:t>E-EXAMINATIONS</a:t>
            </a:r>
            <a:endParaRPr lang="en-US" dirty="0"/>
          </a:p>
        </p:txBody>
      </p:sp>
      <p:sp>
        <p:nvSpPr>
          <p:cNvPr id="3" name="Content Placeholder 2">
            <a:extLst>
              <a:ext uri="{FF2B5EF4-FFF2-40B4-BE49-F238E27FC236}">
                <a16:creationId xmlns:a16="http://schemas.microsoft.com/office/drawing/2014/main" id="{CEB84FE1-07ED-4E3B-8842-70697B5A2AFE}"/>
              </a:ext>
            </a:extLst>
          </p:cNvPr>
          <p:cNvSpPr>
            <a:spLocks noGrp="1"/>
          </p:cNvSpPr>
          <p:nvPr>
            <p:ph idx="1"/>
          </p:nvPr>
        </p:nvSpPr>
        <p:spPr>
          <a:xfrm>
            <a:off x="677334" y="1893889"/>
            <a:ext cx="8596668" cy="4354511"/>
          </a:xfrm>
        </p:spPr>
        <p:txBody>
          <a:bodyPr>
            <a:normAutofit/>
          </a:bodyPr>
          <a:lstStyle/>
          <a:p>
            <a:pPr marL="354965" marR="392430" defTabSz="914400">
              <a:lnSpc>
                <a:spcPts val="2590"/>
              </a:lnSpc>
              <a:spcBef>
                <a:spcPts val="425"/>
              </a:spcBef>
              <a:buClrTx/>
              <a:buSzTx/>
            </a:pPr>
            <a:r>
              <a:rPr lang="en-US" sz="2400" spc="-5" dirty="0">
                <a:solidFill>
                  <a:prstClr val="black"/>
                </a:solidFill>
                <a:latin typeface="Century Schoolbook"/>
                <a:cs typeface="Century Schoolbook"/>
              </a:rPr>
              <a:t>VA </a:t>
            </a:r>
            <a:r>
              <a:rPr lang="en-US" sz="2400" dirty="0">
                <a:solidFill>
                  <a:prstClr val="black"/>
                </a:solidFill>
                <a:latin typeface="Century Schoolbook"/>
                <a:cs typeface="Century Schoolbook"/>
              </a:rPr>
              <a:t>reviews </a:t>
            </a:r>
            <a:r>
              <a:rPr lang="en-US" sz="2400" spc="-5" dirty="0">
                <a:solidFill>
                  <a:prstClr val="black"/>
                </a:solidFill>
                <a:latin typeface="Century Schoolbook"/>
                <a:cs typeface="Century Schoolbook"/>
              </a:rPr>
              <a:t>the </a:t>
            </a:r>
            <a:r>
              <a:rPr lang="en-US" sz="2400" dirty="0">
                <a:solidFill>
                  <a:prstClr val="black"/>
                </a:solidFill>
                <a:latin typeface="Century Schoolbook"/>
                <a:cs typeface="Century Schoolbook"/>
              </a:rPr>
              <a:t>re-examination report </a:t>
            </a:r>
            <a:r>
              <a:rPr lang="en-US" sz="2400" spc="-5" dirty="0">
                <a:solidFill>
                  <a:prstClr val="black"/>
                </a:solidFill>
                <a:latin typeface="Century Schoolbook"/>
                <a:cs typeface="Century Schoolbook"/>
              </a:rPr>
              <a:t>and then  decides </a:t>
            </a:r>
            <a:r>
              <a:rPr lang="en-US" sz="2400" dirty="0">
                <a:solidFill>
                  <a:prstClr val="black"/>
                </a:solidFill>
                <a:latin typeface="Century Schoolbook"/>
                <a:cs typeface="Century Schoolbook"/>
              </a:rPr>
              <a:t>whether </a:t>
            </a:r>
            <a:r>
              <a:rPr lang="en-US" sz="2400" spc="-5" dirty="0">
                <a:solidFill>
                  <a:prstClr val="black"/>
                </a:solidFill>
                <a:latin typeface="Century Schoolbook"/>
                <a:cs typeface="Century Schoolbook"/>
              </a:rPr>
              <a:t>to </a:t>
            </a:r>
            <a:r>
              <a:rPr lang="en-US" sz="2400" dirty="0">
                <a:solidFill>
                  <a:prstClr val="black"/>
                </a:solidFill>
                <a:latin typeface="Century Schoolbook"/>
                <a:cs typeface="Century Schoolbook"/>
              </a:rPr>
              <a:t>change </a:t>
            </a:r>
            <a:r>
              <a:rPr lang="en-US" sz="2400" spc="-5" dirty="0">
                <a:solidFill>
                  <a:prstClr val="black"/>
                </a:solidFill>
                <a:latin typeface="Century Schoolbook"/>
                <a:cs typeface="Century Schoolbook"/>
              </a:rPr>
              <a:t>the disability</a:t>
            </a:r>
            <a:r>
              <a:rPr lang="en-US" sz="2400" spc="-130" dirty="0">
                <a:solidFill>
                  <a:prstClr val="black"/>
                </a:solidFill>
                <a:latin typeface="Century Schoolbook"/>
                <a:cs typeface="Century Schoolbook"/>
              </a:rPr>
              <a:t> </a:t>
            </a:r>
            <a:r>
              <a:rPr lang="en-US" sz="2400" dirty="0">
                <a:solidFill>
                  <a:prstClr val="black"/>
                </a:solidFill>
                <a:latin typeface="Century Schoolbook"/>
                <a:cs typeface="Century Schoolbook"/>
              </a:rPr>
              <a:t>eval</a:t>
            </a:r>
          </a:p>
          <a:p>
            <a:pPr defTabSz="914400">
              <a:spcBef>
                <a:spcPts val="20"/>
              </a:spcBef>
              <a:buClrTx/>
              <a:buSzTx/>
            </a:pPr>
            <a:endParaRPr lang="en-US" sz="3000" dirty="0">
              <a:solidFill>
                <a:prstClr val="black"/>
              </a:solidFill>
              <a:latin typeface="Times New Roman"/>
              <a:cs typeface="Times New Roman"/>
            </a:endParaRPr>
          </a:p>
          <a:p>
            <a:pPr marL="355600" defTabSz="914400">
              <a:spcBef>
                <a:spcPts val="0"/>
              </a:spcBef>
              <a:buClrTx/>
              <a:buSzTx/>
            </a:pPr>
            <a:r>
              <a:rPr lang="en-US" sz="2400" spc="-5" dirty="0">
                <a:solidFill>
                  <a:prstClr val="black"/>
                </a:solidFill>
                <a:latin typeface="Century Schoolbook"/>
                <a:cs typeface="Century Schoolbook"/>
              </a:rPr>
              <a:t>VA </a:t>
            </a:r>
            <a:r>
              <a:rPr lang="en-US" sz="2400" dirty="0">
                <a:solidFill>
                  <a:prstClr val="black"/>
                </a:solidFill>
                <a:latin typeface="Century Schoolbook"/>
                <a:cs typeface="Century Schoolbook"/>
              </a:rPr>
              <a:t>will </a:t>
            </a:r>
            <a:r>
              <a:rPr lang="en-US" sz="2400" spc="-5" dirty="0">
                <a:solidFill>
                  <a:prstClr val="black"/>
                </a:solidFill>
                <a:latin typeface="Century Schoolbook"/>
                <a:cs typeface="Century Schoolbook"/>
              </a:rPr>
              <a:t>probably </a:t>
            </a:r>
            <a:r>
              <a:rPr lang="en-US" sz="2400" dirty="0">
                <a:solidFill>
                  <a:prstClr val="black"/>
                </a:solidFill>
                <a:latin typeface="Century Schoolbook"/>
                <a:cs typeface="Century Schoolbook"/>
              </a:rPr>
              <a:t>not re-examine a </a:t>
            </a:r>
            <a:r>
              <a:rPr lang="en-US" sz="2400" spc="-5" dirty="0">
                <a:solidFill>
                  <a:prstClr val="black"/>
                </a:solidFill>
                <a:latin typeface="Century Schoolbook"/>
                <a:cs typeface="Century Schoolbook"/>
              </a:rPr>
              <a:t>vet </a:t>
            </a:r>
            <a:r>
              <a:rPr lang="en-US" sz="2400" dirty="0">
                <a:solidFill>
                  <a:prstClr val="black"/>
                </a:solidFill>
                <a:latin typeface="Century Schoolbook"/>
                <a:cs typeface="Century Schoolbook"/>
              </a:rPr>
              <a:t>if:</a:t>
            </a:r>
          </a:p>
          <a:p>
            <a:pPr marL="0" lvl="0" indent="0" defTabSz="914400">
              <a:spcBef>
                <a:spcPts val="30"/>
              </a:spcBef>
              <a:buClrTx/>
              <a:buSzTx/>
              <a:buNone/>
            </a:pPr>
            <a:endParaRPr lang="en-US" sz="2000" dirty="0">
              <a:solidFill>
                <a:prstClr val="black"/>
              </a:solidFill>
              <a:latin typeface="Times New Roman"/>
              <a:cs typeface="Times New Roman"/>
            </a:endParaRPr>
          </a:p>
          <a:p>
            <a:pPr marL="721360" lvl="0" defTabSz="914400">
              <a:spcBef>
                <a:spcPts val="0"/>
              </a:spcBef>
              <a:buClr>
                <a:srgbClr val="FE8637"/>
              </a:buClr>
              <a:buSzPct val="79166"/>
              <a:buFont typeface="Wingdings" panose="05000000000000000000" pitchFamily="2" charset="2"/>
              <a:buChar char="Ø"/>
              <a:tabLst>
                <a:tab pos="652780" algn="l"/>
              </a:tabLst>
            </a:pPr>
            <a:r>
              <a:rPr lang="en-US" sz="2400" dirty="0">
                <a:solidFill>
                  <a:prstClr val="black"/>
                </a:solidFill>
                <a:latin typeface="Century Schoolbook"/>
                <a:cs typeface="Century Schoolbook"/>
              </a:rPr>
              <a:t>The </a:t>
            </a:r>
            <a:r>
              <a:rPr lang="en-US" sz="2400" spc="-5" dirty="0">
                <a:solidFill>
                  <a:prstClr val="black"/>
                </a:solidFill>
                <a:latin typeface="Century Schoolbook"/>
                <a:cs typeface="Century Schoolbook"/>
              </a:rPr>
              <a:t>disability </a:t>
            </a:r>
            <a:r>
              <a:rPr lang="en-US" sz="2400" dirty="0">
                <a:solidFill>
                  <a:prstClr val="black"/>
                </a:solidFill>
                <a:latin typeface="Century Schoolbook"/>
                <a:cs typeface="Century Schoolbook"/>
              </a:rPr>
              <a:t>is</a:t>
            </a:r>
            <a:r>
              <a:rPr lang="en-US" sz="2400" spc="-50" dirty="0">
                <a:solidFill>
                  <a:prstClr val="black"/>
                </a:solidFill>
                <a:latin typeface="Century Schoolbook"/>
                <a:cs typeface="Century Schoolbook"/>
              </a:rPr>
              <a:t> </a:t>
            </a:r>
            <a:r>
              <a:rPr lang="en-US" sz="2400" dirty="0">
                <a:solidFill>
                  <a:prstClr val="black"/>
                </a:solidFill>
                <a:latin typeface="Century Schoolbook"/>
                <a:cs typeface="Century Schoolbook"/>
              </a:rPr>
              <a:t>static</a:t>
            </a:r>
          </a:p>
          <a:p>
            <a:pPr marL="721360" marR="5080" lvl="0" defTabSz="914400">
              <a:lnSpc>
                <a:spcPts val="2590"/>
              </a:lnSpc>
              <a:spcBef>
                <a:spcPts val="0"/>
              </a:spcBef>
              <a:buClr>
                <a:srgbClr val="FE8637"/>
              </a:buClr>
              <a:buSzPct val="79166"/>
              <a:buFont typeface="Wingdings" panose="05000000000000000000" pitchFamily="2" charset="2"/>
              <a:buChar char="Ø"/>
              <a:tabLst>
                <a:tab pos="652780" algn="l"/>
              </a:tabLst>
            </a:pPr>
            <a:endParaRPr lang="en-US" sz="2000" dirty="0">
              <a:solidFill>
                <a:prstClr val="black"/>
              </a:solidFill>
              <a:latin typeface="Century Schoolbook"/>
              <a:cs typeface="Century Schoolbook"/>
            </a:endParaRPr>
          </a:p>
          <a:p>
            <a:pPr marL="721360" marR="5080" lvl="0" defTabSz="914400">
              <a:lnSpc>
                <a:spcPts val="2590"/>
              </a:lnSpc>
              <a:spcBef>
                <a:spcPts val="0"/>
              </a:spcBef>
              <a:buClr>
                <a:srgbClr val="FE8637"/>
              </a:buClr>
              <a:buSzPct val="79166"/>
              <a:buFont typeface="Wingdings" panose="05000000000000000000" pitchFamily="2" charset="2"/>
              <a:buChar char="Ø"/>
              <a:tabLst>
                <a:tab pos="652780" algn="l"/>
              </a:tabLst>
            </a:pPr>
            <a:r>
              <a:rPr lang="en-US" sz="2400" dirty="0">
                <a:solidFill>
                  <a:prstClr val="black"/>
                </a:solidFill>
                <a:latin typeface="Century Schoolbook"/>
                <a:cs typeface="Century Schoolbook"/>
              </a:rPr>
              <a:t>Symptoms have not significantly changed </a:t>
            </a:r>
            <a:r>
              <a:rPr lang="en-US" sz="2400" spc="-5" dirty="0">
                <a:solidFill>
                  <a:prstClr val="black"/>
                </a:solidFill>
                <a:latin typeface="Century Schoolbook"/>
                <a:cs typeface="Century Schoolbook"/>
              </a:rPr>
              <a:t>for</a:t>
            </a:r>
            <a:r>
              <a:rPr lang="en-US" sz="2400" spc="-155" dirty="0">
                <a:solidFill>
                  <a:prstClr val="black"/>
                </a:solidFill>
                <a:latin typeface="Century Schoolbook"/>
                <a:cs typeface="Century Schoolbook"/>
              </a:rPr>
              <a:t> </a:t>
            </a:r>
            <a:r>
              <a:rPr lang="en-US" sz="2400" dirty="0">
                <a:solidFill>
                  <a:prstClr val="black"/>
                </a:solidFill>
                <a:latin typeface="Century Schoolbook"/>
                <a:cs typeface="Century Schoolbook"/>
              </a:rPr>
              <a:t>5  </a:t>
            </a:r>
            <a:r>
              <a:rPr lang="en-US" sz="2400" spc="-5" dirty="0">
                <a:solidFill>
                  <a:prstClr val="black"/>
                </a:solidFill>
                <a:latin typeface="Century Schoolbook"/>
                <a:cs typeface="Century Schoolbook"/>
              </a:rPr>
              <a:t>years or</a:t>
            </a:r>
            <a:r>
              <a:rPr lang="en-US" sz="2400" spc="-20" dirty="0">
                <a:solidFill>
                  <a:prstClr val="black"/>
                </a:solidFill>
                <a:latin typeface="Century Schoolbook"/>
                <a:cs typeface="Century Schoolbook"/>
              </a:rPr>
              <a:t> </a:t>
            </a:r>
            <a:r>
              <a:rPr lang="en-US" sz="2400" spc="-5" dirty="0">
                <a:solidFill>
                  <a:prstClr val="black"/>
                </a:solidFill>
                <a:latin typeface="Century Schoolbook"/>
                <a:cs typeface="Century Schoolbook"/>
              </a:rPr>
              <a:t>longer</a:t>
            </a:r>
          </a:p>
          <a:p>
            <a:pPr marL="721360" marR="5080" lvl="0" defTabSz="914400">
              <a:lnSpc>
                <a:spcPts val="2590"/>
              </a:lnSpc>
              <a:spcBef>
                <a:spcPts val="0"/>
              </a:spcBef>
              <a:buClr>
                <a:srgbClr val="FE8637"/>
              </a:buClr>
              <a:buSzPct val="79166"/>
              <a:buFont typeface="Wingdings" panose="05000000000000000000" pitchFamily="2" charset="2"/>
              <a:buChar char="Ø"/>
              <a:tabLst>
                <a:tab pos="652780" algn="l"/>
              </a:tabLst>
            </a:pPr>
            <a:endParaRPr lang="en-US" sz="2000" dirty="0">
              <a:solidFill>
                <a:prstClr val="black"/>
              </a:solidFill>
              <a:latin typeface="Century Schoolbook"/>
              <a:cs typeface="Century Schoolbook"/>
            </a:endParaRPr>
          </a:p>
          <a:p>
            <a:pPr marL="755650" marR="5080" lvl="1" indent="-342900" defTabSz="914400">
              <a:lnSpc>
                <a:spcPts val="2590"/>
              </a:lnSpc>
              <a:spcBef>
                <a:spcPts val="425"/>
              </a:spcBef>
              <a:buClr>
                <a:srgbClr val="FE8637"/>
              </a:buClr>
              <a:buSzPct val="79166"/>
              <a:buFont typeface="Wingdings" panose="05000000000000000000" pitchFamily="2" charset="2"/>
              <a:buChar char="Ø"/>
              <a:tabLst>
                <a:tab pos="287020" algn="l"/>
              </a:tabLst>
            </a:pP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disability from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disease </a:t>
            </a:r>
            <a:r>
              <a:rPr lang="en-US" sz="2400" dirty="0">
                <a:solidFill>
                  <a:prstClr val="black"/>
                </a:solidFill>
                <a:latin typeface="Century Schoolbook"/>
                <a:cs typeface="Century Schoolbook"/>
              </a:rPr>
              <a:t>is </a:t>
            </a:r>
            <a:r>
              <a:rPr lang="en-US" sz="2400" spc="-5" dirty="0">
                <a:solidFill>
                  <a:prstClr val="black"/>
                </a:solidFill>
                <a:latin typeface="Century Schoolbook"/>
                <a:cs typeface="Century Schoolbook"/>
              </a:rPr>
              <a:t>permanent and  </a:t>
            </a:r>
            <a:r>
              <a:rPr lang="en-US" sz="2400" dirty="0">
                <a:solidFill>
                  <a:prstClr val="black"/>
                </a:solidFill>
                <a:latin typeface="Century Schoolbook"/>
                <a:cs typeface="Century Schoolbook"/>
              </a:rPr>
              <a:t>not likely </a:t>
            </a:r>
            <a:r>
              <a:rPr lang="en-US" sz="2400" spc="-5" dirty="0">
                <a:solidFill>
                  <a:prstClr val="black"/>
                </a:solidFill>
                <a:latin typeface="Century Schoolbook"/>
                <a:cs typeface="Century Schoolbook"/>
              </a:rPr>
              <a:t>to</a:t>
            </a:r>
            <a:r>
              <a:rPr lang="en-US" sz="2400" spc="-40" dirty="0">
                <a:solidFill>
                  <a:prstClr val="black"/>
                </a:solidFill>
                <a:latin typeface="Century Schoolbook"/>
                <a:cs typeface="Century Schoolbook"/>
              </a:rPr>
              <a:t> </a:t>
            </a:r>
            <a:r>
              <a:rPr lang="en-US" sz="2400" dirty="0">
                <a:solidFill>
                  <a:prstClr val="black"/>
                </a:solidFill>
                <a:latin typeface="Century Schoolbook"/>
                <a:cs typeface="Century Schoolbook"/>
              </a:rPr>
              <a:t>improve</a:t>
            </a:r>
          </a:p>
          <a:p>
            <a:endParaRPr lang="en-US" dirty="0"/>
          </a:p>
        </p:txBody>
      </p:sp>
    </p:spTree>
    <p:extLst>
      <p:ext uri="{BB962C8B-B14F-4D97-AF65-F5344CB8AC3E}">
        <p14:creationId xmlns:p14="http://schemas.microsoft.com/office/powerpoint/2010/main" val="3036388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844E3-283A-41E7-ADBC-515A41700D08}"/>
              </a:ext>
            </a:extLst>
          </p:cNvPr>
          <p:cNvSpPr>
            <a:spLocks noGrp="1"/>
          </p:cNvSpPr>
          <p:nvPr>
            <p:ph type="title"/>
          </p:nvPr>
        </p:nvSpPr>
        <p:spPr/>
        <p:txBody>
          <a:bodyPr/>
          <a:lstStyle/>
          <a:p>
            <a:r>
              <a:rPr lang="en-US" sz="3000" kern="0" spc="-5" dirty="0">
                <a:solidFill>
                  <a:srgbClr val="575F6D"/>
                </a:solidFill>
                <a:latin typeface="Century Schoolbook"/>
              </a:rPr>
              <a:t>VA</a:t>
            </a:r>
            <a:r>
              <a:rPr lang="en-US" sz="3000" kern="0" spc="-95" dirty="0">
                <a:solidFill>
                  <a:srgbClr val="575F6D"/>
                </a:solidFill>
                <a:latin typeface="Century Schoolbook"/>
              </a:rPr>
              <a:t> </a:t>
            </a:r>
            <a:r>
              <a:rPr lang="en-US" sz="3000" kern="0" dirty="0">
                <a:solidFill>
                  <a:srgbClr val="575F6D"/>
                </a:solidFill>
                <a:latin typeface="Century Schoolbook"/>
              </a:rPr>
              <a:t>R</a:t>
            </a:r>
            <a:r>
              <a:rPr lang="en-US" sz="2400" kern="0" dirty="0">
                <a:solidFill>
                  <a:srgbClr val="575F6D"/>
                </a:solidFill>
                <a:latin typeface="Century Schoolbook"/>
              </a:rPr>
              <a:t>E-EXAMINATIONS</a:t>
            </a:r>
            <a:endParaRPr lang="en-US" dirty="0"/>
          </a:p>
        </p:txBody>
      </p:sp>
      <p:sp>
        <p:nvSpPr>
          <p:cNvPr id="3" name="Content Placeholder 2">
            <a:extLst>
              <a:ext uri="{FF2B5EF4-FFF2-40B4-BE49-F238E27FC236}">
                <a16:creationId xmlns:a16="http://schemas.microsoft.com/office/drawing/2014/main" id="{81F3DA26-88B8-4025-97D9-045ADE5CA15C}"/>
              </a:ext>
            </a:extLst>
          </p:cNvPr>
          <p:cNvSpPr>
            <a:spLocks noGrp="1"/>
          </p:cNvSpPr>
          <p:nvPr>
            <p:ph idx="1"/>
          </p:nvPr>
        </p:nvSpPr>
        <p:spPr/>
        <p:txBody>
          <a:bodyPr/>
          <a:lstStyle/>
          <a:p>
            <a:pPr marL="355600" lvl="0" defTabSz="914400">
              <a:spcBef>
                <a:spcPts val="100"/>
              </a:spcBef>
              <a:buClr>
                <a:srgbClr val="FE8637"/>
              </a:buClr>
              <a:buSzPct val="79166"/>
              <a:buFont typeface="Wingdings" panose="05000000000000000000" pitchFamily="2" charset="2"/>
              <a:buChar char="Ø"/>
              <a:tabLst>
                <a:tab pos="287020" algn="l"/>
              </a:tabLst>
            </a:pPr>
            <a:r>
              <a:rPr lang="en-US" sz="2400" spc="-5" dirty="0">
                <a:solidFill>
                  <a:prstClr val="black"/>
                </a:solidFill>
                <a:latin typeface="Century Schoolbook"/>
                <a:cs typeface="Century Schoolbook"/>
              </a:rPr>
              <a:t>He/she is over 55 years</a:t>
            </a:r>
            <a:r>
              <a:rPr lang="en-US" sz="2400" spc="-20" dirty="0">
                <a:solidFill>
                  <a:prstClr val="black"/>
                </a:solidFill>
                <a:latin typeface="Century Schoolbook"/>
                <a:cs typeface="Century Schoolbook"/>
              </a:rPr>
              <a:t> </a:t>
            </a:r>
            <a:r>
              <a:rPr lang="en-US" sz="2400" spc="-5" dirty="0">
                <a:solidFill>
                  <a:prstClr val="black"/>
                </a:solidFill>
                <a:latin typeface="Century Schoolbook"/>
                <a:cs typeface="Century Schoolbook"/>
              </a:rPr>
              <a:t>old</a:t>
            </a:r>
            <a:endParaRPr lang="en-US" sz="2400" dirty="0">
              <a:solidFill>
                <a:prstClr val="black"/>
              </a:solidFill>
              <a:latin typeface="Century Schoolbook"/>
              <a:cs typeface="Century Schoolbook"/>
            </a:endParaRPr>
          </a:p>
          <a:p>
            <a:pPr lvl="0" defTabSz="914400">
              <a:spcBef>
                <a:spcPts val="5"/>
              </a:spcBef>
              <a:buClr>
                <a:srgbClr val="FE8637"/>
              </a:buClr>
              <a:buSzTx/>
              <a:buFont typeface="Wingdings" panose="05000000000000000000" pitchFamily="2" charset="2"/>
              <a:buChar char="Ø"/>
            </a:pPr>
            <a:endParaRPr lang="en-US" sz="3500" dirty="0">
              <a:solidFill>
                <a:prstClr val="black"/>
              </a:solidFill>
              <a:latin typeface="Times New Roman"/>
              <a:cs typeface="Times New Roman"/>
            </a:endParaRPr>
          </a:p>
          <a:p>
            <a:pPr marL="355600" marR="715010" lvl="0" defTabSz="914400">
              <a:spcBef>
                <a:spcPts val="0"/>
              </a:spcBef>
              <a:buClr>
                <a:srgbClr val="FE8637"/>
              </a:buClr>
              <a:buSzPct val="79166"/>
              <a:buFont typeface="Wingdings" panose="05000000000000000000" pitchFamily="2" charset="2"/>
              <a:buChar char="Ø"/>
              <a:tabLst>
                <a:tab pos="287020" algn="l"/>
              </a:tabLst>
            </a:pPr>
            <a:r>
              <a:rPr lang="en-US" sz="2400" dirty="0">
                <a:solidFill>
                  <a:prstClr val="black"/>
                </a:solidFill>
                <a:latin typeface="Century Schoolbook"/>
                <a:cs typeface="Century Schoolbook"/>
              </a:rPr>
              <a:t>The </a:t>
            </a:r>
            <a:r>
              <a:rPr lang="en-US" sz="2400" spc="-5" dirty="0">
                <a:solidFill>
                  <a:prstClr val="black"/>
                </a:solidFill>
                <a:latin typeface="Century Schoolbook"/>
                <a:cs typeface="Century Schoolbook"/>
              </a:rPr>
              <a:t>minimum disability </a:t>
            </a:r>
            <a:r>
              <a:rPr lang="en-US" sz="2400" dirty="0">
                <a:solidFill>
                  <a:prstClr val="black"/>
                </a:solidFill>
                <a:latin typeface="Century Schoolbook"/>
                <a:cs typeface="Century Schoolbook"/>
              </a:rPr>
              <a:t>rating is</a:t>
            </a:r>
            <a:r>
              <a:rPr lang="en-US" sz="2400" spc="-155" dirty="0">
                <a:solidFill>
                  <a:prstClr val="black"/>
                </a:solidFill>
                <a:latin typeface="Century Schoolbook"/>
                <a:cs typeface="Century Schoolbook"/>
              </a:rPr>
              <a:t> </a:t>
            </a:r>
            <a:r>
              <a:rPr lang="en-US" sz="2400" spc="-5" dirty="0">
                <a:solidFill>
                  <a:prstClr val="black"/>
                </a:solidFill>
                <a:latin typeface="Century Schoolbook"/>
                <a:cs typeface="Century Schoolbook"/>
              </a:rPr>
              <a:t>already  assigned</a:t>
            </a:r>
            <a:endParaRPr lang="en-US" sz="2400" dirty="0">
              <a:solidFill>
                <a:prstClr val="black"/>
              </a:solidFill>
              <a:latin typeface="Century Schoolbook"/>
              <a:cs typeface="Century Schoolbook"/>
            </a:endParaRPr>
          </a:p>
          <a:p>
            <a:pPr lvl="0" defTabSz="914400">
              <a:spcBef>
                <a:spcPts val="5"/>
              </a:spcBef>
              <a:buClr>
                <a:srgbClr val="FE8637"/>
              </a:buClr>
              <a:buSzTx/>
              <a:buFont typeface="Wingdings" panose="05000000000000000000" pitchFamily="2" charset="2"/>
              <a:buChar char="Ø"/>
            </a:pPr>
            <a:endParaRPr lang="en-US" sz="3500" dirty="0">
              <a:solidFill>
                <a:prstClr val="black"/>
              </a:solidFill>
              <a:latin typeface="Times New Roman"/>
              <a:cs typeface="Times New Roman"/>
            </a:endParaRPr>
          </a:p>
          <a:p>
            <a:pPr marL="355600" marR="5080" lvl="0" defTabSz="914400">
              <a:spcBef>
                <a:spcPts val="5"/>
              </a:spcBef>
              <a:buClr>
                <a:srgbClr val="FE8637"/>
              </a:buClr>
              <a:buSzPct val="79166"/>
              <a:buFont typeface="Wingdings" panose="05000000000000000000" pitchFamily="2" charset="2"/>
              <a:buChar char="Ø"/>
              <a:tabLst>
                <a:tab pos="287020" algn="l"/>
              </a:tabLst>
            </a:pPr>
            <a:r>
              <a:rPr lang="en-US" sz="2400" dirty="0">
                <a:solidFill>
                  <a:prstClr val="black"/>
                </a:solidFill>
                <a:latin typeface="Century Schoolbook"/>
                <a:cs typeface="Century Schoolbook"/>
              </a:rPr>
              <a:t>The overall combined rating would not </a:t>
            </a:r>
            <a:r>
              <a:rPr lang="en-US" sz="2400" spc="-5" dirty="0">
                <a:solidFill>
                  <a:prstClr val="black"/>
                </a:solidFill>
                <a:latin typeface="Century Schoolbook"/>
                <a:cs typeface="Century Schoolbook"/>
              </a:rPr>
              <a:t>be  affected if the individual </a:t>
            </a:r>
            <a:r>
              <a:rPr lang="en-US" sz="2400" dirty="0">
                <a:solidFill>
                  <a:prstClr val="black"/>
                </a:solidFill>
                <a:latin typeface="Century Schoolbook"/>
                <a:cs typeface="Century Schoolbook"/>
              </a:rPr>
              <a:t>rating </a:t>
            </a:r>
            <a:r>
              <a:rPr lang="en-US" sz="2400" spc="-5" dirty="0">
                <a:solidFill>
                  <a:prstClr val="black"/>
                </a:solidFill>
                <a:latin typeface="Century Schoolbook"/>
                <a:cs typeface="Century Schoolbook"/>
              </a:rPr>
              <a:t>for </a:t>
            </a:r>
            <a:r>
              <a:rPr lang="en-US" sz="2400" dirty="0">
                <a:solidFill>
                  <a:prstClr val="black"/>
                </a:solidFill>
                <a:latin typeface="Century Schoolbook"/>
                <a:cs typeface="Century Schoolbook"/>
              </a:rPr>
              <a:t>a </a:t>
            </a:r>
            <a:r>
              <a:rPr lang="en-US" sz="2400" spc="-5" dirty="0">
                <a:solidFill>
                  <a:prstClr val="black"/>
                </a:solidFill>
                <a:latin typeface="Century Schoolbook"/>
                <a:cs typeface="Century Schoolbook"/>
              </a:rPr>
              <a:t>disability  </a:t>
            </a:r>
            <a:r>
              <a:rPr lang="en-US" sz="2400" dirty="0">
                <a:solidFill>
                  <a:prstClr val="black"/>
                </a:solidFill>
                <a:latin typeface="Century Schoolbook"/>
                <a:cs typeface="Century Schoolbook"/>
              </a:rPr>
              <a:t>was</a:t>
            </a:r>
            <a:r>
              <a:rPr lang="en-US" sz="2400" spc="-5" dirty="0">
                <a:solidFill>
                  <a:prstClr val="black"/>
                </a:solidFill>
                <a:latin typeface="Century Schoolbook"/>
                <a:cs typeface="Century Schoolbook"/>
              </a:rPr>
              <a:t> </a:t>
            </a:r>
            <a:r>
              <a:rPr lang="en-US" sz="2400" dirty="0">
                <a:solidFill>
                  <a:prstClr val="black"/>
                </a:solidFill>
                <a:latin typeface="Century Schoolbook"/>
                <a:cs typeface="Century Schoolbook"/>
              </a:rPr>
              <a:t>reduced</a:t>
            </a:r>
          </a:p>
          <a:p>
            <a:endParaRPr lang="en-US" dirty="0"/>
          </a:p>
        </p:txBody>
      </p:sp>
    </p:spTree>
    <p:extLst>
      <p:ext uri="{BB962C8B-B14F-4D97-AF65-F5344CB8AC3E}">
        <p14:creationId xmlns:p14="http://schemas.microsoft.com/office/powerpoint/2010/main" val="2055427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F7EF-5D2C-4ECC-B140-5A11104C3D3F}"/>
              </a:ext>
            </a:extLst>
          </p:cNvPr>
          <p:cNvSpPr>
            <a:spLocks noGrp="1"/>
          </p:cNvSpPr>
          <p:nvPr>
            <p:ph type="title"/>
          </p:nvPr>
        </p:nvSpPr>
        <p:spPr/>
        <p:txBody>
          <a:bodyPr/>
          <a:lstStyle/>
          <a:p>
            <a:r>
              <a:rPr lang="en-US" sz="3000" kern="0" spc="-5" dirty="0">
                <a:solidFill>
                  <a:srgbClr val="575F6D"/>
                </a:solidFill>
                <a:latin typeface="Century Schoolbook"/>
              </a:rPr>
              <a:t>VA</a:t>
            </a:r>
            <a:r>
              <a:rPr lang="en-US" sz="3000" kern="0" spc="-95" dirty="0">
                <a:solidFill>
                  <a:srgbClr val="575F6D"/>
                </a:solidFill>
                <a:latin typeface="Century Schoolbook"/>
              </a:rPr>
              <a:t> </a:t>
            </a:r>
            <a:r>
              <a:rPr lang="en-US" sz="3000" kern="0" dirty="0">
                <a:solidFill>
                  <a:srgbClr val="575F6D"/>
                </a:solidFill>
                <a:latin typeface="Century Schoolbook"/>
              </a:rPr>
              <a:t>R</a:t>
            </a:r>
            <a:r>
              <a:rPr lang="en-US" sz="2400" kern="0" dirty="0">
                <a:solidFill>
                  <a:srgbClr val="575F6D"/>
                </a:solidFill>
                <a:latin typeface="Century Schoolbook"/>
              </a:rPr>
              <a:t>E-EXAMINATIONS</a:t>
            </a:r>
            <a:endParaRPr lang="en-US" dirty="0"/>
          </a:p>
        </p:txBody>
      </p:sp>
      <p:sp>
        <p:nvSpPr>
          <p:cNvPr id="3" name="Content Placeholder 2">
            <a:extLst>
              <a:ext uri="{FF2B5EF4-FFF2-40B4-BE49-F238E27FC236}">
                <a16:creationId xmlns:a16="http://schemas.microsoft.com/office/drawing/2014/main" id="{ED1739B2-AF26-42C8-9175-23225F610F57}"/>
              </a:ext>
            </a:extLst>
          </p:cNvPr>
          <p:cNvSpPr>
            <a:spLocks noGrp="1"/>
          </p:cNvSpPr>
          <p:nvPr>
            <p:ph idx="1"/>
          </p:nvPr>
        </p:nvSpPr>
        <p:spPr/>
        <p:txBody>
          <a:bodyPr/>
          <a:lstStyle/>
          <a:p>
            <a:pPr marL="469265" marR="5080" indent="-457200" defTabSz="914400">
              <a:spcBef>
                <a:spcPts val="95"/>
              </a:spcBef>
              <a:buClrTx/>
              <a:buSzTx/>
              <a:buFont typeface="Wingdings" panose="05000000000000000000" pitchFamily="2" charset="2"/>
              <a:buChar char="Ø"/>
            </a:pPr>
            <a:r>
              <a:rPr lang="en-US" sz="2600" spc="-5" dirty="0">
                <a:solidFill>
                  <a:prstClr val="black"/>
                </a:solidFill>
                <a:latin typeface="Century Schoolbook"/>
                <a:cs typeface="Century Schoolbook"/>
              </a:rPr>
              <a:t>If a </a:t>
            </a:r>
            <a:r>
              <a:rPr lang="en-US" sz="2600" spc="-10" dirty="0">
                <a:solidFill>
                  <a:prstClr val="black"/>
                </a:solidFill>
                <a:latin typeface="Century Schoolbook"/>
                <a:cs typeface="Century Schoolbook"/>
              </a:rPr>
              <a:t>veteran </a:t>
            </a:r>
            <a:r>
              <a:rPr lang="en-US" sz="2600" spc="-5" dirty="0">
                <a:solidFill>
                  <a:prstClr val="black"/>
                </a:solidFill>
                <a:latin typeface="Century Schoolbook"/>
                <a:cs typeface="Century Schoolbook"/>
              </a:rPr>
              <a:t>is scheduled for a re-examination,  his/her </a:t>
            </a:r>
            <a:r>
              <a:rPr lang="en-US" sz="2600" spc="-10" dirty="0">
                <a:solidFill>
                  <a:prstClr val="black"/>
                </a:solidFill>
                <a:latin typeface="Century Schoolbook"/>
                <a:cs typeface="Century Schoolbook"/>
              </a:rPr>
              <a:t>advocate </a:t>
            </a:r>
            <a:r>
              <a:rPr lang="en-US" sz="2600" spc="-5" dirty="0">
                <a:solidFill>
                  <a:prstClr val="black"/>
                </a:solidFill>
                <a:latin typeface="Century Schoolbook"/>
                <a:cs typeface="Century Schoolbook"/>
              </a:rPr>
              <a:t>may want to consider contacting the VA and requesting that it reconsiders its </a:t>
            </a:r>
            <a:r>
              <a:rPr lang="en-US" sz="2600" spc="-10" dirty="0">
                <a:solidFill>
                  <a:prstClr val="black"/>
                </a:solidFill>
                <a:latin typeface="Century Schoolbook"/>
                <a:cs typeface="Century Schoolbook"/>
              </a:rPr>
              <a:t>decision </a:t>
            </a:r>
            <a:r>
              <a:rPr lang="en-US" sz="2600" spc="-5" dirty="0">
                <a:solidFill>
                  <a:prstClr val="black"/>
                </a:solidFill>
                <a:latin typeface="Century Schoolbook"/>
                <a:cs typeface="Century Schoolbook"/>
              </a:rPr>
              <a:t>to schedule </a:t>
            </a:r>
            <a:r>
              <a:rPr lang="en-US" sz="2600" spc="-10" dirty="0">
                <a:solidFill>
                  <a:prstClr val="black"/>
                </a:solidFill>
                <a:latin typeface="Century Schoolbook"/>
                <a:cs typeface="Century Schoolbook"/>
              </a:rPr>
              <a:t>the </a:t>
            </a:r>
            <a:r>
              <a:rPr lang="en-US" sz="2600" spc="-5" dirty="0">
                <a:solidFill>
                  <a:prstClr val="black"/>
                </a:solidFill>
                <a:latin typeface="Century Schoolbook"/>
                <a:cs typeface="Century Schoolbook"/>
              </a:rPr>
              <a:t>examination</a:t>
            </a:r>
            <a:endParaRPr lang="en-US" sz="2600" dirty="0">
              <a:solidFill>
                <a:prstClr val="black"/>
              </a:solidFill>
              <a:latin typeface="Century Schoolbook"/>
              <a:cs typeface="Century Schoolbook"/>
            </a:endParaRPr>
          </a:p>
          <a:p>
            <a:pPr marL="0" lvl="0" indent="0" defTabSz="914400">
              <a:spcBef>
                <a:spcPts val="35"/>
              </a:spcBef>
              <a:buClrTx/>
              <a:buSzTx/>
              <a:buNone/>
            </a:pPr>
            <a:endParaRPr lang="en-US" sz="3500" dirty="0">
              <a:solidFill>
                <a:prstClr val="black"/>
              </a:solidFill>
              <a:latin typeface="Times New Roman"/>
              <a:cs typeface="Times New Roman"/>
            </a:endParaRPr>
          </a:p>
          <a:p>
            <a:pPr marL="721360" marR="957580" defTabSz="914400">
              <a:spcBef>
                <a:spcPts val="0"/>
              </a:spcBef>
              <a:buClr>
                <a:srgbClr val="FE8637"/>
              </a:buClr>
              <a:buSzPct val="79166"/>
              <a:tabLst>
                <a:tab pos="652780" algn="l"/>
              </a:tabLst>
            </a:pPr>
            <a:r>
              <a:rPr lang="en-US" sz="2400" spc="-5" dirty="0">
                <a:solidFill>
                  <a:prstClr val="black"/>
                </a:solidFill>
                <a:latin typeface="Century Schoolbook"/>
                <a:cs typeface="Century Schoolbook"/>
              </a:rPr>
              <a:t>Argue that the vet fits </a:t>
            </a:r>
            <a:r>
              <a:rPr lang="en-US" sz="2400" dirty="0">
                <a:solidFill>
                  <a:prstClr val="black"/>
                </a:solidFill>
                <a:latin typeface="Century Schoolbook"/>
                <a:cs typeface="Century Schoolbook"/>
              </a:rPr>
              <a:t>into </a:t>
            </a:r>
            <a:r>
              <a:rPr lang="en-US" sz="2400" spc="-5" dirty="0">
                <a:solidFill>
                  <a:prstClr val="black"/>
                </a:solidFill>
                <a:latin typeface="Century Schoolbook"/>
                <a:cs typeface="Century Schoolbook"/>
              </a:rPr>
              <a:t>one of the  </a:t>
            </a:r>
            <a:r>
              <a:rPr lang="en-US" sz="2400" dirty="0">
                <a:solidFill>
                  <a:prstClr val="black"/>
                </a:solidFill>
                <a:latin typeface="Century Schoolbook"/>
                <a:cs typeface="Century Schoolbook"/>
              </a:rPr>
              <a:t>categories where a re-examination is</a:t>
            </a:r>
            <a:r>
              <a:rPr lang="en-US" sz="2400" spc="-160" dirty="0">
                <a:solidFill>
                  <a:prstClr val="black"/>
                </a:solidFill>
                <a:latin typeface="Century Schoolbook"/>
                <a:cs typeface="Century Schoolbook"/>
              </a:rPr>
              <a:t> </a:t>
            </a:r>
            <a:r>
              <a:rPr lang="en-US" sz="2400" dirty="0">
                <a:solidFill>
                  <a:prstClr val="black"/>
                </a:solidFill>
                <a:latin typeface="Century Schoolbook"/>
                <a:cs typeface="Century Schoolbook"/>
              </a:rPr>
              <a:t>not  </a:t>
            </a:r>
            <a:r>
              <a:rPr lang="en-US" sz="2400" spc="-5" dirty="0">
                <a:solidFill>
                  <a:prstClr val="black"/>
                </a:solidFill>
                <a:latin typeface="Century Schoolbook"/>
                <a:cs typeface="Century Schoolbook"/>
              </a:rPr>
              <a:t>appropriate</a:t>
            </a:r>
            <a:endParaRPr lang="en-US" sz="24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393244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6C333-A1B6-4100-BB07-5F82C2EB4ECA}"/>
              </a:ext>
            </a:extLst>
          </p:cNvPr>
          <p:cNvSpPr>
            <a:spLocks noGrp="1"/>
          </p:cNvSpPr>
          <p:nvPr>
            <p:ph type="title"/>
          </p:nvPr>
        </p:nvSpPr>
        <p:spPr/>
        <p:txBody>
          <a:bodyPr/>
          <a:lstStyle/>
          <a:p>
            <a:r>
              <a:rPr lang="en-US" sz="3000" kern="0" spc="-5" dirty="0">
                <a:solidFill>
                  <a:srgbClr val="575F6D"/>
                </a:solidFill>
                <a:latin typeface="Century Schoolbook"/>
              </a:rPr>
              <a:t>M</a:t>
            </a:r>
            <a:r>
              <a:rPr lang="en-US" sz="2400" kern="0" spc="-5" dirty="0">
                <a:solidFill>
                  <a:srgbClr val="575F6D"/>
                </a:solidFill>
                <a:latin typeface="Century Schoolbook"/>
              </a:rPr>
              <a:t>ISSING </a:t>
            </a:r>
            <a:r>
              <a:rPr lang="en-US" sz="2400" kern="0" dirty="0">
                <a:solidFill>
                  <a:srgbClr val="575F6D"/>
                </a:solidFill>
                <a:latin typeface="Century Schoolbook"/>
              </a:rPr>
              <a:t>A </a:t>
            </a:r>
            <a:r>
              <a:rPr lang="en-US" sz="3000" kern="0" spc="-5" dirty="0">
                <a:solidFill>
                  <a:srgbClr val="575F6D"/>
                </a:solidFill>
                <a:latin typeface="Century Schoolbook"/>
              </a:rPr>
              <a:t>S</a:t>
            </a:r>
            <a:r>
              <a:rPr lang="en-US" sz="2400" kern="0" spc="-5" dirty="0">
                <a:solidFill>
                  <a:srgbClr val="575F6D"/>
                </a:solidFill>
                <a:latin typeface="Century Schoolbook"/>
              </a:rPr>
              <a:t>CHEDULED </a:t>
            </a:r>
            <a:r>
              <a:rPr lang="en-US" sz="3000" kern="0" spc="-5" dirty="0">
                <a:solidFill>
                  <a:srgbClr val="575F6D"/>
                </a:solidFill>
                <a:latin typeface="Century Schoolbook"/>
              </a:rPr>
              <a:t>R</a:t>
            </a:r>
            <a:r>
              <a:rPr lang="en-US" sz="2400" kern="0" spc="-5" dirty="0">
                <a:solidFill>
                  <a:srgbClr val="575F6D"/>
                </a:solidFill>
                <a:latin typeface="Century Schoolbook"/>
              </a:rPr>
              <a:t>E-EXAMINATION  </a:t>
            </a:r>
            <a:br>
              <a:rPr lang="en-US" sz="2400" kern="0" spc="-5" dirty="0">
                <a:solidFill>
                  <a:srgbClr val="575F6D"/>
                </a:solidFill>
                <a:latin typeface="Century Schoolbook"/>
              </a:rPr>
            </a:br>
            <a:r>
              <a:rPr lang="en-US" sz="2400" kern="0" spc="-5" dirty="0">
                <a:solidFill>
                  <a:srgbClr val="575F6D"/>
                </a:solidFill>
                <a:latin typeface="Century Schoolbook"/>
              </a:rPr>
              <a:t> </a:t>
            </a:r>
            <a:r>
              <a:rPr lang="en-US" sz="3000" kern="0" dirty="0">
                <a:solidFill>
                  <a:srgbClr val="575F6D"/>
                </a:solidFill>
                <a:latin typeface="Century Schoolbook"/>
              </a:rPr>
              <a:t>(38 </a:t>
            </a:r>
            <a:r>
              <a:rPr lang="en-US" sz="3000" kern="0" spc="-5" dirty="0">
                <a:solidFill>
                  <a:srgbClr val="575F6D"/>
                </a:solidFill>
                <a:latin typeface="Century Schoolbook"/>
              </a:rPr>
              <a:t>C.F.R. </a:t>
            </a:r>
            <a:r>
              <a:rPr lang="en-US" sz="3000" kern="0" dirty="0">
                <a:solidFill>
                  <a:srgbClr val="575F6D"/>
                </a:solidFill>
                <a:latin typeface="Century Schoolbook"/>
              </a:rPr>
              <a:t>§</a:t>
            </a:r>
            <a:r>
              <a:rPr lang="en-US" sz="3000" kern="0" spc="-5" dirty="0">
                <a:solidFill>
                  <a:srgbClr val="575F6D"/>
                </a:solidFill>
                <a:latin typeface="Century Schoolbook"/>
              </a:rPr>
              <a:t> 3.655(</a:t>
            </a:r>
            <a:r>
              <a:rPr lang="en-US" sz="2400" kern="0" spc="-5" dirty="0">
                <a:solidFill>
                  <a:srgbClr val="575F6D"/>
                </a:solidFill>
                <a:latin typeface="Century Schoolbook"/>
              </a:rPr>
              <a:t>C</a:t>
            </a:r>
            <a:r>
              <a:rPr lang="en-US" sz="3000" kern="0" spc="-5" dirty="0">
                <a:solidFill>
                  <a:srgbClr val="575F6D"/>
                </a:solidFill>
                <a:latin typeface="Century Schoolbook"/>
              </a:rPr>
              <a:t>))</a:t>
            </a:r>
            <a:endParaRPr lang="en-US" dirty="0"/>
          </a:p>
        </p:txBody>
      </p:sp>
      <p:sp>
        <p:nvSpPr>
          <p:cNvPr id="3" name="Content Placeholder 2">
            <a:extLst>
              <a:ext uri="{FF2B5EF4-FFF2-40B4-BE49-F238E27FC236}">
                <a16:creationId xmlns:a16="http://schemas.microsoft.com/office/drawing/2014/main" id="{46B5EB9A-01FB-47CC-9093-5E4D9027AF5E}"/>
              </a:ext>
            </a:extLst>
          </p:cNvPr>
          <p:cNvSpPr>
            <a:spLocks noGrp="1"/>
          </p:cNvSpPr>
          <p:nvPr>
            <p:ph idx="1"/>
          </p:nvPr>
        </p:nvSpPr>
        <p:spPr/>
        <p:txBody>
          <a:bodyPr/>
          <a:lstStyle/>
          <a:p>
            <a:pPr marL="354965" marR="92075" defTabSz="914400">
              <a:spcBef>
                <a:spcPts val="100"/>
              </a:spcBef>
              <a:buClrTx/>
              <a:buSzTx/>
            </a:pPr>
            <a:r>
              <a:rPr lang="en-US" sz="2400" spc="-5" dirty="0">
                <a:solidFill>
                  <a:prstClr val="black"/>
                </a:solidFill>
                <a:latin typeface="Century Schoolbook"/>
                <a:cs typeface="Century Schoolbook"/>
              </a:rPr>
              <a:t>VA must properly </a:t>
            </a:r>
            <a:r>
              <a:rPr lang="en-US" sz="2400" dirty="0">
                <a:solidFill>
                  <a:prstClr val="black"/>
                </a:solidFill>
                <a:latin typeface="Century Schoolbook"/>
                <a:cs typeface="Century Schoolbook"/>
              </a:rPr>
              <a:t>notify </a:t>
            </a:r>
            <a:r>
              <a:rPr lang="en-US" sz="2400" spc="-5" dirty="0">
                <a:solidFill>
                  <a:prstClr val="black"/>
                </a:solidFill>
                <a:latin typeface="Century Schoolbook"/>
                <a:cs typeface="Century Schoolbook"/>
              </a:rPr>
              <a:t>vets about </a:t>
            </a:r>
            <a:r>
              <a:rPr lang="en-US" sz="2400" dirty="0">
                <a:solidFill>
                  <a:prstClr val="black"/>
                </a:solidFill>
                <a:latin typeface="Century Schoolbook"/>
                <a:cs typeface="Century Schoolbook"/>
              </a:rPr>
              <a:t>scheduled  re-examinations</a:t>
            </a:r>
          </a:p>
          <a:p>
            <a:pPr defTabSz="914400">
              <a:spcBef>
                <a:spcPts val="55"/>
              </a:spcBef>
              <a:buClrTx/>
              <a:buSzTx/>
            </a:pPr>
            <a:endParaRPr lang="en-US" sz="3500" dirty="0">
              <a:solidFill>
                <a:prstClr val="black"/>
              </a:solidFill>
              <a:latin typeface="Times New Roman"/>
              <a:cs typeface="Times New Roman"/>
            </a:endParaRPr>
          </a:p>
          <a:p>
            <a:pPr marL="354965" marR="5080" defTabSz="914400">
              <a:spcBef>
                <a:spcPts val="0"/>
              </a:spcBef>
              <a:buClrTx/>
              <a:buSzTx/>
            </a:pPr>
            <a:r>
              <a:rPr lang="en-US" sz="2400" spc="-5" dirty="0">
                <a:solidFill>
                  <a:prstClr val="black"/>
                </a:solidFill>
                <a:latin typeface="Century Schoolbook"/>
                <a:cs typeface="Century Schoolbook"/>
              </a:rPr>
              <a:t>VA </a:t>
            </a:r>
            <a:r>
              <a:rPr lang="en-US" sz="2400" dirty="0">
                <a:solidFill>
                  <a:prstClr val="black"/>
                </a:solidFill>
                <a:latin typeface="Century Schoolbook"/>
                <a:cs typeface="Century Schoolbook"/>
              </a:rPr>
              <a:t>can stop </a:t>
            </a:r>
            <a:r>
              <a:rPr lang="en-US" sz="2400" spc="-5" dirty="0">
                <a:solidFill>
                  <a:prstClr val="black"/>
                </a:solidFill>
                <a:latin typeface="Century Schoolbook"/>
                <a:cs typeface="Century Schoolbook"/>
              </a:rPr>
              <a:t>or </a:t>
            </a:r>
            <a:r>
              <a:rPr lang="en-US" sz="2400" dirty="0">
                <a:solidFill>
                  <a:prstClr val="black"/>
                </a:solidFill>
                <a:latin typeface="Century Schoolbook"/>
                <a:cs typeface="Century Schoolbook"/>
              </a:rPr>
              <a:t>reduce a </a:t>
            </a:r>
            <a:r>
              <a:rPr lang="en-US" sz="2400" spc="-5" dirty="0">
                <a:solidFill>
                  <a:prstClr val="black"/>
                </a:solidFill>
                <a:latin typeface="Century Schoolbook"/>
                <a:cs typeface="Century Schoolbook"/>
              </a:rPr>
              <a:t>vet’s benefits if </a:t>
            </a:r>
            <a:r>
              <a:rPr lang="en-US" sz="2400" dirty="0">
                <a:solidFill>
                  <a:prstClr val="black"/>
                </a:solidFill>
                <a:latin typeface="Century Schoolbook"/>
                <a:cs typeface="Century Schoolbook"/>
              </a:rPr>
              <a:t>he/she  </a:t>
            </a:r>
            <a:r>
              <a:rPr lang="en-US" sz="2400" spc="-5" dirty="0">
                <a:solidFill>
                  <a:prstClr val="black"/>
                </a:solidFill>
                <a:latin typeface="Century Schoolbook"/>
                <a:cs typeface="Century Schoolbook"/>
              </a:rPr>
              <a:t>misses </a:t>
            </a:r>
            <a:r>
              <a:rPr lang="en-US" sz="2400" dirty="0">
                <a:solidFill>
                  <a:prstClr val="black"/>
                </a:solidFill>
                <a:latin typeface="Century Schoolbook"/>
                <a:cs typeface="Century Schoolbook"/>
              </a:rPr>
              <a:t>a re-examination without </a:t>
            </a:r>
            <a:r>
              <a:rPr lang="en-US" sz="2400" spc="-5" dirty="0">
                <a:solidFill>
                  <a:prstClr val="black"/>
                </a:solidFill>
                <a:latin typeface="Century Schoolbook"/>
                <a:cs typeface="Century Schoolbook"/>
              </a:rPr>
              <a:t>good</a:t>
            </a:r>
            <a:r>
              <a:rPr lang="en-US" sz="2400" spc="-90" dirty="0">
                <a:solidFill>
                  <a:prstClr val="black"/>
                </a:solidFill>
                <a:latin typeface="Century Schoolbook"/>
                <a:cs typeface="Century Schoolbook"/>
              </a:rPr>
              <a:t> </a:t>
            </a:r>
            <a:r>
              <a:rPr lang="en-US" sz="2400" dirty="0">
                <a:solidFill>
                  <a:prstClr val="black"/>
                </a:solidFill>
                <a:latin typeface="Century Schoolbook"/>
                <a:cs typeface="Century Schoolbook"/>
              </a:rPr>
              <a:t>cause</a:t>
            </a:r>
          </a:p>
          <a:p>
            <a:endParaRPr lang="en-US" dirty="0"/>
          </a:p>
        </p:txBody>
      </p:sp>
    </p:spTree>
    <p:extLst>
      <p:ext uri="{BB962C8B-B14F-4D97-AF65-F5344CB8AC3E}">
        <p14:creationId xmlns:p14="http://schemas.microsoft.com/office/powerpoint/2010/main" val="3138985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6C333-A1B6-4100-BB07-5F82C2EB4ECA}"/>
              </a:ext>
            </a:extLst>
          </p:cNvPr>
          <p:cNvSpPr>
            <a:spLocks noGrp="1"/>
          </p:cNvSpPr>
          <p:nvPr>
            <p:ph type="title"/>
          </p:nvPr>
        </p:nvSpPr>
        <p:spPr/>
        <p:txBody>
          <a:bodyPr/>
          <a:lstStyle/>
          <a:p>
            <a:r>
              <a:rPr lang="en-US" sz="3000" kern="0" spc="-5" dirty="0">
                <a:solidFill>
                  <a:srgbClr val="575F6D"/>
                </a:solidFill>
                <a:latin typeface="Century Schoolbook"/>
              </a:rPr>
              <a:t>M</a:t>
            </a:r>
            <a:r>
              <a:rPr lang="en-US" sz="2400" kern="0" spc="-5" dirty="0">
                <a:solidFill>
                  <a:srgbClr val="575F6D"/>
                </a:solidFill>
                <a:latin typeface="Century Schoolbook"/>
              </a:rPr>
              <a:t>ISSING </a:t>
            </a:r>
            <a:r>
              <a:rPr lang="en-US" sz="2400" kern="0" dirty="0">
                <a:solidFill>
                  <a:srgbClr val="575F6D"/>
                </a:solidFill>
                <a:latin typeface="Century Schoolbook"/>
              </a:rPr>
              <a:t>A </a:t>
            </a:r>
            <a:r>
              <a:rPr lang="en-US" sz="3000" kern="0" spc="-5" dirty="0">
                <a:solidFill>
                  <a:srgbClr val="575F6D"/>
                </a:solidFill>
                <a:latin typeface="Century Schoolbook"/>
              </a:rPr>
              <a:t>S</a:t>
            </a:r>
            <a:r>
              <a:rPr lang="en-US" sz="2400" kern="0" spc="-5" dirty="0">
                <a:solidFill>
                  <a:srgbClr val="575F6D"/>
                </a:solidFill>
                <a:latin typeface="Century Schoolbook"/>
              </a:rPr>
              <a:t>CHEDULED </a:t>
            </a:r>
            <a:r>
              <a:rPr lang="en-US" sz="3000" kern="0" spc="-5" dirty="0">
                <a:solidFill>
                  <a:srgbClr val="575F6D"/>
                </a:solidFill>
                <a:latin typeface="Century Schoolbook"/>
              </a:rPr>
              <a:t>R</a:t>
            </a:r>
            <a:r>
              <a:rPr lang="en-US" sz="2400" kern="0" spc="-5" dirty="0">
                <a:solidFill>
                  <a:srgbClr val="575F6D"/>
                </a:solidFill>
                <a:latin typeface="Century Schoolbook"/>
              </a:rPr>
              <a:t>E-EXAMINATION  </a:t>
            </a:r>
            <a:br>
              <a:rPr lang="en-US" sz="2400" kern="0" spc="-5" dirty="0">
                <a:solidFill>
                  <a:srgbClr val="575F6D"/>
                </a:solidFill>
                <a:latin typeface="Century Schoolbook"/>
              </a:rPr>
            </a:br>
            <a:r>
              <a:rPr lang="en-US" sz="2400" kern="0" spc="-5" dirty="0">
                <a:solidFill>
                  <a:srgbClr val="575F6D"/>
                </a:solidFill>
                <a:latin typeface="Century Schoolbook"/>
              </a:rPr>
              <a:t> </a:t>
            </a:r>
            <a:r>
              <a:rPr lang="en-US" sz="3000" kern="0" dirty="0">
                <a:solidFill>
                  <a:srgbClr val="575F6D"/>
                </a:solidFill>
                <a:latin typeface="Century Schoolbook"/>
              </a:rPr>
              <a:t>(38 </a:t>
            </a:r>
            <a:r>
              <a:rPr lang="en-US" sz="3000" kern="0" spc="-5" dirty="0">
                <a:solidFill>
                  <a:srgbClr val="575F6D"/>
                </a:solidFill>
                <a:latin typeface="Century Schoolbook"/>
              </a:rPr>
              <a:t>C.F.R. </a:t>
            </a:r>
            <a:r>
              <a:rPr lang="en-US" sz="3000" kern="0" dirty="0">
                <a:solidFill>
                  <a:srgbClr val="575F6D"/>
                </a:solidFill>
                <a:latin typeface="Century Schoolbook"/>
              </a:rPr>
              <a:t>§</a:t>
            </a:r>
            <a:r>
              <a:rPr lang="en-US" sz="3000" kern="0" spc="-5" dirty="0">
                <a:solidFill>
                  <a:srgbClr val="575F6D"/>
                </a:solidFill>
                <a:latin typeface="Century Schoolbook"/>
              </a:rPr>
              <a:t> 3.655(</a:t>
            </a:r>
            <a:r>
              <a:rPr lang="en-US" sz="2400" kern="0" spc="-5" dirty="0">
                <a:solidFill>
                  <a:srgbClr val="575F6D"/>
                </a:solidFill>
                <a:latin typeface="Century Schoolbook"/>
              </a:rPr>
              <a:t>C</a:t>
            </a:r>
            <a:r>
              <a:rPr lang="en-US" sz="3000" kern="0" spc="-5" dirty="0">
                <a:solidFill>
                  <a:srgbClr val="575F6D"/>
                </a:solidFill>
                <a:latin typeface="Century Schoolbook"/>
              </a:rPr>
              <a:t>))</a:t>
            </a:r>
            <a:endParaRPr lang="en-US" dirty="0"/>
          </a:p>
        </p:txBody>
      </p:sp>
      <p:sp>
        <p:nvSpPr>
          <p:cNvPr id="3" name="Content Placeholder 2">
            <a:extLst>
              <a:ext uri="{FF2B5EF4-FFF2-40B4-BE49-F238E27FC236}">
                <a16:creationId xmlns:a16="http://schemas.microsoft.com/office/drawing/2014/main" id="{46B5EB9A-01FB-47CC-9093-5E4D9027AF5E}"/>
              </a:ext>
            </a:extLst>
          </p:cNvPr>
          <p:cNvSpPr>
            <a:spLocks noGrp="1"/>
          </p:cNvSpPr>
          <p:nvPr>
            <p:ph idx="1"/>
          </p:nvPr>
        </p:nvSpPr>
        <p:spPr>
          <a:xfrm>
            <a:off x="677334" y="2160589"/>
            <a:ext cx="8596668" cy="4240211"/>
          </a:xfrm>
        </p:spPr>
        <p:txBody>
          <a:bodyPr/>
          <a:lstStyle/>
          <a:p>
            <a:pPr marL="469265" marR="563880" indent="-457200" defTabSz="914400">
              <a:lnSpc>
                <a:spcPts val="3020"/>
              </a:lnSpc>
              <a:spcBef>
                <a:spcPts val="484"/>
              </a:spcBef>
              <a:buClrTx/>
              <a:buSzTx/>
            </a:pPr>
            <a:r>
              <a:rPr lang="en-US" sz="2400" dirty="0">
                <a:solidFill>
                  <a:prstClr val="black"/>
                </a:solidFill>
                <a:latin typeface="Century Schoolbook"/>
                <a:cs typeface="Century Schoolbook"/>
              </a:rPr>
              <a:t>Generally, </a:t>
            </a:r>
            <a:r>
              <a:rPr lang="en-US" sz="2400" spc="-5" dirty="0">
                <a:solidFill>
                  <a:prstClr val="black"/>
                </a:solidFill>
                <a:latin typeface="Century Schoolbook"/>
                <a:cs typeface="Century Schoolbook"/>
              </a:rPr>
              <a:t>VA must give </a:t>
            </a:r>
            <a:r>
              <a:rPr lang="en-US" sz="2400" dirty="0">
                <a:solidFill>
                  <a:prstClr val="black"/>
                </a:solidFill>
                <a:latin typeface="Century Schoolbook"/>
                <a:cs typeface="Century Schoolbook"/>
              </a:rPr>
              <a:t>notice </a:t>
            </a:r>
            <a:r>
              <a:rPr lang="en-US" sz="2400" spc="-5" dirty="0">
                <a:solidFill>
                  <a:prstClr val="black"/>
                </a:solidFill>
                <a:latin typeface="Century Schoolbook"/>
                <a:cs typeface="Century Schoolbook"/>
              </a:rPr>
              <a:t>that  </a:t>
            </a:r>
            <a:r>
              <a:rPr lang="en-US" sz="2400" dirty="0">
                <a:solidFill>
                  <a:prstClr val="black"/>
                </a:solidFill>
                <a:latin typeface="Century Schoolbook"/>
                <a:cs typeface="Century Schoolbook"/>
              </a:rPr>
              <a:t>states:</a:t>
            </a:r>
          </a:p>
          <a:p>
            <a:pPr marL="0" indent="0" defTabSz="914400">
              <a:spcBef>
                <a:spcPts val="10"/>
              </a:spcBef>
              <a:buClrTx/>
              <a:buSzTx/>
              <a:buNone/>
            </a:pPr>
            <a:endParaRPr lang="en-US" sz="2400" dirty="0">
              <a:solidFill>
                <a:prstClr val="black"/>
              </a:solidFill>
              <a:latin typeface="Times New Roman"/>
              <a:cs typeface="Times New Roman"/>
            </a:endParaRPr>
          </a:p>
          <a:p>
            <a:pPr marL="721360" marR="113030" defTabSz="914400">
              <a:lnSpc>
                <a:spcPts val="2590"/>
              </a:lnSpc>
              <a:spcBef>
                <a:spcPts val="0"/>
              </a:spcBef>
              <a:buClr>
                <a:srgbClr val="FE8637"/>
              </a:buClr>
              <a:buSzPct val="79166"/>
              <a:buFont typeface="Wingdings" panose="05000000000000000000" pitchFamily="2" charset="2"/>
              <a:buChar char="Ø"/>
              <a:tabLst>
                <a:tab pos="652780" algn="l"/>
              </a:tabLst>
            </a:pPr>
            <a:r>
              <a:rPr lang="en-US" sz="2400" spc="-5" dirty="0">
                <a:solidFill>
                  <a:prstClr val="black"/>
                </a:solidFill>
                <a:latin typeface="Century Schoolbook"/>
                <a:cs typeface="Century Schoolbook"/>
              </a:rPr>
              <a:t>Benefits </a:t>
            </a:r>
            <a:r>
              <a:rPr lang="en-US" sz="2400" dirty="0">
                <a:solidFill>
                  <a:prstClr val="black"/>
                </a:solidFill>
                <a:latin typeface="Century Schoolbook"/>
                <a:cs typeface="Century Schoolbook"/>
              </a:rPr>
              <a:t>will </a:t>
            </a:r>
            <a:r>
              <a:rPr lang="en-US" sz="2400" spc="-5" dirty="0">
                <a:solidFill>
                  <a:prstClr val="black"/>
                </a:solidFill>
                <a:latin typeface="Century Schoolbook"/>
                <a:cs typeface="Century Schoolbook"/>
              </a:rPr>
              <a:t>be </a:t>
            </a:r>
            <a:r>
              <a:rPr lang="en-US" sz="2400" dirty="0">
                <a:solidFill>
                  <a:prstClr val="black"/>
                </a:solidFill>
                <a:latin typeface="Century Schoolbook"/>
                <a:cs typeface="Century Schoolbook"/>
              </a:rPr>
              <a:t>reduced </a:t>
            </a:r>
            <a:r>
              <a:rPr lang="en-US" sz="2400" spc="-5" dirty="0">
                <a:solidFill>
                  <a:prstClr val="black"/>
                </a:solidFill>
                <a:latin typeface="Century Schoolbook"/>
                <a:cs typeface="Century Schoolbook"/>
              </a:rPr>
              <a:t>or </a:t>
            </a:r>
            <a:r>
              <a:rPr lang="en-US" sz="2400" dirty="0">
                <a:solidFill>
                  <a:prstClr val="black"/>
                </a:solidFill>
                <a:latin typeface="Century Schoolbook"/>
                <a:cs typeface="Century Schoolbook"/>
              </a:rPr>
              <a:t>stopped</a:t>
            </a:r>
            <a:r>
              <a:rPr lang="en-US" sz="2400" spc="-150" dirty="0">
                <a:solidFill>
                  <a:prstClr val="black"/>
                </a:solidFill>
                <a:latin typeface="Century Schoolbook"/>
                <a:cs typeface="Century Schoolbook"/>
              </a:rPr>
              <a:t> </a:t>
            </a:r>
            <a:r>
              <a:rPr lang="en-US" sz="2400" dirty="0">
                <a:solidFill>
                  <a:prstClr val="black"/>
                </a:solidFill>
                <a:latin typeface="Century Schoolbook"/>
                <a:cs typeface="Century Schoolbook"/>
              </a:rPr>
              <a:t>unless,  within </a:t>
            </a:r>
            <a:r>
              <a:rPr lang="en-US" sz="2400" spc="-5" dirty="0">
                <a:solidFill>
                  <a:prstClr val="black"/>
                </a:solidFill>
                <a:latin typeface="Century Schoolbook"/>
                <a:cs typeface="Century Schoolbook"/>
              </a:rPr>
              <a:t>60 days, the</a:t>
            </a:r>
            <a:r>
              <a:rPr lang="en-US" sz="2400" spc="-40" dirty="0">
                <a:solidFill>
                  <a:prstClr val="black"/>
                </a:solidFill>
                <a:latin typeface="Century Schoolbook"/>
                <a:cs typeface="Century Schoolbook"/>
              </a:rPr>
              <a:t> </a:t>
            </a:r>
            <a:r>
              <a:rPr lang="en-US" sz="2400" spc="-5" dirty="0">
                <a:solidFill>
                  <a:prstClr val="black"/>
                </a:solidFill>
                <a:latin typeface="Century Schoolbook"/>
                <a:cs typeface="Century Schoolbook"/>
              </a:rPr>
              <a:t>vet:</a:t>
            </a:r>
            <a:endParaRPr lang="en-US" sz="2400" dirty="0">
              <a:solidFill>
                <a:prstClr val="black"/>
              </a:solidFill>
              <a:latin typeface="Century Schoolbook"/>
              <a:cs typeface="Century Schoolbook"/>
            </a:endParaRPr>
          </a:p>
          <a:p>
            <a:pPr marL="1087120" lvl="1" indent="-342900" defTabSz="914400">
              <a:spcBef>
                <a:spcPts val="254"/>
              </a:spcBef>
              <a:buClr>
                <a:srgbClr val="E0752F"/>
              </a:buClr>
              <a:buSzPct val="58333"/>
              <a:buFont typeface="Wingdings" panose="05000000000000000000" pitchFamily="2" charset="2"/>
              <a:buChar char="Ø"/>
              <a:tabLst>
                <a:tab pos="1087120" algn="l"/>
              </a:tabLst>
            </a:pPr>
            <a:r>
              <a:rPr lang="en-US" sz="2400" spc="-5" dirty="0">
                <a:solidFill>
                  <a:prstClr val="black"/>
                </a:solidFill>
                <a:latin typeface="Century Schoolbook"/>
                <a:cs typeface="Century Schoolbook"/>
              </a:rPr>
              <a:t>Is </a:t>
            </a:r>
            <a:r>
              <a:rPr lang="en-US" sz="2400" dirty="0">
                <a:solidFill>
                  <a:prstClr val="black"/>
                </a:solidFill>
                <a:latin typeface="Century Schoolbook"/>
                <a:cs typeface="Century Schoolbook"/>
              </a:rPr>
              <a:t>re-examined </a:t>
            </a:r>
            <a:r>
              <a:rPr lang="en-US" sz="2400" spc="-5" dirty="0">
                <a:solidFill>
                  <a:prstClr val="black"/>
                </a:solidFill>
                <a:latin typeface="Century Schoolbook"/>
                <a:cs typeface="Century Schoolbook"/>
              </a:rPr>
              <a:t>by the VA,</a:t>
            </a:r>
            <a:r>
              <a:rPr lang="en-US" sz="2400" spc="-50" dirty="0">
                <a:solidFill>
                  <a:prstClr val="black"/>
                </a:solidFill>
                <a:latin typeface="Century Schoolbook"/>
                <a:cs typeface="Century Schoolbook"/>
              </a:rPr>
              <a:t> </a:t>
            </a:r>
            <a:r>
              <a:rPr lang="en-US" sz="2400" spc="-5" dirty="0">
                <a:solidFill>
                  <a:prstClr val="black"/>
                </a:solidFill>
                <a:latin typeface="Century Schoolbook"/>
                <a:cs typeface="Century Schoolbook"/>
              </a:rPr>
              <a:t>or</a:t>
            </a:r>
            <a:endParaRPr lang="en-US" sz="2400" dirty="0">
              <a:solidFill>
                <a:prstClr val="black"/>
              </a:solidFill>
              <a:latin typeface="Century Schoolbook"/>
              <a:cs typeface="Century Schoolbook"/>
            </a:endParaRPr>
          </a:p>
          <a:p>
            <a:pPr marL="1087120" marR="5080" lvl="1" indent="-342900" defTabSz="914400">
              <a:lnSpc>
                <a:spcPts val="2590"/>
              </a:lnSpc>
              <a:spcBef>
                <a:spcPts val="615"/>
              </a:spcBef>
              <a:buClr>
                <a:srgbClr val="E0752F"/>
              </a:buClr>
              <a:buSzPct val="58333"/>
              <a:buFont typeface="Wingdings" panose="05000000000000000000" pitchFamily="2" charset="2"/>
              <a:buChar char="Ø"/>
              <a:tabLst>
                <a:tab pos="1087120" algn="l"/>
              </a:tabLst>
            </a:pPr>
            <a:r>
              <a:rPr lang="en-US" sz="2400" dirty="0">
                <a:solidFill>
                  <a:prstClr val="black"/>
                </a:solidFill>
                <a:latin typeface="Century Schoolbook"/>
                <a:cs typeface="Century Schoolbook"/>
              </a:rPr>
              <a:t>Provides evidence </a:t>
            </a:r>
            <a:r>
              <a:rPr lang="en-US" sz="2400" spc="-5" dirty="0">
                <a:solidFill>
                  <a:prstClr val="black"/>
                </a:solidFill>
                <a:latin typeface="Century Schoolbook"/>
                <a:cs typeface="Century Schoolbook"/>
              </a:rPr>
              <a:t>that proves</a:t>
            </a:r>
            <a:r>
              <a:rPr lang="en-US" sz="2400" spc="-145" dirty="0">
                <a:solidFill>
                  <a:prstClr val="black"/>
                </a:solidFill>
                <a:latin typeface="Century Schoolbook"/>
                <a:cs typeface="Century Schoolbook"/>
              </a:rPr>
              <a:t> </a:t>
            </a:r>
            <a:r>
              <a:rPr lang="en-US" sz="2400" dirty="0">
                <a:solidFill>
                  <a:prstClr val="black"/>
                </a:solidFill>
                <a:latin typeface="Century Schoolbook"/>
                <a:cs typeface="Century Schoolbook"/>
              </a:rPr>
              <a:t>continued  entitlement </a:t>
            </a:r>
            <a:r>
              <a:rPr lang="en-US" sz="2400" spc="-5" dirty="0">
                <a:solidFill>
                  <a:prstClr val="black"/>
                </a:solidFill>
                <a:latin typeface="Century Schoolbook"/>
                <a:cs typeface="Century Schoolbook"/>
              </a:rPr>
              <a:t>to the </a:t>
            </a:r>
            <a:r>
              <a:rPr lang="en-US" sz="2400" dirty="0">
                <a:solidFill>
                  <a:prstClr val="black"/>
                </a:solidFill>
                <a:latin typeface="Century Schoolbook"/>
                <a:cs typeface="Century Schoolbook"/>
              </a:rPr>
              <a:t>rating in</a:t>
            </a:r>
            <a:r>
              <a:rPr lang="en-US" sz="2400" spc="-80" dirty="0">
                <a:solidFill>
                  <a:prstClr val="black"/>
                </a:solidFill>
                <a:latin typeface="Century Schoolbook"/>
                <a:cs typeface="Century Schoolbook"/>
              </a:rPr>
              <a:t> </a:t>
            </a:r>
            <a:r>
              <a:rPr lang="en-US" sz="2400" spc="-5" dirty="0">
                <a:solidFill>
                  <a:prstClr val="black"/>
                </a:solidFill>
                <a:latin typeface="Century Schoolbook"/>
                <a:cs typeface="Century Schoolbook"/>
              </a:rPr>
              <a:t>question</a:t>
            </a:r>
            <a:endParaRPr lang="en-US" sz="2400" dirty="0">
              <a:solidFill>
                <a:prstClr val="black"/>
              </a:solidFill>
              <a:latin typeface="Century Schoolbook"/>
              <a:cs typeface="Century Schoolbook"/>
            </a:endParaRPr>
          </a:p>
          <a:p>
            <a:pPr marL="755650" marR="5080" lvl="1" defTabSz="914400">
              <a:lnSpc>
                <a:spcPts val="2590"/>
              </a:lnSpc>
              <a:spcBef>
                <a:spcPts val="425"/>
              </a:spcBef>
              <a:buClr>
                <a:srgbClr val="FE8637"/>
              </a:buClr>
              <a:buSzPct val="79166"/>
              <a:buFont typeface="Wingdings" panose="05000000000000000000" pitchFamily="2" charset="2"/>
              <a:buChar char="Ø"/>
              <a:tabLst>
                <a:tab pos="287020" algn="l"/>
              </a:tabLst>
            </a:pPr>
            <a:r>
              <a:rPr lang="en-US" sz="2400" spc="-5" dirty="0">
                <a:solidFill>
                  <a:prstClr val="black"/>
                </a:solidFill>
                <a:latin typeface="Century Schoolbook"/>
                <a:cs typeface="Century Schoolbook"/>
              </a:rPr>
              <a:t>If </a:t>
            </a:r>
            <a:r>
              <a:rPr lang="en-US" sz="2400" dirty="0">
                <a:solidFill>
                  <a:prstClr val="black"/>
                </a:solidFill>
                <a:latin typeface="Century Schoolbook"/>
                <a:cs typeface="Century Schoolbook"/>
              </a:rPr>
              <a:t>a reexamination </a:t>
            </a:r>
            <a:r>
              <a:rPr lang="en-US" sz="2400" spc="-5" dirty="0">
                <a:solidFill>
                  <a:prstClr val="black"/>
                </a:solidFill>
                <a:latin typeface="Century Schoolbook"/>
                <a:cs typeface="Century Schoolbook"/>
              </a:rPr>
              <a:t>is </a:t>
            </a:r>
            <a:r>
              <a:rPr lang="en-US" sz="2400" dirty="0">
                <a:solidFill>
                  <a:prstClr val="black"/>
                </a:solidFill>
                <a:latin typeface="Century Schoolbook"/>
                <a:cs typeface="Century Schoolbook"/>
              </a:rPr>
              <a:t>required </a:t>
            </a:r>
            <a:r>
              <a:rPr lang="en-US" sz="2400" spc="-5" dirty="0">
                <a:solidFill>
                  <a:prstClr val="black"/>
                </a:solidFill>
                <a:latin typeface="Century Schoolbook"/>
                <a:cs typeface="Century Schoolbook"/>
              </a:rPr>
              <a:t>for </a:t>
            </a:r>
            <a:r>
              <a:rPr lang="en-US" sz="2400" dirty="0">
                <a:solidFill>
                  <a:prstClr val="black"/>
                </a:solidFill>
                <a:latin typeface="Century Schoolbook"/>
                <a:cs typeface="Century Schoolbook"/>
              </a:rPr>
              <a:t>a claim</a:t>
            </a:r>
            <a:r>
              <a:rPr lang="en-US" sz="2400" spc="-155" dirty="0">
                <a:solidFill>
                  <a:prstClr val="black"/>
                </a:solidFill>
                <a:latin typeface="Century Schoolbook"/>
                <a:cs typeface="Century Schoolbook"/>
              </a:rPr>
              <a:t> </a:t>
            </a:r>
            <a:r>
              <a:rPr lang="en-US" sz="2400" spc="-5" dirty="0">
                <a:solidFill>
                  <a:prstClr val="black"/>
                </a:solidFill>
                <a:latin typeface="Century Schoolbook"/>
                <a:cs typeface="Century Schoolbook"/>
              </a:rPr>
              <a:t>for  </a:t>
            </a:r>
            <a:r>
              <a:rPr lang="en-US" sz="2400" dirty="0">
                <a:solidFill>
                  <a:prstClr val="black"/>
                </a:solidFill>
                <a:latin typeface="Century Schoolbook"/>
                <a:cs typeface="Century Schoolbook"/>
              </a:rPr>
              <a:t>increased </a:t>
            </a:r>
            <a:r>
              <a:rPr lang="en-US" sz="2400" spc="-5" dirty="0">
                <a:solidFill>
                  <a:prstClr val="black"/>
                </a:solidFill>
                <a:latin typeface="Century Schoolbook"/>
                <a:cs typeface="Century Schoolbook"/>
              </a:rPr>
              <a:t>benefits, VA may deny the </a:t>
            </a:r>
            <a:r>
              <a:rPr lang="en-US" sz="2400" dirty="0">
                <a:solidFill>
                  <a:prstClr val="black"/>
                </a:solidFill>
                <a:latin typeface="Century Schoolbook"/>
                <a:cs typeface="Century Schoolbook"/>
              </a:rPr>
              <a:t>claim  without considering </a:t>
            </a:r>
            <a:r>
              <a:rPr lang="en-US" sz="2400" spc="-5" dirty="0">
                <a:solidFill>
                  <a:prstClr val="black"/>
                </a:solidFill>
                <a:latin typeface="Century Schoolbook"/>
                <a:cs typeface="Century Schoolbook"/>
              </a:rPr>
              <a:t>any</a:t>
            </a:r>
            <a:r>
              <a:rPr lang="en-US" sz="2400" spc="-60" dirty="0">
                <a:solidFill>
                  <a:prstClr val="black"/>
                </a:solidFill>
                <a:latin typeface="Century Schoolbook"/>
                <a:cs typeface="Century Schoolbook"/>
              </a:rPr>
              <a:t> </a:t>
            </a:r>
            <a:r>
              <a:rPr lang="en-US" sz="2400" spc="-5" dirty="0">
                <a:solidFill>
                  <a:prstClr val="black"/>
                </a:solidFill>
                <a:latin typeface="Century Schoolbook"/>
                <a:cs typeface="Century Schoolbook"/>
              </a:rPr>
              <a:t>evidence</a:t>
            </a:r>
            <a:endParaRPr lang="en-US" sz="2400" dirty="0">
              <a:solidFill>
                <a:prstClr val="black"/>
              </a:solidFill>
              <a:latin typeface="Century Schoolbook"/>
              <a:cs typeface="Century Schoolbook"/>
            </a:endParaRPr>
          </a:p>
          <a:p>
            <a:endParaRPr lang="en-US" dirty="0"/>
          </a:p>
        </p:txBody>
      </p:sp>
    </p:spTree>
    <p:extLst>
      <p:ext uri="{BB962C8B-B14F-4D97-AF65-F5344CB8AC3E}">
        <p14:creationId xmlns:p14="http://schemas.microsoft.com/office/powerpoint/2010/main" val="255346583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130</TotalTime>
  <Words>2385</Words>
  <Application>Microsoft Office PowerPoint</Application>
  <PresentationFormat>Widescreen</PresentationFormat>
  <Paragraphs>244</Paragraphs>
  <Slides>39</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39</vt:i4>
      </vt:variant>
    </vt:vector>
  </HeadingPairs>
  <TitlesOfParts>
    <vt:vector size="51" baseType="lpstr">
      <vt:lpstr>Arial</vt:lpstr>
      <vt:lpstr>Calibri</vt:lpstr>
      <vt:lpstr>Century Schoolbook</vt:lpstr>
      <vt:lpstr>Helvetica</vt:lpstr>
      <vt:lpstr>Symbol</vt:lpstr>
      <vt:lpstr>Times New Roman</vt:lpstr>
      <vt:lpstr>Trebuchet MS</vt:lpstr>
      <vt:lpstr>Wingdings</vt:lpstr>
      <vt:lpstr>Wingdings 2</vt:lpstr>
      <vt:lpstr>Wingdings 3</vt:lpstr>
      <vt:lpstr>Facet</vt:lpstr>
      <vt:lpstr>1_Facet</vt:lpstr>
      <vt:lpstr>REDUCTIONS, PROPOSALS, and    APPORTIONMENTS</vt:lpstr>
      <vt:lpstr>OVERVIEW</vt:lpstr>
      <vt:lpstr>VA RE-EXAMINATIONS</vt:lpstr>
      <vt:lpstr>VA RE-EXAMINATIONS</vt:lpstr>
      <vt:lpstr>VA RE-EXAMINATIONS</vt:lpstr>
      <vt:lpstr>VA RE-EXAMINATIONS</vt:lpstr>
      <vt:lpstr>VA RE-EXAMINATIONS</vt:lpstr>
      <vt:lpstr>MISSING A SCHEDULED RE-EXAMINATION    (38 C.F.R. § 3.655(C))</vt:lpstr>
      <vt:lpstr>MISSING A SCHEDULED RE-EXAMINATION    (38 C.F.R. § 3.655(C))</vt:lpstr>
      <vt:lpstr>MISSING A SCHEDULED RE-EXAMINATION    (38 C.F.R. § 3.655(C))</vt:lpstr>
      <vt:lpstr>MISSING A SCHEDULED RE-EXAMINATION   (38 C.F.R. § 3.655(C))</vt:lpstr>
      <vt:lpstr>MISSING A SCHEDULED RE-EXAMINATION    (38 C.F.R. § 3.655(C))</vt:lpstr>
      <vt:lpstr>MISSING A SCHEDULED RE-EXAMINATION    (38 C.F.R. § 3.655(C))</vt:lpstr>
      <vt:lpstr>RATING REDUCTIONS AND SEVERANCE</vt:lpstr>
      <vt:lpstr>RATING REDUCTIONS AND SEVERANCE</vt:lpstr>
      <vt:lpstr>OVERVIEW OF SERVICE CONNECTION AND RATING PROTECTIONS</vt:lpstr>
      <vt:lpstr>PROTECTION AFTER 10 YEARS OF SERVICE  CONNECTION    (38 C.F.R. § 3.957)</vt:lpstr>
      <vt:lpstr>PROTECTION OF RATING EVALUATION  AFTER 20 YEARS    (38 C.F.R. § 3.951(B))</vt:lpstr>
      <vt:lpstr>PROTECTION OF RATING EVALUATION  AFTER 20 YEARS    (38 C.F.R. § 3.951(B))</vt:lpstr>
      <vt:lpstr>REDUCTION OF RATINGS IN EFFECT FOR  AT LEAST FIVE YEARS    (38 C.F.R. § 3.344)</vt:lpstr>
      <vt:lpstr>REDUCTION OF RATINGS IN EFFECT FOR  AT LEAST FIVE YEARS    (38 C.F.R. § 3.344)</vt:lpstr>
      <vt:lpstr>REDUCTION OF NON-PROTECTED RATINGS</vt:lpstr>
      <vt:lpstr>REDUCTION OF 100% RATINGS  (38 C.F.R. § 3.343(A))</vt:lpstr>
      <vt:lpstr>REDUCTION OF 100% RATINGS   (38 C.F.R. § 3.343(A))</vt:lpstr>
      <vt:lpstr>REVISION OF THE VA RATING SCHEDULE    (38 U.S.C. § 1155)</vt:lpstr>
      <vt:lpstr>VA VIOLATIONS OF THE RULES</vt:lpstr>
      <vt:lpstr>VA PROCEDURES TO REDUCE OR STOP  BENEFITS   (38 C.F.R. §§ 3.103, 3.105)</vt:lpstr>
      <vt:lpstr>VA PROCEDURES TO REDUCE OR STOP  BENEFITS (38 C.F.R. §§ 3.103, 3.105)</vt:lpstr>
      <vt:lpstr>ADVOCACY ADVICE</vt:lpstr>
      <vt:lpstr>ADVOCACY ADVICE</vt:lpstr>
      <vt:lpstr>ADVOCACY ADVICE</vt:lpstr>
      <vt:lpstr>ADVOCACY ADVICE</vt:lpstr>
      <vt:lpstr>Apportionments (Quick Version)</vt:lpstr>
      <vt:lpstr>What is Apportionment of My VA Benefits?</vt:lpstr>
      <vt:lpstr>Who Qualifies for an Apportionment? </vt:lpstr>
      <vt:lpstr>Overview of the Apportionment Process </vt:lpstr>
      <vt:lpstr>When Will a Veteran’s Benefits Not Be Apportioned? </vt:lpstr>
      <vt:lpstr>How Does Divorce Affect Apportionment?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COMBATING RATING  REDUCTIONS</dc:title>
  <dc:creator>Reggie Fujimoto</dc:creator>
  <cp:lastModifiedBy>Fujimoto, Reginald (Reggie)</cp:lastModifiedBy>
  <cp:revision>44</cp:revision>
  <dcterms:created xsi:type="dcterms:W3CDTF">2018-05-07T14:47:51Z</dcterms:created>
  <dcterms:modified xsi:type="dcterms:W3CDTF">2018-05-07T17:16:37Z</dcterms:modified>
</cp:coreProperties>
</file>