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9" r:id="rId6"/>
    <p:sldMasterId id="2147483686" r:id="rId7"/>
  </p:sldMasterIdLst>
  <p:notesMasterIdLst>
    <p:notesMasterId r:id="rId35"/>
  </p:notesMasterIdLst>
  <p:sldIdLst>
    <p:sldId id="4635" r:id="rId8"/>
    <p:sldId id="4636" r:id="rId9"/>
    <p:sldId id="4624" r:id="rId10"/>
    <p:sldId id="4640" r:id="rId11"/>
    <p:sldId id="4642" r:id="rId12"/>
    <p:sldId id="3151" r:id="rId13"/>
    <p:sldId id="4657" r:id="rId14"/>
    <p:sldId id="4633" r:id="rId15"/>
    <p:sldId id="3560" r:id="rId16"/>
    <p:sldId id="2134804771" r:id="rId17"/>
    <p:sldId id="4716" r:id="rId18"/>
    <p:sldId id="2134804769" r:id="rId19"/>
    <p:sldId id="4634" r:id="rId20"/>
    <p:sldId id="2134804773" r:id="rId21"/>
    <p:sldId id="1004" r:id="rId22"/>
    <p:sldId id="4650" r:id="rId23"/>
    <p:sldId id="4656" r:id="rId24"/>
    <p:sldId id="403" r:id="rId25"/>
    <p:sldId id="2134804775" r:id="rId26"/>
    <p:sldId id="3224" r:id="rId27"/>
    <p:sldId id="2141412497" r:id="rId28"/>
    <p:sldId id="4646" r:id="rId29"/>
    <p:sldId id="4627" r:id="rId30"/>
    <p:sldId id="4649" r:id="rId31"/>
    <p:sldId id="4616" r:id="rId32"/>
    <p:sldId id="290" r:id="rId33"/>
    <p:sldId id="46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937C5C-A8BE-BB86-DEB2-11D046FBF213}" name="Moore, Elsie M." initials="MM" userId="S::elsie.moore@va.gov::e75cfe47-9da3-45fb-950c-1d0e2bc452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81418-5E69-1943-75C0-A059C967845A}" v="16" dt="2023-07-19T20:43:27.353"/>
    <p1510:client id="{2281B2DE-6A25-44E0-BC90-76D03EC89BA1}" v="95" dt="2023-08-16T19:41:13.033"/>
    <p1510:client id="{23396B2A-E0DD-4938-93AF-CBF22C99A126}" v="29" dt="2023-07-25T12:56:52.352"/>
    <p1510:client id="{2E7F5E1B-B241-E279-B6FD-342DCC2AE857}" v="9" dt="2023-07-20T21:12:35.009"/>
    <p1510:client id="{324A7799-04F6-4813-A142-555AE74B118A}" v="7" dt="2023-09-12T02:35:36.274"/>
    <p1510:client id="{375F22E2-8C43-4279-924F-741C3C8C95C0}" v="46" dt="2023-08-10T13:27:55.525"/>
    <p1510:client id="{8648DD36-DD80-A617-C7F1-D37BD2AF2E27}" v="15" dt="2023-07-10T12:38:42.891"/>
    <p1510:client id="{B2BF6A2B-F7C1-49A4-A545-7CED0092492B}" v="1" dt="2023-09-12T02:36:33.297"/>
    <p1510:client id="{C45FF562-EBC0-5192-27E5-14B72A56E656}" v="37" dt="2023-07-14T13:58:08.413"/>
    <p1510:client id="{FC0E6340-C56F-B84A-9891-F96C68CE164F}" v="109" dt="2023-07-11T18:35:48.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2C662-20D9-4E48-832C-498A734AF55C}" type="doc">
      <dgm:prSet loTypeId="urn:microsoft.com/office/officeart/2005/8/layout/process4" loCatId="list" qsTypeId="urn:microsoft.com/office/officeart/2005/8/quickstyle/simple5" qsCatId="simple" csTypeId="urn:microsoft.com/office/officeart/2005/8/colors/accent0_2" csCatId="mainScheme" phldr="1"/>
      <dgm:spPr/>
      <dgm:t>
        <a:bodyPr/>
        <a:lstStyle/>
        <a:p>
          <a:endParaRPr lang="en-US"/>
        </a:p>
      </dgm:t>
    </dgm:pt>
    <dgm:pt modelId="{F1588ABC-9284-40B5-BEC9-8F9683513EB6}">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2008</a:t>
          </a:r>
          <a:r>
            <a:rPr lang="en-US">
              <a:solidFill>
                <a:schemeClr val="accent6">
                  <a:lumMod val="50000"/>
                </a:schemeClr>
              </a:solidFill>
              <a:latin typeface="Arial" panose="020B0604020202020204" pitchFamily="34" charset="0"/>
              <a:cs typeface="Arial" panose="020B0604020202020204" pitchFamily="34" charset="0"/>
            </a:rPr>
            <a:t> – Caregiver Support Program established</a:t>
          </a:r>
        </a:p>
      </dgm:t>
    </dgm:pt>
    <dgm:pt modelId="{BB3946E8-4E3C-4372-93EB-9DCE1EF26C53}" type="parTrans" cxnId="{DE9FFAFE-ADD4-4656-B824-E0C95C756BDB}">
      <dgm:prSet/>
      <dgm:spPr/>
      <dgm:t>
        <a:bodyPr/>
        <a:lstStyle/>
        <a:p>
          <a:endParaRPr lang="en-US">
            <a:solidFill>
              <a:schemeClr val="accent6">
                <a:lumMod val="50000"/>
              </a:schemeClr>
            </a:solidFill>
          </a:endParaRPr>
        </a:p>
      </dgm:t>
    </dgm:pt>
    <dgm:pt modelId="{54715F45-4D19-47CF-A5CB-12BCC7147DC5}" type="sibTrans" cxnId="{DE9FFAFE-ADD4-4656-B824-E0C95C756BDB}">
      <dgm:prSet/>
      <dgm:spPr/>
      <dgm:t>
        <a:bodyPr/>
        <a:lstStyle/>
        <a:p>
          <a:endParaRPr lang="en-US">
            <a:solidFill>
              <a:schemeClr val="accent6">
                <a:lumMod val="50000"/>
              </a:schemeClr>
            </a:solidFill>
          </a:endParaRPr>
        </a:p>
      </dgm:t>
    </dgm:pt>
    <dgm:pt modelId="{A2F0B9DA-2B00-4230-AFCD-7D8C868735C8}">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2010</a:t>
          </a:r>
          <a:r>
            <a:rPr lang="en-US">
              <a:solidFill>
                <a:schemeClr val="accent6">
                  <a:lumMod val="50000"/>
                </a:schemeClr>
              </a:solidFill>
              <a:latin typeface="Arial" panose="020B0604020202020204" pitchFamily="34" charset="0"/>
              <a:cs typeface="Arial" panose="020B0604020202020204" pitchFamily="34" charset="0"/>
            </a:rPr>
            <a:t> – Program of Comprehensive Assistance for Family Caregivers (PCAFC) and Program of General Caregiver Support Services (PGCSS) established under P.L. 111-163</a:t>
          </a:r>
        </a:p>
      </dgm:t>
    </dgm:pt>
    <dgm:pt modelId="{AAC12E71-A0D7-4DEF-ADB6-1DEE4CFA8171}" type="parTrans" cxnId="{5B0D4747-4172-46FE-B15B-67560D403451}">
      <dgm:prSet/>
      <dgm:spPr/>
      <dgm:t>
        <a:bodyPr/>
        <a:lstStyle/>
        <a:p>
          <a:endParaRPr lang="en-US">
            <a:solidFill>
              <a:schemeClr val="accent6">
                <a:lumMod val="50000"/>
              </a:schemeClr>
            </a:solidFill>
          </a:endParaRPr>
        </a:p>
      </dgm:t>
    </dgm:pt>
    <dgm:pt modelId="{4E333B70-E68B-4EE5-B02B-DE34B449A1EF}" type="sibTrans" cxnId="{5B0D4747-4172-46FE-B15B-67560D403451}">
      <dgm:prSet/>
      <dgm:spPr/>
      <dgm:t>
        <a:bodyPr/>
        <a:lstStyle/>
        <a:p>
          <a:endParaRPr lang="en-US">
            <a:solidFill>
              <a:schemeClr val="accent6">
                <a:lumMod val="50000"/>
              </a:schemeClr>
            </a:solidFill>
          </a:endParaRPr>
        </a:p>
      </dgm:t>
    </dgm:pt>
    <dgm:pt modelId="{4C796ED6-2D4B-41A0-B944-F635C6209B31}">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2011</a:t>
          </a:r>
          <a:r>
            <a:rPr lang="en-US">
              <a:solidFill>
                <a:schemeClr val="accent6">
                  <a:lumMod val="50000"/>
                </a:schemeClr>
              </a:solidFill>
              <a:latin typeface="Arial" panose="020B0604020202020204" pitchFamily="34" charset="0"/>
              <a:cs typeface="Arial" panose="020B0604020202020204" pitchFamily="34" charset="0"/>
            </a:rPr>
            <a:t> – Program officially accepts applications for PCAFC</a:t>
          </a:r>
        </a:p>
      </dgm:t>
    </dgm:pt>
    <dgm:pt modelId="{23F6F424-42C5-47C7-AD30-3ADD899A46EF}" type="parTrans" cxnId="{99CA70A6-BC4B-4764-ACB1-8F92391BA590}">
      <dgm:prSet/>
      <dgm:spPr/>
      <dgm:t>
        <a:bodyPr/>
        <a:lstStyle/>
        <a:p>
          <a:endParaRPr lang="en-US">
            <a:solidFill>
              <a:schemeClr val="accent6">
                <a:lumMod val="50000"/>
              </a:schemeClr>
            </a:solidFill>
          </a:endParaRPr>
        </a:p>
      </dgm:t>
    </dgm:pt>
    <dgm:pt modelId="{BE53B3C2-8EB4-4A3F-BEBD-59F70257216A}" type="sibTrans" cxnId="{99CA70A6-BC4B-4764-ACB1-8F92391BA590}">
      <dgm:prSet/>
      <dgm:spPr/>
      <dgm:t>
        <a:bodyPr/>
        <a:lstStyle/>
        <a:p>
          <a:endParaRPr lang="en-US">
            <a:solidFill>
              <a:schemeClr val="accent6">
                <a:lumMod val="50000"/>
              </a:schemeClr>
            </a:solidFill>
          </a:endParaRPr>
        </a:p>
      </dgm:t>
    </dgm:pt>
    <dgm:pt modelId="{653AFF5F-4888-4728-8C8E-B85CEF456A10}">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2018</a:t>
          </a:r>
          <a:r>
            <a:rPr lang="en-US">
              <a:solidFill>
                <a:schemeClr val="accent6">
                  <a:lumMod val="50000"/>
                </a:schemeClr>
              </a:solidFill>
              <a:latin typeface="Arial" panose="020B0604020202020204" pitchFamily="34" charset="0"/>
              <a:cs typeface="Arial" panose="020B0604020202020204" pitchFamily="34" charset="0"/>
            </a:rPr>
            <a:t> – MISSION Act of 2018 expands Veteran eligibility for PCAFC</a:t>
          </a:r>
        </a:p>
      </dgm:t>
    </dgm:pt>
    <dgm:pt modelId="{D3D280B9-71C2-4CE9-B50F-039D73C70F22}" type="parTrans" cxnId="{62900035-C8FB-417C-86C5-BF8FDBB804AA}">
      <dgm:prSet/>
      <dgm:spPr/>
      <dgm:t>
        <a:bodyPr/>
        <a:lstStyle/>
        <a:p>
          <a:endParaRPr lang="en-US">
            <a:solidFill>
              <a:schemeClr val="accent6">
                <a:lumMod val="50000"/>
              </a:schemeClr>
            </a:solidFill>
          </a:endParaRPr>
        </a:p>
      </dgm:t>
    </dgm:pt>
    <dgm:pt modelId="{1FCCD17D-9613-4403-8341-0DB86EC6D075}" type="sibTrans" cxnId="{62900035-C8FB-417C-86C5-BF8FDBB804AA}">
      <dgm:prSet/>
      <dgm:spPr/>
      <dgm:t>
        <a:bodyPr/>
        <a:lstStyle/>
        <a:p>
          <a:endParaRPr lang="en-US">
            <a:solidFill>
              <a:schemeClr val="accent6">
                <a:lumMod val="50000"/>
              </a:schemeClr>
            </a:solidFill>
          </a:endParaRPr>
        </a:p>
      </dgm:t>
    </dgm:pt>
    <dgm:pt modelId="{280E2844-8CDB-4FCF-9CC6-D1F5616EA555}">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2020</a:t>
          </a:r>
          <a:r>
            <a:rPr lang="en-US">
              <a:solidFill>
                <a:schemeClr val="accent6">
                  <a:lumMod val="50000"/>
                </a:schemeClr>
              </a:solidFill>
              <a:latin typeface="Arial" panose="020B0604020202020204" pitchFamily="34" charset="0"/>
              <a:cs typeface="Arial" panose="020B0604020202020204" pitchFamily="34" charset="0"/>
            </a:rPr>
            <a:t> – Implement expansion of PCAFC eligibility (On or before May 7, 1975, on or after September 11, 2001)</a:t>
          </a:r>
        </a:p>
      </dgm:t>
    </dgm:pt>
    <dgm:pt modelId="{EFC065C8-0E66-4101-B733-7FB7103E9A10}" type="parTrans" cxnId="{A2A7CD16-D0E6-4FE6-B313-21C6D7FE8D4B}">
      <dgm:prSet/>
      <dgm:spPr/>
      <dgm:t>
        <a:bodyPr/>
        <a:lstStyle/>
        <a:p>
          <a:endParaRPr lang="en-US">
            <a:solidFill>
              <a:schemeClr val="accent6">
                <a:lumMod val="50000"/>
              </a:schemeClr>
            </a:solidFill>
          </a:endParaRPr>
        </a:p>
      </dgm:t>
    </dgm:pt>
    <dgm:pt modelId="{F1E3FEDF-853D-4A9B-B202-97837A8A0FFB}" type="sibTrans" cxnId="{A2A7CD16-D0E6-4FE6-B313-21C6D7FE8D4B}">
      <dgm:prSet/>
      <dgm:spPr/>
      <dgm:t>
        <a:bodyPr/>
        <a:lstStyle/>
        <a:p>
          <a:endParaRPr lang="en-US">
            <a:solidFill>
              <a:schemeClr val="accent6">
                <a:lumMod val="50000"/>
              </a:schemeClr>
            </a:solidFill>
          </a:endParaRPr>
        </a:p>
      </dgm:t>
    </dgm:pt>
    <dgm:pt modelId="{65C19F32-3E57-4B50-96B2-8D2AD82BED17}">
      <dgm:prSet phldrT="[Text]"/>
      <dgm:spPr/>
      <dgm:t>
        <a:bodyPr/>
        <a:lstStyle/>
        <a:p>
          <a:pPr algn="ctr"/>
          <a:r>
            <a:rPr lang="en-US" b="1">
              <a:solidFill>
                <a:schemeClr val="accent6">
                  <a:lumMod val="50000"/>
                </a:schemeClr>
              </a:solidFill>
              <a:latin typeface="Arial" panose="020B0604020202020204" pitchFamily="34" charset="0"/>
              <a:cs typeface="Arial" panose="020B0604020202020204" pitchFamily="34" charset="0"/>
            </a:rPr>
            <a:t>2022</a:t>
          </a:r>
          <a:r>
            <a:rPr lang="en-US">
              <a:solidFill>
                <a:schemeClr val="accent6">
                  <a:lumMod val="50000"/>
                </a:schemeClr>
              </a:solidFill>
              <a:latin typeface="Arial" panose="020B0604020202020204" pitchFamily="34" charset="0"/>
              <a:cs typeface="Arial" panose="020B0604020202020204" pitchFamily="34" charset="0"/>
            </a:rPr>
            <a:t> – Second Expansion – PCAFC – All Eras</a:t>
          </a:r>
        </a:p>
      </dgm:t>
    </dgm:pt>
    <dgm:pt modelId="{67257A20-D9A5-4B83-A22A-E9E1D5570D4E}" type="parTrans" cxnId="{5A5F6575-3E74-49D1-800E-1324A215BF5B}">
      <dgm:prSet/>
      <dgm:spPr/>
      <dgm:t>
        <a:bodyPr/>
        <a:lstStyle/>
        <a:p>
          <a:endParaRPr lang="en-US">
            <a:solidFill>
              <a:schemeClr val="accent6">
                <a:lumMod val="50000"/>
              </a:schemeClr>
            </a:solidFill>
          </a:endParaRPr>
        </a:p>
      </dgm:t>
    </dgm:pt>
    <dgm:pt modelId="{C6FFB2F9-7295-4D30-AB4B-A214D45B3898}" type="sibTrans" cxnId="{5A5F6575-3E74-49D1-800E-1324A215BF5B}">
      <dgm:prSet/>
      <dgm:spPr/>
      <dgm:t>
        <a:bodyPr/>
        <a:lstStyle/>
        <a:p>
          <a:endParaRPr lang="en-US">
            <a:solidFill>
              <a:schemeClr val="accent6">
                <a:lumMod val="50000"/>
              </a:schemeClr>
            </a:solidFill>
          </a:endParaRPr>
        </a:p>
      </dgm:t>
    </dgm:pt>
    <dgm:pt modelId="{F3025AAC-9C23-4121-9BA8-89435DF8C20A}" type="pres">
      <dgm:prSet presAssocID="{63A2C662-20D9-4E48-832C-498A734AF55C}" presName="Name0" presStyleCnt="0">
        <dgm:presLayoutVars>
          <dgm:dir/>
          <dgm:animLvl val="lvl"/>
          <dgm:resizeHandles val="exact"/>
        </dgm:presLayoutVars>
      </dgm:prSet>
      <dgm:spPr/>
    </dgm:pt>
    <dgm:pt modelId="{8175224D-5B44-439F-B2E2-A3E3CE10C41C}" type="pres">
      <dgm:prSet presAssocID="{65C19F32-3E57-4B50-96B2-8D2AD82BED17}" presName="boxAndChildren" presStyleCnt="0"/>
      <dgm:spPr/>
    </dgm:pt>
    <dgm:pt modelId="{421EA6F2-9F27-4908-B91B-C592BAC7F563}" type="pres">
      <dgm:prSet presAssocID="{65C19F32-3E57-4B50-96B2-8D2AD82BED17}" presName="parentTextBox" presStyleLbl="node1" presStyleIdx="0" presStyleCnt="6"/>
      <dgm:spPr/>
    </dgm:pt>
    <dgm:pt modelId="{5509C64A-39FC-41ED-BFCF-84296DC1FCB2}" type="pres">
      <dgm:prSet presAssocID="{F1E3FEDF-853D-4A9B-B202-97837A8A0FFB}" presName="sp" presStyleCnt="0"/>
      <dgm:spPr/>
    </dgm:pt>
    <dgm:pt modelId="{B4C1C0F3-6176-4FD7-A684-BC843353A2DB}" type="pres">
      <dgm:prSet presAssocID="{280E2844-8CDB-4FCF-9CC6-D1F5616EA555}" presName="arrowAndChildren" presStyleCnt="0"/>
      <dgm:spPr/>
    </dgm:pt>
    <dgm:pt modelId="{0BD4FE94-FF4B-4F53-8C1C-11084FC6A3B2}" type="pres">
      <dgm:prSet presAssocID="{280E2844-8CDB-4FCF-9CC6-D1F5616EA555}" presName="parentTextArrow" presStyleLbl="node1" presStyleIdx="1" presStyleCnt="6"/>
      <dgm:spPr/>
    </dgm:pt>
    <dgm:pt modelId="{16C92D56-3E01-40D1-84B8-8DA4E050E4AE}" type="pres">
      <dgm:prSet presAssocID="{1FCCD17D-9613-4403-8341-0DB86EC6D075}" presName="sp" presStyleCnt="0"/>
      <dgm:spPr/>
    </dgm:pt>
    <dgm:pt modelId="{03C59881-6C75-495A-B8EB-E9E52616244C}" type="pres">
      <dgm:prSet presAssocID="{653AFF5F-4888-4728-8C8E-B85CEF456A10}" presName="arrowAndChildren" presStyleCnt="0"/>
      <dgm:spPr/>
    </dgm:pt>
    <dgm:pt modelId="{BF8440C7-BF56-42BB-ADE8-80DF78AC3AFF}" type="pres">
      <dgm:prSet presAssocID="{653AFF5F-4888-4728-8C8E-B85CEF456A10}" presName="parentTextArrow" presStyleLbl="node1" presStyleIdx="2" presStyleCnt="6"/>
      <dgm:spPr/>
    </dgm:pt>
    <dgm:pt modelId="{4D84A306-21D5-4166-9915-7333C578C428}" type="pres">
      <dgm:prSet presAssocID="{BE53B3C2-8EB4-4A3F-BEBD-59F70257216A}" presName="sp" presStyleCnt="0"/>
      <dgm:spPr/>
    </dgm:pt>
    <dgm:pt modelId="{C25E7FCE-3800-4C85-82B9-5D6CA5D707D2}" type="pres">
      <dgm:prSet presAssocID="{4C796ED6-2D4B-41A0-B944-F635C6209B31}" presName="arrowAndChildren" presStyleCnt="0"/>
      <dgm:spPr/>
    </dgm:pt>
    <dgm:pt modelId="{A4910339-8A0D-4177-888E-A6091D78B80C}" type="pres">
      <dgm:prSet presAssocID="{4C796ED6-2D4B-41A0-B944-F635C6209B31}" presName="parentTextArrow" presStyleLbl="node1" presStyleIdx="3" presStyleCnt="6"/>
      <dgm:spPr/>
    </dgm:pt>
    <dgm:pt modelId="{C327E073-6283-49CF-84E3-9F0E00566406}" type="pres">
      <dgm:prSet presAssocID="{4E333B70-E68B-4EE5-B02B-DE34B449A1EF}" presName="sp" presStyleCnt="0"/>
      <dgm:spPr/>
    </dgm:pt>
    <dgm:pt modelId="{11603CC2-2AAE-4BDA-BE26-21CC3F7EBAA2}" type="pres">
      <dgm:prSet presAssocID="{A2F0B9DA-2B00-4230-AFCD-7D8C868735C8}" presName="arrowAndChildren" presStyleCnt="0"/>
      <dgm:spPr/>
    </dgm:pt>
    <dgm:pt modelId="{D1A6FA72-E6C3-4A7C-A83A-1B8C997A863D}" type="pres">
      <dgm:prSet presAssocID="{A2F0B9DA-2B00-4230-AFCD-7D8C868735C8}" presName="parentTextArrow" presStyleLbl="node1" presStyleIdx="4" presStyleCnt="6"/>
      <dgm:spPr/>
    </dgm:pt>
    <dgm:pt modelId="{A48E5B82-CA69-4F65-BF86-5569AEBC2B20}" type="pres">
      <dgm:prSet presAssocID="{54715F45-4D19-47CF-A5CB-12BCC7147DC5}" presName="sp" presStyleCnt="0"/>
      <dgm:spPr/>
    </dgm:pt>
    <dgm:pt modelId="{5542CA10-AF3B-4EB1-81D1-D0808E044CE7}" type="pres">
      <dgm:prSet presAssocID="{F1588ABC-9284-40B5-BEC9-8F9683513EB6}" presName="arrowAndChildren" presStyleCnt="0"/>
      <dgm:spPr/>
    </dgm:pt>
    <dgm:pt modelId="{74199FBE-37DA-4966-A2CB-D0311B9A10F8}" type="pres">
      <dgm:prSet presAssocID="{F1588ABC-9284-40B5-BEC9-8F9683513EB6}" presName="parentTextArrow" presStyleLbl="node1" presStyleIdx="5" presStyleCnt="6" custLinFactNeighborY="1161"/>
      <dgm:spPr/>
    </dgm:pt>
  </dgm:ptLst>
  <dgm:cxnLst>
    <dgm:cxn modelId="{A2A7CD16-D0E6-4FE6-B313-21C6D7FE8D4B}" srcId="{63A2C662-20D9-4E48-832C-498A734AF55C}" destId="{280E2844-8CDB-4FCF-9CC6-D1F5616EA555}" srcOrd="4" destOrd="0" parTransId="{EFC065C8-0E66-4101-B733-7FB7103E9A10}" sibTransId="{F1E3FEDF-853D-4A9B-B202-97837A8A0FFB}"/>
    <dgm:cxn modelId="{D9391534-C7F2-4D2A-8826-3EE89CC06349}" type="presOf" srcId="{653AFF5F-4888-4728-8C8E-B85CEF456A10}" destId="{BF8440C7-BF56-42BB-ADE8-80DF78AC3AFF}" srcOrd="0" destOrd="0" presId="urn:microsoft.com/office/officeart/2005/8/layout/process4"/>
    <dgm:cxn modelId="{62900035-C8FB-417C-86C5-BF8FDBB804AA}" srcId="{63A2C662-20D9-4E48-832C-498A734AF55C}" destId="{653AFF5F-4888-4728-8C8E-B85CEF456A10}" srcOrd="3" destOrd="0" parTransId="{D3D280B9-71C2-4CE9-B50F-039D73C70F22}" sibTransId="{1FCCD17D-9613-4403-8341-0DB86EC6D075}"/>
    <dgm:cxn modelId="{DF7E173B-31E6-48DA-89E1-48901C498A2D}" type="presOf" srcId="{65C19F32-3E57-4B50-96B2-8D2AD82BED17}" destId="{421EA6F2-9F27-4908-B91B-C592BAC7F563}" srcOrd="0" destOrd="0" presId="urn:microsoft.com/office/officeart/2005/8/layout/process4"/>
    <dgm:cxn modelId="{5B0D4747-4172-46FE-B15B-67560D403451}" srcId="{63A2C662-20D9-4E48-832C-498A734AF55C}" destId="{A2F0B9DA-2B00-4230-AFCD-7D8C868735C8}" srcOrd="1" destOrd="0" parTransId="{AAC12E71-A0D7-4DEF-ADB6-1DEE4CFA8171}" sibTransId="{4E333B70-E68B-4EE5-B02B-DE34B449A1EF}"/>
    <dgm:cxn modelId="{5A5F6575-3E74-49D1-800E-1324A215BF5B}" srcId="{63A2C662-20D9-4E48-832C-498A734AF55C}" destId="{65C19F32-3E57-4B50-96B2-8D2AD82BED17}" srcOrd="5" destOrd="0" parTransId="{67257A20-D9A5-4B83-A22A-E9E1D5570D4E}" sibTransId="{C6FFB2F9-7295-4D30-AB4B-A214D45B3898}"/>
    <dgm:cxn modelId="{1C61998F-B08B-4CAE-87E5-216603E99F7C}" type="presOf" srcId="{A2F0B9DA-2B00-4230-AFCD-7D8C868735C8}" destId="{D1A6FA72-E6C3-4A7C-A83A-1B8C997A863D}" srcOrd="0" destOrd="0" presId="urn:microsoft.com/office/officeart/2005/8/layout/process4"/>
    <dgm:cxn modelId="{6D18DB9C-B11F-4C84-B179-0F0177E5B7AF}" type="presOf" srcId="{F1588ABC-9284-40B5-BEC9-8F9683513EB6}" destId="{74199FBE-37DA-4966-A2CB-D0311B9A10F8}" srcOrd="0" destOrd="0" presId="urn:microsoft.com/office/officeart/2005/8/layout/process4"/>
    <dgm:cxn modelId="{831F7A9F-4024-4805-B638-A1260B1A432D}" type="presOf" srcId="{4C796ED6-2D4B-41A0-B944-F635C6209B31}" destId="{A4910339-8A0D-4177-888E-A6091D78B80C}" srcOrd="0" destOrd="0" presId="urn:microsoft.com/office/officeart/2005/8/layout/process4"/>
    <dgm:cxn modelId="{99CA70A6-BC4B-4764-ACB1-8F92391BA590}" srcId="{63A2C662-20D9-4E48-832C-498A734AF55C}" destId="{4C796ED6-2D4B-41A0-B944-F635C6209B31}" srcOrd="2" destOrd="0" parTransId="{23F6F424-42C5-47C7-AD30-3ADD899A46EF}" sibTransId="{BE53B3C2-8EB4-4A3F-BEBD-59F70257216A}"/>
    <dgm:cxn modelId="{EDBB4ED7-0BC2-49CC-9C6A-B02EF77AFFAD}" type="presOf" srcId="{280E2844-8CDB-4FCF-9CC6-D1F5616EA555}" destId="{0BD4FE94-FF4B-4F53-8C1C-11084FC6A3B2}" srcOrd="0" destOrd="0" presId="urn:microsoft.com/office/officeart/2005/8/layout/process4"/>
    <dgm:cxn modelId="{971908E3-9272-4567-91CD-45D1393B57B2}" type="presOf" srcId="{63A2C662-20D9-4E48-832C-498A734AF55C}" destId="{F3025AAC-9C23-4121-9BA8-89435DF8C20A}" srcOrd="0" destOrd="0" presId="urn:microsoft.com/office/officeart/2005/8/layout/process4"/>
    <dgm:cxn modelId="{DE9FFAFE-ADD4-4656-B824-E0C95C756BDB}" srcId="{63A2C662-20D9-4E48-832C-498A734AF55C}" destId="{F1588ABC-9284-40B5-BEC9-8F9683513EB6}" srcOrd="0" destOrd="0" parTransId="{BB3946E8-4E3C-4372-93EB-9DCE1EF26C53}" sibTransId="{54715F45-4D19-47CF-A5CB-12BCC7147DC5}"/>
    <dgm:cxn modelId="{B6A3ED85-3391-43B1-A5AC-2C9BC3FC8E5D}" type="presParOf" srcId="{F3025AAC-9C23-4121-9BA8-89435DF8C20A}" destId="{8175224D-5B44-439F-B2E2-A3E3CE10C41C}" srcOrd="0" destOrd="0" presId="urn:microsoft.com/office/officeart/2005/8/layout/process4"/>
    <dgm:cxn modelId="{871DB5FB-8393-4A16-B498-38C52EDD5C07}" type="presParOf" srcId="{8175224D-5B44-439F-B2E2-A3E3CE10C41C}" destId="{421EA6F2-9F27-4908-B91B-C592BAC7F563}" srcOrd="0" destOrd="0" presId="urn:microsoft.com/office/officeart/2005/8/layout/process4"/>
    <dgm:cxn modelId="{9FA25CCD-3E75-4BFA-AD0F-E6371030EDAA}" type="presParOf" srcId="{F3025AAC-9C23-4121-9BA8-89435DF8C20A}" destId="{5509C64A-39FC-41ED-BFCF-84296DC1FCB2}" srcOrd="1" destOrd="0" presId="urn:microsoft.com/office/officeart/2005/8/layout/process4"/>
    <dgm:cxn modelId="{F810A49B-A8B0-4CF9-BE61-4AC06C59F880}" type="presParOf" srcId="{F3025AAC-9C23-4121-9BA8-89435DF8C20A}" destId="{B4C1C0F3-6176-4FD7-A684-BC843353A2DB}" srcOrd="2" destOrd="0" presId="urn:microsoft.com/office/officeart/2005/8/layout/process4"/>
    <dgm:cxn modelId="{FA150EF3-E7EF-40CC-9B95-DD328FA9E716}" type="presParOf" srcId="{B4C1C0F3-6176-4FD7-A684-BC843353A2DB}" destId="{0BD4FE94-FF4B-4F53-8C1C-11084FC6A3B2}" srcOrd="0" destOrd="0" presId="urn:microsoft.com/office/officeart/2005/8/layout/process4"/>
    <dgm:cxn modelId="{2B8CEC83-2A30-4B46-BABD-C8C43F393A12}" type="presParOf" srcId="{F3025AAC-9C23-4121-9BA8-89435DF8C20A}" destId="{16C92D56-3E01-40D1-84B8-8DA4E050E4AE}" srcOrd="3" destOrd="0" presId="urn:microsoft.com/office/officeart/2005/8/layout/process4"/>
    <dgm:cxn modelId="{FEE4B7DB-BB59-4B27-B2EE-6EAE34A194C0}" type="presParOf" srcId="{F3025AAC-9C23-4121-9BA8-89435DF8C20A}" destId="{03C59881-6C75-495A-B8EB-E9E52616244C}" srcOrd="4" destOrd="0" presId="urn:microsoft.com/office/officeart/2005/8/layout/process4"/>
    <dgm:cxn modelId="{9C00E124-52BB-422C-8CB4-BA1770747A97}" type="presParOf" srcId="{03C59881-6C75-495A-B8EB-E9E52616244C}" destId="{BF8440C7-BF56-42BB-ADE8-80DF78AC3AFF}" srcOrd="0" destOrd="0" presId="urn:microsoft.com/office/officeart/2005/8/layout/process4"/>
    <dgm:cxn modelId="{8B036693-D6E1-4535-87AD-A64F8BF17648}" type="presParOf" srcId="{F3025AAC-9C23-4121-9BA8-89435DF8C20A}" destId="{4D84A306-21D5-4166-9915-7333C578C428}" srcOrd="5" destOrd="0" presId="urn:microsoft.com/office/officeart/2005/8/layout/process4"/>
    <dgm:cxn modelId="{594482AE-AD64-4E28-8833-CF967F05D250}" type="presParOf" srcId="{F3025AAC-9C23-4121-9BA8-89435DF8C20A}" destId="{C25E7FCE-3800-4C85-82B9-5D6CA5D707D2}" srcOrd="6" destOrd="0" presId="urn:microsoft.com/office/officeart/2005/8/layout/process4"/>
    <dgm:cxn modelId="{10DBBB9D-59EB-4BEE-9B1F-A377BBDD7640}" type="presParOf" srcId="{C25E7FCE-3800-4C85-82B9-5D6CA5D707D2}" destId="{A4910339-8A0D-4177-888E-A6091D78B80C}" srcOrd="0" destOrd="0" presId="urn:microsoft.com/office/officeart/2005/8/layout/process4"/>
    <dgm:cxn modelId="{5B2FFF47-0F32-4319-ADFD-6CD08927C4E0}" type="presParOf" srcId="{F3025AAC-9C23-4121-9BA8-89435DF8C20A}" destId="{C327E073-6283-49CF-84E3-9F0E00566406}" srcOrd="7" destOrd="0" presId="urn:microsoft.com/office/officeart/2005/8/layout/process4"/>
    <dgm:cxn modelId="{64B422A8-93C1-42B7-A953-6C8C9F4219EF}" type="presParOf" srcId="{F3025AAC-9C23-4121-9BA8-89435DF8C20A}" destId="{11603CC2-2AAE-4BDA-BE26-21CC3F7EBAA2}" srcOrd="8" destOrd="0" presId="urn:microsoft.com/office/officeart/2005/8/layout/process4"/>
    <dgm:cxn modelId="{DBCC6287-6CF3-4249-AFD4-2A87B5049A8C}" type="presParOf" srcId="{11603CC2-2AAE-4BDA-BE26-21CC3F7EBAA2}" destId="{D1A6FA72-E6C3-4A7C-A83A-1B8C997A863D}" srcOrd="0" destOrd="0" presId="urn:microsoft.com/office/officeart/2005/8/layout/process4"/>
    <dgm:cxn modelId="{7F35837C-C0D0-4A3A-BC9F-28C8DD1C3268}" type="presParOf" srcId="{F3025AAC-9C23-4121-9BA8-89435DF8C20A}" destId="{A48E5B82-CA69-4F65-BF86-5569AEBC2B20}" srcOrd="9" destOrd="0" presId="urn:microsoft.com/office/officeart/2005/8/layout/process4"/>
    <dgm:cxn modelId="{2CF9A495-E609-44AB-AD3A-3D0FF3942AF2}" type="presParOf" srcId="{F3025AAC-9C23-4121-9BA8-89435DF8C20A}" destId="{5542CA10-AF3B-4EB1-81D1-D0808E044CE7}" srcOrd="10" destOrd="0" presId="urn:microsoft.com/office/officeart/2005/8/layout/process4"/>
    <dgm:cxn modelId="{5FD7F711-8986-4EE9-9C8E-DE1CF0496F25}" type="presParOf" srcId="{5542CA10-AF3B-4EB1-81D1-D0808E044CE7}" destId="{74199FBE-37DA-4966-A2CB-D0311B9A10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06055-25B4-4A59-A3E0-0A21139C2283}"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157625F3-2820-4750-9127-CDBC341052C4}">
      <dgm:prSet/>
      <dgm:spPr/>
      <dgm:t>
        <a:bodyPr/>
        <a:lstStyle/>
        <a:p>
          <a:r>
            <a:rPr lang="en-US"/>
            <a:t>Education and Support</a:t>
          </a:r>
        </a:p>
      </dgm:t>
    </dgm:pt>
    <dgm:pt modelId="{28886C21-51BF-4DF3-A835-17102E58DE7D}" type="parTrans" cxnId="{6174DD84-06AE-4EE1-A00A-65CEE1317A83}">
      <dgm:prSet/>
      <dgm:spPr/>
      <dgm:t>
        <a:bodyPr/>
        <a:lstStyle/>
        <a:p>
          <a:endParaRPr lang="en-US"/>
        </a:p>
      </dgm:t>
    </dgm:pt>
    <dgm:pt modelId="{EDEC99B5-B7D7-434F-A57E-497EC586A7E7}" type="sibTrans" cxnId="{6174DD84-06AE-4EE1-A00A-65CEE1317A83}">
      <dgm:prSet/>
      <dgm:spPr/>
      <dgm:t>
        <a:bodyPr/>
        <a:lstStyle/>
        <a:p>
          <a:endParaRPr lang="en-US"/>
        </a:p>
      </dgm:t>
    </dgm:pt>
    <dgm:pt modelId="{803045E8-AFD2-46C0-89ED-546445DD4B7C}">
      <dgm:prSet/>
      <dgm:spPr/>
      <dgm:t>
        <a:bodyPr/>
        <a:lstStyle/>
        <a:p>
          <a:r>
            <a:rPr lang="en-US"/>
            <a:t>Collaboration and Partnerships</a:t>
          </a:r>
        </a:p>
      </dgm:t>
    </dgm:pt>
    <dgm:pt modelId="{EA5FBA77-5E74-4D71-9793-DA3D2A5B9725}" type="parTrans" cxnId="{691BCC92-A196-4B1A-BC81-4550D7EC7C39}">
      <dgm:prSet/>
      <dgm:spPr/>
      <dgm:t>
        <a:bodyPr/>
        <a:lstStyle/>
        <a:p>
          <a:endParaRPr lang="en-US"/>
        </a:p>
      </dgm:t>
    </dgm:pt>
    <dgm:pt modelId="{F13E659A-C267-49D9-B6F7-033F89F9057F}" type="sibTrans" cxnId="{691BCC92-A196-4B1A-BC81-4550D7EC7C39}">
      <dgm:prSet/>
      <dgm:spPr/>
      <dgm:t>
        <a:bodyPr/>
        <a:lstStyle/>
        <a:p>
          <a:endParaRPr lang="en-US"/>
        </a:p>
      </dgm:t>
    </dgm:pt>
    <dgm:pt modelId="{CD923068-BD83-4F6C-82B5-F98FE0240D93}">
      <dgm:prSet/>
      <dgm:spPr/>
      <dgm:t>
        <a:bodyPr/>
        <a:lstStyle/>
        <a:p>
          <a:r>
            <a:rPr lang="en-US"/>
            <a:t>Outreach </a:t>
          </a:r>
        </a:p>
      </dgm:t>
    </dgm:pt>
    <dgm:pt modelId="{D42A30C5-0264-460A-8BBF-9AD05FC06ADF}" type="parTrans" cxnId="{B3FCFF14-4944-4A6E-8326-FB644D9D4DD2}">
      <dgm:prSet/>
      <dgm:spPr/>
      <dgm:t>
        <a:bodyPr/>
        <a:lstStyle/>
        <a:p>
          <a:endParaRPr lang="en-US"/>
        </a:p>
      </dgm:t>
    </dgm:pt>
    <dgm:pt modelId="{DA937E2B-31DB-470F-9CDA-E1C8D827C112}" type="sibTrans" cxnId="{B3FCFF14-4944-4A6E-8326-FB644D9D4DD2}">
      <dgm:prSet/>
      <dgm:spPr/>
      <dgm:t>
        <a:bodyPr/>
        <a:lstStyle/>
        <a:p>
          <a:endParaRPr lang="en-US"/>
        </a:p>
      </dgm:t>
    </dgm:pt>
    <dgm:pt modelId="{6FA018C2-5278-45A3-8DBF-60CC8C145EA6}">
      <dgm:prSet/>
      <dgm:spPr/>
      <dgm:t>
        <a:bodyPr/>
        <a:lstStyle/>
        <a:p>
          <a:r>
            <a:rPr lang="en-US"/>
            <a:t>Resources and Referrals  </a:t>
          </a:r>
        </a:p>
      </dgm:t>
    </dgm:pt>
    <dgm:pt modelId="{A4C1280D-C940-4154-A52C-C5104022A04B}" type="parTrans" cxnId="{5D3BC7FD-BBE0-4944-B297-19C4EF9D36F6}">
      <dgm:prSet/>
      <dgm:spPr/>
      <dgm:t>
        <a:bodyPr/>
        <a:lstStyle/>
        <a:p>
          <a:endParaRPr lang="en-US"/>
        </a:p>
      </dgm:t>
    </dgm:pt>
    <dgm:pt modelId="{483018A3-C0C3-45F5-9E73-B1528B698619}" type="sibTrans" cxnId="{5D3BC7FD-BBE0-4944-B297-19C4EF9D36F6}">
      <dgm:prSet/>
      <dgm:spPr/>
      <dgm:t>
        <a:bodyPr/>
        <a:lstStyle/>
        <a:p>
          <a:endParaRPr lang="en-US"/>
        </a:p>
      </dgm:t>
    </dgm:pt>
    <dgm:pt modelId="{9E99FAFA-5A00-4BB0-AB65-399A3992E8AD}" type="pres">
      <dgm:prSet presAssocID="{69506055-25B4-4A59-A3E0-0A21139C2283}" presName="Name0" presStyleCnt="0">
        <dgm:presLayoutVars>
          <dgm:dir/>
          <dgm:resizeHandles val="exact"/>
        </dgm:presLayoutVars>
      </dgm:prSet>
      <dgm:spPr/>
    </dgm:pt>
    <dgm:pt modelId="{A28014F4-1121-47A3-8420-B5B8D161754C}" type="pres">
      <dgm:prSet presAssocID="{69506055-25B4-4A59-A3E0-0A21139C2283}" presName="fgShape" presStyleLbl="fgShp" presStyleIdx="0" presStyleCnt="1" custLinFactNeighborY="1865"/>
      <dgm:spPr/>
    </dgm:pt>
    <dgm:pt modelId="{0BC2F15D-D1AA-4605-A480-D6EE602CDFA8}" type="pres">
      <dgm:prSet presAssocID="{69506055-25B4-4A59-A3E0-0A21139C2283}" presName="linComp" presStyleCnt="0"/>
      <dgm:spPr/>
    </dgm:pt>
    <dgm:pt modelId="{C125F078-42F8-418F-B972-F6D486D3CEB0}" type="pres">
      <dgm:prSet presAssocID="{157625F3-2820-4750-9127-CDBC341052C4}" presName="compNode" presStyleCnt="0"/>
      <dgm:spPr/>
    </dgm:pt>
    <dgm:pt modelId="{A8E60AAB-6B99-45EB-8B5E-6A26582C1ADF}" type="pres">
      <dgm:prSet presAssocID="{157625F3-2820-4750-9127-CDBC341052C4}" presName="bkgdShape" presStyleLbl="node1" presStyleIdx="0" presStyleCnt="4"/>
      <dgm:spPr/>
    </dgm:pt>
    <dgm:pt modelId="{AA1390A9-8502-4F8E-918D-F24DB5A88454}" type="pres">
      <dgm:prSet presAssocID="{157625F3-2820-4750-9127-CDBC341052C4}" presName="nodeTx" presStyleLbl="node1" presStyleIdx="0" presStyleCnt="4">
        <dgm:presLayoutVars>
          <dgm:bulletEnabled val="1"/>
        </dgm:presLayoutVars>
      </dgm:prSet>
      <dgm:spPr/>
    </dgm:pt>
    <dgm:pt modelId="{99C0B311-E1CE-43FA-830F-E5A7974B5FB1}" type="pres">
      <dgm:prSet presAssocID="{157625F3-2820-4750-9127-CDBC341052C4}" presName="invisiNode" presStyleLbl="node1" presStyleIdx="0" presStyleCnt="4"/>
      <dgm:spPr/>
    </dgm:pt>
    <dgm:pt modelId="{0A57EBDD-2759-4427-96DC-8B6408BA92EF}" type="pres">
      <dgm:prSet presAssocID="{157625F3-2820-4750-9127-CDBC341052C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874F426C-FB4A-4EE0-A5EE-A3D6CE7D8723}" type="pres">
      <dgm:prSet presAssocID="{EDEC99B5-B7D7-434F-A57E-497EC586A7E7}" presName="sibTrans" presStyleLbl="sibTrans2D1" presStyleIdx="0" presStyleCnt="0"/>
      <dgm:spPr/>
    </dgm:pt>
    <dgm:pt modelId="{7C57673E-298D-4560-83E1-8C8E6EDAA737}" type="pres">
      <dgm:prSet presAssocID="{803045E8-AFD2-46C0-89ED-546445DD4B7C}" presName="compNode" presStyleCnt="0"/>
      <dgm:spPr/>
    </dgm:pt>
    <dgm:pt modelId="{537DE07E-0D94-41D3-874F-DD369A55C3BC}" type="pres">
      <dgm:prSet presAssocID="{803045E8-AFD2-46C0-89ED-546445DD4B7C}" presName="bkgdShape" presStyleLbl="node1" presStyleIdx="1" presStyleCnt="4"/>
      <dgm:spPr/>
    </dgm:pt>
    <dgm:pt modelId="{7E5F1009-3F98-447E-953F-FC6CC6015DA2}" type="pres">
      <dgm:prSet presAssocID="{803045E8-AFD2-46C0-89ED-546445DD4B7C}" presName="nodeTx" presStyleLbl="node1" presStyleIdx="1" presStyleCnt="4">
        <dgm:presLayoutVars>
          <dgm:bulletEnabled val="1"/>
        </dgm:presLayoutVars>
      </dgm:prSet>
      <dgm:spPr/>
    </dgm:pt>
    <dgm:pt modelId="{13F8F455-6919-4275-907C-B7E18EFA9DF2}" type="pres">
      <dgm:prSet presAssocID="{803045E8-AFD2-46C0-89ED-546445DD4B7C}" presName="invisiNode" presStyleLbl="node1" presStyleIdx="1" presStyleCnt="4"/>
      <dgm:spPr/>
    </dgm:pt>
    <dgm:pt modelId="{526BFD21-658E-4E61-AB46-8DB162874ABF}" type="pres">
      <dgm:prSet presAssocID="{803045E8-AFD2-46C0-89ED-546445DD4B7C}"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a:ext>
      </dgm:extLst>
    </dgm:pt>
    <dgm:pt modelId="{C0CDA244-36C1-484F-B1BD-431D2C519230}" type="pres">
      <dgm:prSet presAssocID="{F13E659A-C267-49D9-B6F7-033F89F9057F}" presName="sibTrans" presStyleLbl="sibTrans2D1" presStyleIdx="0" presStyleCnt="0"/>
      <dgm:spPr/>
    </dgm:pt>
    <dgm:pt modelId="{E574A2DE-6B31-4F9E-8A1C-DF7AA267D60D}" type="pres">
      <dgm:prSet presAssocID="{CD923068-BD83-4F6C-82B5-F98FE0240D93}" presName="compNode" presStyleCnt="0"/>
      <dgm:spPr/>
    </dgm:pt>
    <dgm:pt modelId="{AFA579DC-7668-4B21-85E8-82AC85BB0E40}" type="pres">
      <dgm:prSet presAssocID="{CD923068-BD83-4F6C-82B5-F98FE0240D93}" presName="bkgdShape" presStyleLbl="node1" presStyleIdx="2" presStyleCnt="4"/>
      <dgm:spPr/>
    </dgm:pt>
    <dgm:pt modelId="{B1C779A3-0090-4A5C-9D3F-5AD7C99234A7}" type="pres">
      <dgm:prSet presAssocID="{CD923068-BD83-4F6C-82B5-F98FE0240D93}" presName="nodeTx" presStyleLbl="node1" presStyleIdx="2" presStyleCnt="4">
        <dgm:presLayoutVars>
          <dgm:bulletEnabled val="1"/>
        </dgm:presLayoutVars>
      </dgm:prSet>
      <dgm:spPr/>
    </dgm:pt>
    <dgm:pt modelId="{F1751E13-FB9E-4BC4-8487-93CA4C372A74}" type="pres">
      <dgm:prSet presAssocID="{CD923068-BD83-4F6C-82B5-F98FE0240D93}" presName="invisiNode" presStyleLbl="node1" presStyleIdx="2" presStyleCnt="4"/>
      <dgm:spPr/>
    </dgm:pt>
    <dgm:pt modelId="{880B53B5-D5E9-4E0F-AB3D-8409F9FCF029}" type="pres">
      <dgm:prSet presAssocID="{CD923068-BD83-4F6C-82B5-F98FE0240D93}"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rketing"/>
        </a:ext>
      </dgm:extLst>
    </dgm:pt>
    <dgm:pt modelId="{C7C511D9-C22A-4FF2-8CAC-94E9059B8A2A}" type="pres">
      <dgm:prSet presAssocID="{DA937E2B-31DB-470F-9CDA-E1C8D827C112}" presName="sibTrans" presStyleLbl="sibTrans2D1" presStyleIdx="0" presStyleCnt="0"/>
      <dgm:spPr/>
    </dgm:pt>
    <dgm:pt modelId="{B9963DB4-6217-4F3A-9F3B-8F7CCA4A9699}" type="pres">
      <dgm:prSet presAssocID="{6FA018C2-5278-45A3-8DBF-60CC8C145EA6}" presName="compNode" presStyleCnt="0"/>
      <dgm:spPr/>
    </dgm:pt>
    <dgm:pt modelId="{A5CE9472-CD87-462B-BD60-C404E43B1A33}" type="pres">
      <dgm:prSet presAssocID="{6FA018C2-5278-45A3-8DBF-60CC8C145EA6}" presName="bkgdShape" presStyleLbl="node1" presStyleIdx="3" presStyleCnt="4"/>
      <dgm:spPr/>
    </dgm:pt>
    <dgm:pt modelId="{7A1DA961-701C-4CFE-830D-24DD4B9E07CE}" type="pres">
      <dgm:prSet presAssocID="{6FA018C2-5278-45A3-8DBF-60CC8C145EA6}" presName="nodeTx" presStyleLbl="node1" presStyleIdx="3" presStyleCnt="4">
        <dgm:presLayoutVars>
          <dgm:bulletEnabled val="1"/>
        </dgm:presLayoutVars>
      </dgm:prSet>
      <dgm:spPr/>
    </dgm:pt>
    <dgm:pt modelId="{92B6E72A-8760-446B-A551-9E642745DC2D}" type="pres">
      <dgm:prSet presAssocID="{6FA018C2-5278-45A3-8DBF-60CC8C145EA6}" presName="invisiNode" presStyleLbl="node1" presStyleIdx="3" presStyleCnt="4"/>
      <dgm:spPr/>
    </dgm:pt>
    <dgm:pt modelId="{4966BA10-B1D0-4410-BA03-33B0ED79D9D2}" type="pres">
      <dgm:prSet presAssocID="{6FA018C2-5278-45A3-8DBF-60CC8C145EA6}"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RTL"/>
        </a:ext>
      </dgm:extLst>
    </dgm:pt>
  </dgm:ptLst>
  <dgm:cxnLst>
    <dgm:cxn modelId="{B3FCFF14-4944-4A6E-8326-FB644D9D4DD2}" srcId="{69506055-25B4-4A59-A3E0-0A21139C2283}" destId="{CD923068-BD83-4F6C-82B5-F98FE0240D93}" srcOrd="2" destOrd="0" parTransId="{D42A30C5-0264-460A-8BBF-9AD05FC06ADF}" sibTransId="{DA937E2B-31DB-470F-9CDA-E1C8D827C112}"/>
    <dgm:cxn modelId="{82FD8A32-12C8-4A41-B48F-16117411C737}" type="presOf" srcId="{6FA018C2-5278-45A3-8DBF-60CC8C145EA6}" destId="{7A1DA961-701C-4CFE-830D-24DD4B9E07CE}" srcOrd="1" destOrd="0" presId="urn:microsoft.com/office/officeart/2005/8/layout/hList7"/>
    <dgm:cxn modelId="{123B1A37-5650-4B6C-88B0-60FA1A0EC417}" type="presOf" srcId="{DA937E2B-31DB-470F-9CDA-E1C8D827C112}" destId="{C7C511D9-C22A-4FF2-8CAC-94E9059B8A2A}" srcOrd="0" destOrd="0" presId="urn:microsoft.com/office/officeart/2005/8/layout/hList7"/>
    <dgm:cxn modelId="{BC1BB85B-6845-4AEB-B895-600477E66220}" type="presOf" srcId="{EDEC99B5-B7D7-434F-A57E-497EC586A7E7}" destId="{874F426C-FB4A-4EE0-A5EE-A3D6CE7D8723}" srcOrd="0" destOrd="0" presId="urn:microsoft.com/office/officeart/2005/8/layout/hList7"/>
    <dgm:cxn modelId="{9F3F7B5C-1168-4D25-B3C3-D30428A9EF65}" type="presOf" srcId="{803045E8-AFD2-46C0-89ED-546445DD4B7C}" destId="{7E5F1009-3F98-447E-953F-FC6CC6015DA2}" srcOrd="1" destOrd="0" presId="urn:microsoft.com/office/officeart/2005/8/layout/hList7"/>
    <dgm:cxn modelId="{14BF104A-B534-4A55-A687-FAFD056395C8}" type="presOf" srcId="{CD923068-BD83-4F6C-82B5-F98FE0240D93}" destId="{B1C779A3-0090-4A5C-9D3F-5AD7C99234A7}" srcOrd="1" destOrd="0" presId="urn:microsoft.com/office/officeart/2005/8/layout/hList7"/>
    <dgm:cxn modelId="{B2AAC94A-9C50-439A-BA55-92CBFFA0D048}" type="presOf" srcId="{69506055-25B4-4A59-A3E0-0A21139C2283}" destId="{9E99FAFA-5A00-4BB0-AB65-399A3992E8AD}" srcOrd="0" destOrd="0" presId="urn:microsoft.com/office/officeart/2005/8/layout/hList7"/>
    <dgm:cxn modelId="{3E073E6D-2706-4884-963C-9391E753EF66}" type="presOf" srcId="{157625F3-2820-4750-9127-CDBC341052C4}" destId="{A8E60AAB-6B99-45EB-8B5E-6A26582C1ADF}" srcOrd="0" destOrd="0" presId="urn:microsoft.com/office/officeart/2005/8/layout/hList7"/>
    <dgm:cxn modelId="{4123BC7F-4632-4D35-AE1A-1EC9B7514A31}" type="presOf" srcId="{CD923068-BD83-4F6C-82B5-F98FE0240D93}" destId="{AFA579DC-7668-4B21-85E8-82AC85BB0E40}" srcOrd="0" destOrd="0" presId="urn:microsoft.com/office/officeart/2005/8/layout/hList7"/>
    <dgm:cxn modelId="{6174DD84-06AE-4EE1-A00A-65CEE1317A83}" srcId="{69506055-25B4-4A59-A3E0-0A21139C2283}" destId="{157625F3-2820-4750-9127-CDBC341052C4}" srcOrd="0" destOrd="0" parTransId="{28886C21-51BF-4DF3-A835-17102E58DE7D}" sibTransId="{EDEC99B5-B7D7-434F-A57E-497EC586A7E7}"/>
    <dgm:cxn modelId="{691BCC92-A196-4B1A-BC81-4550D7EC7C39}" srcId="{69506055-25B4-4A59-A3E0-0A21139C2283}" destId="{803045E8-AFD2-46C0-89ED-546445DD4B7C}" srcOrd="1" destOrd="0" parTransId="{EA5FBA77-5E74-4D71-9793-DA3D2A5B9725}" sibTransId="{F13E659A-C267-49D9-B6F7-033F89F9057F}"/>
    <dgm:cxn modelId="{3F9F1099-BDAD-42D0-B3CF-7DA234A8D599}" type="presOf" srcId="{803045E8-AFD2-46C0-89ED-546445DD4B7C}" destId="{537DE07E-0D94-41D3-874F-DD369A55C3BC}" srcOrd="0" destOrd="0" presId="urn:microsoft.com/office/officeart/2005/8/layout/hList7"/>
    <dgm:cxn modelId="{1F14BDC7-2A0E-4E3B-83EB-44F94BAE5CB0}" type="presOf" srcId="{F13E659A-C267-49D9-B6F7-033F89F9057F}" destId="{C0CDA244-36C1-484F-B1BD-431D2C519230}" srcOrd="0" destOrd="0" presId="urn:microsoft.com/office/officeart/2005/8/layout/hList7"/>
    <dgm:cxn modelId="{25E7E4D2-EBCC-4664-90C9-667516CE454C}" type="presOf" srcId="{157625F3-2820-4750-9127-CDBC341052C4}" destId="{AA1390A9-8502-4F8E-918D-F24DB5A88454}" srcOrd="1" destOrd="0" presId="urn:microsoft.com/office/officeart/2005/8/layout/hList7"/>
    <dgm:cxn modelId="{790AC1E6-845D-416A-AEA0-BF9CAB70EA24}" type="presOf" srcId="{6FA018C2-5278-45A3-8DBF-60CC8C145EA6}" destId="{A5CE9472-CD87-462B-BD60-C404E43B1A33}" srcOrd="0" destOrd="0" presId="urn:microsoft.com/office/officeart/2005/8/layout/hList7"/>
    <dgm:cxn modelId="{5D3BC7FD-BBE0-4944-B297-19C4EF9D36F6}" srcId="{69506055-25B4-4A59-A3E0-0A21139C2283}" destId="{6FA018C2-5278-45A3-8DBF-60CC8C145EA6}" srcOrd="3" destOrd="0" parTransId="{A4C1280D-C940-4154-A52C-C5104022A04B}" sibTransId="{483018A3-C0C3-45F5-9E73-B1528B698619}"/>
    <dgm:cxn modelId="{30CFCC79-C951-4C04-B80B-0685AC8673EF}" type="presParOf" srcId="{9E99FAFA-5A00-4BB0-AB65-399A3992E8AD}" destId="{A28014F4-1121-47A3-8420-B5B8D161754C}" srcOrd="0" destOrd="0" presId="urn:microsoft.com/office/officeart/2005/8/layout/hList7"/>
    <dgm:cxn modelId="{995AE3B6-5A4F-4C9A-9AC9-D5EFE20069ED}" type="presParOf" srcId="{9E99FAFA-5A00-4BB0-AB65-399A3992E8AD}" destId="{0BC2F15D-D1AA-4605-A480-D6EE602CDFA8}" srcOrd="1" destOrd="0" presId="urn:microsoft.com/office/officeart/2005/8/layout/hList7"/>
    <dgm:cxn modelId="{F97447A5-823F-4994-A7E9-2BC1A7BA18C3}" type="presParOf" srcId="{0BC2F15D-D1AA-4605-A480-D6EE602CDFA8}" destId="{C125F078-42F8-418F-B972-F6D486D3CEB0}" srcOrd="0" destOrd="0" presId="urn:microsoft.com/office/officeart/2005/8/layout/hList7"/>
    <dgm:cxn modelId="{8CCEA964-9B0C-4C74-BEC5-9BC7300C5619}" type="presParOf" srcId="{C125F078-42F8-418F-B972-F6D486D3CEB0}" destId="{A8E60AAB-6B99-45EB-8B5E-6A26582C1ADF}" srcOrd="0" destOrd="0" presId="urn:microsoft.com/office/officeart/2005/8/layout/hList7"/>
    <dgm:cxn modelId="{2B14D0DE-0464-4983-8059-BEA5D29E12D0}" type="presParOf" srcId="{C125F078-42F8-418F-B972-F6D486D3CEB0}" destId="{AA1390A9-8502-4F8E-918D-F24DB5A88454}" srcOrd="1" destOrd="0" presId="urn:microsoft.com/office/officeart/2005/8/layout/hList7"/>
    <dgm:cxn modelId="{AEDA03F0-D913-427E-B890-A60F6DD94A00}" type="presParOf" srcId="{C125F078-42F8-418F-B972-F6D486D3CEB0}" destId="{99C0B311-E1CE-43FA-830F-E5A7974B5FB1}" srcOrd="2" destOrd="0" presId="urn:microsoft.com/office/officeart/2005/8/layout/hList7"/>
    <dgm:cxn modelId="{9E2982B3-EB75-401E-8D30-9F2E79186B83}" type="presParOf" srcId="{C125F078-42F8-418F-B972-F6D486D3CEB0}" destId="{0A57EBDD-2759-4427-96DC-8B6408BA92EF}" srcOrd="3" destOrd="0" presId="urn:microsoft.com/office/officeart/2005/8/layout/hList7"/>
    <dgm:cxn modelId="{7EB8FB1D-7EE4-4298-9852-5A69F4A0ED77}" type="presParOf" srcId="{0BC2F15D-D1AA-4605-A480-D6EE602CDFA8}" destId="{874F426C-FB4A-4EE0-A5EE-A3D6CE7D8723}" srcOrd="1" destOrd="0" presId="urn:microsoft.com/office/officeart/2005/8/layout/hList7"/>
    <dgm:cxn modelId="{40CC3FCA-7D1F-4EB3-B0A2-86CE8E5B7C81}" type="presParOf" srcId="{0BC2F15D-D1AA-4605-A480-D6EE602CDFA8}" destId="{7C57673E-298D-4560-83E1-8C8E6EDAA737}" srcOrd="2" destOrd="0" presId="urn:microsoft.com/office/officeart/2005/8/layout/hList7"/>
    <dgm:cxn modelId="{5CEAC3D8-B95C-4ACB-B451-97287E650F8E}" type="presParOf" srcId="{7C57673E-298D-4560-83E1-8C8E6EDAA737}" destId="{537DE07E-0D94-41D3-874F-DD369A55C3BC}" srcOrd="0" destOrd="0" presId="urn:microsoft.com/office/officeart/2005/8/layout/hList7"/>
    <dgm:cxn modelId="{0F54EB57-FEF6-43B7-BD06-8AC96C16C796}" type="presParOf" srcId="{7C57673E-298D-4560-83E1-8C8E6EDAA737}" destId="{7E5F1009-3F98-447E-953F-FC6CC6015DA2}" srcOrd="1" destOrd="0" presId="urn:microsoft.com/office/officeart/2005/8/layout/hList7"/>
    <dgm:cxn modelId="{E3FCE700-8E84-4A83-BE52-AC80AF8476CA}" type="presParOf" srcId="{7C57673E-298D-4560-83E1-8C8E6EDAA737}" destId="{13F8F455-6919-4275-907C-B7E18EFA9DF2}" srcOrd="2" destOrd="0" presId="urn:microsoft.com/office/officeart/2005/8/layout/hList7"/>
    <dgm:cxn modelId="{EB475E54-636D-46F3-93A3-54F047B00A22}" type="presParOf" srcId="{7C57673E-298D-4560-83E1-8C8E6EDAA737}" destId="{526BFD21-658E-4E61-AB46-8DB162874ABF}" srcOrd="3" destOrd="0" presId="urn:microsoft.com/office/officeart/2005/8/layout/hList7"/>
    <dgm:cxn modelId="{CC55A2E4-6FC4-4586-A4BA-6BB952B60272}" type="presParOf" srcId="{0BC2F15D-D1AA-4605-A480-D6EE602CDFA8}" destId="{C0CDA244-36C1-484F-B1BD-431D2C519230}" srcOrd="3" destOrd="0" presId="urn:microsoft.com/office/officeart/2005/8/layout/hList7"/>
    <dgm:cxn modelId="{368A1175-00EC-440D-8CBC-EBD38CCA786C}" type="presParOf" srcId="{0BC2F15D-D1AA-4605-A480-D6EE602CDFA8}" destId="{E574A2DE-6B31-4F9E-8A1C-DF7AA267D60D}" srcOrd="4" destOrd="0" presId="urn:microsoft.com/office/officeart/2005/8/layout/hList7"/>
    <dgm:cxn modelId="{E08628FF-9993-4652-92D6-243F43ADC67F}" type="presParOf" srcId="{E574A2DE-6B31-4F9E-8A1C-DF7AA267D60D}" destId="{AFA579DC-7668-4B21-85E8-82AC85BB0E40}" srcOrd="0" destOrd="0" presId="urn:microsoft.com/office/officeart/2005/8/layout/hList7"/>
    <dgm:cxn modelId="{EDB2E70A-138B-46C9-8675-0F0EB8CE4628}" type="presParOf" srcId="{E574A2DE-6B31-4F9E-8A1C-DF7AA267D60D}" destId="{B1C779A3-0090-4A5C-9D3F-5AD7C99234A7}" srcOrd="1" destOrd="0" presId="urn:microsoft.com/office/officeart/2005/8/layout/hList7"/>
    <dgm:cxn modelId="{6B12B185-6479-4988-A85B-62DE2150F434}" type="presParOf" srcId="{E574A2DE-6B31-4F9E-8A1C-DF7AA267D60D}" destId="{F1751E13-FB9E-4BC4-8487-93CA4C372A74}" srcOrd="2" destOrd="0" presId="urn:microsoft.com/office/officeart/2005/8/layout/hList7"/>
    <dgm:cxn modelId="{462FC062-EEBB-40CF-87EF-A5C4276E87CF}" type="presParOf" srcId="{E574A2DE-6B31-4F9E-8A1C-DF7AA267D60D}" destId="{880B53B5-D5E9-4E0F-AB3D-8409F9FCF029}" srcOrd="3" destOrd="0" presId="urn:microsoft.com/office/officeart/2005/8/layout/hList7"/>
    <dgm:cxn modelId="{8E1491FF-9437-4EB5-B698-AA6028F89CC4}" type="presParOf" srcId="{0BC2F15D-D1AA-4605-A480-D6EE602CDFA8}" destId="{C7C511D9-C22A-4FF2-8CAC-94E9059B8A2A}" srcOrd="5" destOrd="0" presId="urn:microsoft.com/office/officeart/2005/8/layout/hList7"/>
    <dgm:cxn modelId="{25698814-6985-4599-B3FB-19EC9B7DADC0}" type="presParOf" srcId="{0BC2F15D-D1AA-4605-A480-D6EE602CDFA8}" destId="{B9963DB4-6217-4F3A-9F3B-8F7CCA4A9699}" srcOrd="6" destOrd="0" presId="urn:microsoft.com/office/officeart/2005/8/layout/hList7"/>
    <dgm:cxn modelId="{C12E948C-9CF0-4C10-BAF8-AD92182E96F0}" type="presParOf" srcId="{B9963DB4-6217-4F3A-9F3B-8F7CCA4A9699}" destId="{A5CE9472-CD87-462B-BD60-C404E43B1A33}" srcOrd="0" destOrd="0" presId="urn:microsoft.com/office/officeart/2005/8/layout/hList7"/>
    <dgm:cxn modelId="{203F0AD4-798D-422F-B6CC-6AF33546B7C3}" type="presParOf" srcId="{B9963DB4-6217-4F3A-9F3B-8F7CCA4A9699}" destId="{7A1DA961-701C-4CFE-830D-24DD4B9E07CE}" srcOrd="1" destOrd="0" presId="urn:microsoft.com/office/officeart/2005/8/layout/hList7"/>
    <dgm:cxn modelId="{19FDA66E-B90C-44DE-AD26-9C6C3A85C852}" type="presParOf" srcId="{B9963DB4-6217-4F3A-9F3B-8F7CCA4A9699}" destId="{92B6E72A-8760-446B-A551-9E642745DC2D}" srcOrd="2" destOrd="0" presId="urn:microsoft.com/office/officeart/2005/8/layout/hList7"/>
    <dgm:cxn modelId="{D419D85A-4E55-420F-912C-6AD766E3E58E}" type="presParOf" srcId="{B9963DB4-6217-4F3A-9F3B-8F7CCA4A9699}" destId="{4966BA10-B1D0-4410-BA03-33B0ED79D9D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A6F2-9F27-4908-B91B-C592BAC7F563}">
      <dsp:nvSpPr>
        <dsp:cNvPr id="0" name=""/>
        <dsp:cNvSpPr/>
      </dsp:nvSpPr>
      <dsp:spPr>
        <a:xfrm>
          <a:off x="0" y="4241619"/>
          <a:ext cx="8382000" cy="5567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2022</a:t>
          </a:r>
          <a:r>
            <a:rPr lang="en-US" sz="1300" kern="1200">
              <a:solidFill>
                <a:schemeClr val="accent6">
                  <a:lumMod val="50000"/>
                </a:schemeClr>
              </a:solidFill>
              <a:latin typeface="Arial" panose="020B0604020202020204" pitchFamily="34" charset="0"/>
              <a:cs typeface="Arial" panose="020B0604020202020204" pitchFamily="34" charset="0"/>
            </a:rPr>
            <a:t> – Second Expansion – PCAFC – All Eras</a:t>
          </a:r>
        </a:p>
      </dsp:txBody>
      <dsp:txXfrm>
        <a:off x="0" y="4241619"/>
        <a:ext cx="8382000" cy="556710"/>
      </dsp:txXfrm>
    </dsp:sp>
    <dsp:sp modelId="{0BD4FE94-FF4B-4F53-8C1C-11084FC6A3B2}">
      <dsp:nvSpPr>
        <dsp:cNvPr id="0" name=""/>
        <dsp:cNvSpPr/>
      </dsp:nvSpPr>
      <dsp:spPr>
        <a:xfrm rot="10800000">
          <a:off x="0" y="3393749"/>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2020</a:t>
          </a:r>
          <a:r>
            <a:rPr lang="en-US" sz="1300" kern="1200">
              <a:solidFill>
                <a:schemeClr val="accent6">
                  <a:lumMod val="50000"/>
                </a:schemeClr>
              </a:solidFill>
              <a:latin typeface="Arial" panose="020B0604020202020204" pitchFamily="34" charset="0"/>
              <a:cs typeface="Arial" panose="020B0604020202020204" pitchFamily="34" charset="0"/>
            </a:rPr>
            <a:t> – Implement expansion of PCAFC eligibility (On or before May 7, 1975, on or after September 11, 2001)</a:t>
          </a:r>
        </a:p>
      </dsp:txBody>
      <dsp:txXfrm rot="10800000">
        <a:off x="0" y="3393749"/>
        <a:ext cx="8382000" cy="556346"/>
      </dsp:txXfrm>
    </dsp:sp>
    <dsp:sp modelId="{BF8440C7-BF56-42BB-ADE8-80DF78AC3AFF}">
      <dsp:nvSpPr>
        <dsp:cNvPr id="0" name=""/>
        <dsp:cNvSpPr/>
      </dsp:nvSpPr>
      <dsp:spPr>
        <a:xfrm rot="10800000">
          <a:off x="0" y="2545879"/>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2018</a:t>
          </a:r>
          <a:r>
            <a:rPr lang="en-US" sz="1300" kern="1200">
              <a:solidFill>
                <a:schemeClr val="accent6">
                  <a:lumMod val="50000"/>
                </a:schemeClr>
              </a:solidFill>
              <a:latin typeface="Arial" panose="020B0604020202020204" pitchFamily="34" charset="0"/>
              <a:cs typeface="Arial" panose="020B0604020202020204" pitchFamily="34" charset="0"/>
            </a:rPr>
            <a:t> – MISSION Act of 2018 expands Veteran eligibility for PCAFC</a:t>
          </a:r>
        </a:p>
      </dsp:txBody>
      <dsp:txXfrm rot="10800000">
        <a:off x="0" y="2545879"/>
        <a:ext cx="8382000" cy="556346"/>
      </dsp:txXfrm>
    </dsp:sp>
    <dsp:sp modelId="{A4910339-8A0D-4177-888E-A6091D78B80C}">
      <dsp:nvSpPr>
        <dsp:cNvPr id="0" name=""/>
        <dsp:cNvSpPr/>
      </dsp:nvSpPr>
      <dsp:spPr>
        <a:xfrm rot="10800000">
          <a:off x="0" y="1698010"/>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2011</a:t>
          </a:r>
          <a:r>
            <a:rPr lang="en-US" sz="1300" kern="1200">
              <a:solidFill>
                <a:schemeClr val="accent6">
                  <a:lumMod val="50000"/>
                </a:schemeClr>
              </a:solidFill>
              <a:latin typeface="Arial" panose="020B0604020202020204" pitchFamily="34" charset="0"/>
              <a:cs typeface="Arial" panose="020B0604020202020204" pitchFamily="34" charset="0"/>
            </a:rPr>
            <a:t> – Program officially accepts applications for PCAFC</a:t>
          </a:r>
        </a:p>
      </dsp:txBody>
      <dsp:txXfrm rot="10800000">
        <a:off x="0" y="1698010"/>
        <a:ext cx="8382000" cy="556346"/>
      </dsp:txXfrm>
    </dsp:sp>
    <dsp:sp modelId="{D1A6FA72-E6C3-4A7C-A83A-1B8C997A863D}">
      <dsp:nvSpPr>
        <dsp:cNvPr id="0" name=""/>
        <dsp:cNvSpPr/>
      </dsp:nvSpPr>
      <dsp:spPr>
        <a:xfrm rot="10800000">
          <a:off x="0" y="850140"/>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2010</a:t>
          </a:r>
          <a:r>
            <a:rPr lang="en-US" sz="1300" kern="1200">
              <a:solidFill>
                <a:schemeClr val="accent6">
                  <a:lumMod val="50000"/>
                </a:schemeClr>
              </a:solidFill>
              <a:latin typeface="Arial" panose="020B0604020202020204" pitchFamily="34" charset="0"/>
              <a:cs typeface="Arial" panose="020B0604020202020204" pitchFamily="34" charset="0"/>
            </a:rPr>
            <a:t> – Program of Comprehensive Assistance for Family Caregivers (PCAFC) and Program of General Caregiver Support Services (PGCSS) established under P.L. 111-163</a:t>
          </a:r>
        </a:p>
      </dsp:txBody>
      <dsp:txXfrm rot="10800000">
        <a:off x="0" y="850140"/>
        <a:ext cx="8382000" cy="556346"/>
      </dsp:txXfrm>
    </dsp:sp>
    <dsp:sp modelId="{74199FBE-37DA-4966-A2CB-D0311B9A10F8}">
      <dsp:nvSpPr>
        <dsp:cNvPr id="0" name=""/>
        <dsp:cNvSpPr/>
      </dsp:nvSpPr>
      <dsp:spPr>
        <a:xfrm rot="10800000">
          <a:off x="0" y="12211"/>
          <a:ext cx="8382000" cy="856220"/>
        </a:xfrm>
        <a:prstGeom prst="upArrowCallou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6">
                  <a:lumMod val="50000"/>
                </a:schemeClr>
              </a:solidFill>
              <a:latin typeface="Arial" panose="020B0604020202020204" pitchFamily="34" charset="0"/>
              <a:cs typeface="Arial" panose="020B0604020202020204" pitchFamily="34" charset="0"/>
            </a:rPr>
            <a:t>2008</a:t>
          </a:r>
          <a:r>
            <a:rPr lang="en-US" sz="1300" kern="1200">
              <a:solidFill>
                <a:schemeClr val="accent6">
                  <a:lumMod val="50000"/>
                </a:schemeClr>
              </a:solidFill>
              <a:latin typeface="Arial" panose="020B0604020202020204" pitchFamily="34" charset="0"/>
              <a:cs typeface="Arial" panose="020B0604020202020204" pitchFamily="34" charset="0"/>
            </a:rPr>
            <a:t> – Caregiver Support Program established</a:t>
          </a:r>
        </a:p>
      </dsp:txBody>
      <dsp:txXfrm rot="10800000">
        <a:off x="0" y="12211"/>
        <a:ext cx="8382000" cy="556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60AAB-6B99-45EB-8B5E-6A26582C1ADF}">
      <dsp:nvSpPr>
        <dsp:cNvPr id="0" name=""/>
        <dsp:cNvSpPr/>
      </dsp:nvSpPr>
      <dsp:spPr>
        <a:xfrm>
          <a:off x="1921" y="0"/>
          <a:ext cx="2013757" cy="48749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Education and Support</a:t>
          </a:r>
        </a:p>
      </dsp:txBody>
      <dsp:txXfrm>
        <a:off x="1921" y="1949964"/>
        <a:ext cx="2013757" cy="1949964"/>
      </dsp:txXfrm>
    </dsp:sp>
    <dsp:sp modelId="{0A57EBDD-2759-4427-96DC-8B6408BA92EF}">
      <dsp:nvSpPr>
        <dsp:cNvPr id="0" name=""/>
        <dsp:cNvSpPr/>
      </dsp:nvSpPr>
      <dsp:spPr>
        <a:xfrm>
          <a:off x="197127" y="292494"/>
          <a:ext cx="1623345" cy="1623345"/>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DE07E-0D94-41D3-874F-DD369A55C3BC}">
      <dsp:nvSpPr>
        <dsp:cNvPr id="0" name=""/>
        <dsp:cNvSpPr/>
      </dsp:nvSpPr>
      <dsp:spPr>
        <a:xfrm>
          <a:off x="2076091" y="0"/>
          <a:ext cx="2013757" cy="48749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Collaboration and Partnerships</a:t>
          </a:r>
        </a:p>
      </dsp:txBody>
      <dsp:txXfrm>
        <a:off x="2076091" y="1949964"/>
        <a:ext cx="2013757" cy="1949964"/>
      </dsp:txXfrm>
    </dsp:sp>
    <dsp:sp modelId="{526BFD21-658E-4E61-AB46-8DB162874ABF}">
      <dsp:nvSpPr>
        <dsp:cNvPr id="0" name=""/>
        <dsp:cNvSpPr/>
      </dsp:nvSpPr>
      <dsp:spPr>
        <a:xfrm>
          <a:off x="2271297" y="292494"/>
          <a:ext cx="1623345" cy="1623345"/>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579DC-7668-4B21-85E8-82AC85BB0E40}">
      <dsp:nvSpPr>
        <dsp:cNvPr id="0" name=""/>
        <dsp:cNvSpPr/>
      </dsp:nvSpPr>
      <dsp:spPr>
        <a:xfrm>
          <a:off x="4150261" y="0"/>
          <a:ext cx="2013757" cy="48749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Outreach </a:t>
          </a:r>
        </a:p>
      </dsp:txBody>
      <dsp:txXfrm>
        <a:off x="4150261" y="1949964"/>
        <a:ext cx="2013757" cy="1949964"/>
      </dsp:txXfrm>
    </dsp:sp>
    <dsp:sp modelId="{880B53B5-D5E9-4E0F-AB3D-8409F9FCF029}">
      <dsp:nvSpPr>
        <dsp:cNvPr id="0" name=""/>
        <dsp:cNvSpPr/>
      </dsp:nvSpPr>
      <dsp:spPr>
        <a:xfrm>
          <a:off x="4345467" y="292494"/>
          <a:ext cx="1623345" cy="1623345"/>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E9472-CD87-462B-BD60-C404E43B1A33}">
      <dsp:nvSpPr>
        <dsp:cNvPr id="0" name=""/>
        <dsp:cNvSpPr/>
      </dsp:nvSpPr>
      <dsp:spPr>
        <a:xfrm>
          <a:off x="6224431" y="0"/>
          <a:ext cx="2013757" cy="48749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Resources and Referrals  </a:t>
          </a:r>
        </a:p>
      </dsp:txBody>
      <dsp:txXfrm>
        <a:off x="6224431" y="1949964"/>
        <a:ext cx="2013757" cy="1949964"/>
      </dsp:txXfrm>
    </dsp:sp>
    <dsp:sp modelId="{4966BA10-B1D0-4410-BA03-33B0ED79D9D2}">
      <dsp:nvSpPr>
        <dsp:cNvPr id="0" name=""/>
        <dsp:cNvSpPr/>
      </dsp:nvSpPr>
      <dsp:spPr>
        <a:xfrm>
          <a:off x="6419637" y="292494"/>
          <a:ext cx="1623345" cy="1623345"/>
        </a:xfrm>
        <a:prstGeom prst="ellipse">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014F4-1121-47A3-8420-B5B8D161754C}">
      <dsp:nvSpPr>
        <dsp:cNvPr id="0" name=""/>
        <dsp:cNvSpPr/>
      </dsp:nvSpPr>
      <dsp:spPr>
        <a:xfrm>
          <a:off x="329604" y="3913565"/>
          <a:ext cx="7580901" cy="731236"/>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77EA9-66EE-4565-A759-9C199EEC6C2E}"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A8C1E-C127-439E-86BD-BFF4E8350A69}" type="slidenum">
              <a:rPr lang="en-US" smtClean="0"/>
              <a:t>‹#›</a:t>
            </a:fld>
            <a:endParaRPr lang="en-US"/>
          </a:p>
        </p:txBody>
      </p:sp>
    </p:spTree>
    <p:extLst>
      <p:ext uri="{BB962C8B-B14F-4D97-AF65-F5344CB8AC3E}">
        <p14:creationId xmlns:p14="http://schemas.microsoft.com/office/powerpoint/2010/main" val="106800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regiver.va.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va.gov/vaforms/medical/pdf/10-10CG.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aregiver.va.gov/support/New_CSC_Page.a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regiver.va.gov/pdfs/FactSheets/VA_CaregiverSupportProgram_PCAFC_Appeal_FAQs_03292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kern="1200">
                <a:solidFill>
                  <a:srgbClr val="000000"/>
                </a:solidFill>
                <a:effectLst/>
                <a:latin typeface="Calibri"/>
                <a:ea typeface="Times New Roman" panose="02020603050405020304" pitchFamily="18" charset="0"/>
                <a:cs typeface="Calibri"/>
              </a:rPr>
              <a:t>~ Good </a:t>
            </a:r>
            <a:r>
              <a:rPr lang="en-US" sz="1800">
                <a:solidFill>
                  <a:srgbClr val="000000"/>
                </a:solidFill>
                <a:latin typeface="Calibri"/>
                <a:ea typeface="Times New Roman" panose="02020603050405020304" pitchFamily="18" charset="0"/>
                <a:cs typeface="Calibri"/>
              </a:rPr>
              <a:t>Morning/</a:t>
            </a:r>
            <a:r>
              <a:rPr lang="en-US" sz="1800" kern="1200">
                <a:solidFill>
                  <a:srgbClr val="000000"/>
                </a:solidFill>
                <a:effectLst/>
                <a:latin typeface="Calibri"/>
                <a:ea typeface="Times New Roman" panose="02020603050405020304" pitchFamily="18" charset="0"/>
                <a:cs typeface="Calibri"/>
              </a:rPr>
              <a:t>Afternoon, </a:t>
            </a:r>
            <a:r>
              <a:rPr lang="en-US" sz="1800">
                <a:solidFill>
                  <a:srgbClr val="000000"/>
                </a:solidFill>
                <a:latin typeface="Calibri"/>
                <a:ea typeface="Times New Roman" panose="02020603050405020304" pitchFamily="18" charset="0"/>
                <a:cs typeface="Calibri"/>
              </a:rPr>
              <a:t>it's</a:t>
            </a:r>
            <a:r>
              <a:rPr lang="en-US" sz="1800" kern="1200">
                <a:solidFill>
                  <a:srgbClr val="000000"/>
                </a:solidFill>
                <a:effectLst/>
                <a:latin typeface="Calibri"/>
                <a:ea typeface="Times New Roman" panose="02020603050405020304" pitchFamily="18" charset="0"/>
                <a:cs typeface="Calibri"/>
              </a:rPr>
              <a:t> a pleasure to be with you </a:t>
            </a:r>
            <a:r>
              <a:rPr lang="en-US" sz="1800">
                <a:solidFill>
                  <a:srgbClr val="000000"/>
                </a:solidFill>
                <a:latin typeface="Calibri"/>
                <a:ea typeface="Times New Roman" panose="02020603050405020304" pitchFamily="18" charset="0"/>
                <a:cs typeface="Calibri"/>
              </a:rPr>
              <a:t>today to provide</a:t>
            </a:r>
            <a:r>
              <a:rPr lang="en-US" sz="1800" kern="1200">
                <a:solidFill>
                  <a:srgbClr val="000000"/>
                </a:solidFill>
                <a:effectLst/>
                <a:latin typeface="Calibri"/>
                <a:ea typeface="Times New Roman" panose="02020603050405020304" pitchFamily="18" charset="0"/>
                <a:cs typeface="Calibri"/>
              </a:rPr>
              <a:t> an overview of the Caregiver Support Program.</a:t>
            </a:r>
            <a:endParaRPr lang="en-US" sz="1800">
              <a:effectLst/>
              <a:latin typeface="Calibri"/>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3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7401FA2-217A-4C18-A905-F0A12E54E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DF93CAA-57CA-49B5-9A95-495BFAC4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Respite also promotes balance allowing caregivers to take a temporary break from their caregiving responsibilities. </a:t>
            </a:r>
          </a:p>
          <a:p>
            <a:endParaRPr lang="en-US"/>
          </a:p>
          <a:p>
            <a:r>
              <a:rPr lang="en-US"/>
              <a:t>Primary Family Caregivers may receive more than 30 days of respite annually if medically and clinically appropriate.  </a:t>
            </a:r>
          </a:p>
          <a:p>
            <a:endParaRPr lang="en-US"/>
          </a:p>
          <a:p>
            <a:r>
              <a:rPr lang="en-US"/>
              <a:t>Respite may include 24-hour per day if medically appropriate for the Veteran.</a:t>
            </a:r>
          </a:p>
          <a:p>
            <a:endParaRPr lang="en-US">
              <a:cs typeface="Calibri" panose="020F0502020204030204"/>
            </a:endParaRPr>
          </a:p>
          <a:p>
            <a:r>
              <a:rPr lang="en-US">
                <a:cs typeface="Calibri" panose="020F0502020204030204"/>
              </a:rPr>
              <a:t>And as you can see, Respite can be provided in a number of venues.</a:t>
            </a:r>
          </a:p>
        </p:txBody>
      </p:sp>
      <p:sp>
        <p:nvSpPr>
          <p:cNvPr id="166916" name="Slide Number Placeholder 3">
            <a:extLst>
              <a:ext uri="{FF2B5EF4-FFF2-40B4-BE49-F238E27FC236}">
                <a16:creationId xmlns:a16="http://schemas.microsoft.com/office/drawing/2014/main" id="{68580C82-0409-4D9F-86D9-78A7C2C9E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DCA3B2-34EA-4EB8-8D51-95DCAB740D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284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7401FA2-217A-4C18-A905-F0A12E54E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DF93CAA-57CA-49B5-9A95-495BFAC4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endParaRPr lang="en-US" b="0"/>
          </a:p>
          <a:p>
            <a:pPr marL="256540" indent="-256540">
              <a:spcBef>
                <a:spcPct val="20000"/>
              </a:spcBef>
              <a:buFont typeface="Arial"/>
              <a:buChar char="•"/>
            </a:pPr>
            <a:r>
              <a:rPr lang="en-US"/>
              <a:t>VA’s Caregiver Support Program (CSP) is implementing Mental Health Hubs (otherwise known as Clinical Resource Hubs (CRH)) to meet the mental health counseling needs of caregivers enrolled in CSP in partnership with VA’s Clinical Resource Hubs.</a:t>
            </a:r>
            <a:endParaRPr lang="en-US">
              <a:cs typeface="Calibri"/>
            </a:endParaRPr>
          </a:p>
          <a:p>
            <a:pPr marL="256540" indent="-256540">
              <a:spcBef>
                <a:spcPct val="20000"/>
              </a:spcBef>
              <a:buFont typeface="Arial"/>
              <a:buChar char="•"/>
            </a:pPr>
            <a:endParaRPr lang="en-US"/>
          </a:p>
          <a:p>
            <a:pPr marL="256540" indent="-256540">
              <a:spcBef>
                <a:spcPct val="20000"/>
              </a:spcBef>
              <a:buFont typeface="Arial"/>
              <a:buChar char="•"/>
            </a:pPr>
            <a:r>
              <a:rPr lang="en-US"/>
              <a:t>Their focus is on the unique mental health needs of caregivers, similar to the way VA specializes in the unique mental health needs of Veterans. </a:t>
            </a:r>
          </a:p>
          <a:p>
            <a:pPr marL="285750" indent="-285750">
              <a:spcBef>
                <a:spcPct val="20000"/>
              </a:spcBef>
              <a:buFont typeface="Arial"/>
              <a:buChar char="•"/>
            </a:pPr>
            <a:endParaRPr lang="en-US"/>
          </a:p>
          <a:p>
            <a:pPr marL="656590" lvl="1" indent="-256540">
              <a:spcBef>
                <a:spcPct val="20000"/>
              </a:spcBef>
              <a:buFont typeface="Arial"/>
              <a:buChar char="•"/>
            </a:pPr>
            <a:r>
              <a:rPr lang="en-US"/>
              <a:t>The first stage of program implementation began in September 2022 and they are currently active in VISNs 1, 4, 8, 15, 16, and 23</a:t>
            </a:r>
          </a:p>
          <a:p>
            <a:pPr marL="256540" indent="-256540">
              <a:spcBef>
                <a:spcPct val="20000"/>
              </a:spcBef>
              <a:buFont typeface="Arial"/>
              <a:buChar char="•"/>
            </a:pPr>
            <a:endParaRPr lang="en-US">
              <a:cs typeface="Calibri"/>
            </a:endParaRPr>
          </a:p>
          <a:p>
            <a:pPr marL="256540" indent="-256540">
              <a:spcBef>
                <a:spcPct val="20000"/>
              </a:spcBef>
              <a:buFont typeface="Arial"/>
              <a:buChar char="•"/>
            </a:pPr>
            <a:r>
              <a:rPr lang="en-US"/>
              <a:t>All VISNs are scheduled to have a Mental Health Hub at a future date.</a:t>
            </a:r>
            <a:endParaRPr lang="en-US">
              <a:cs typeface="Calibri" panose="020F0502020204030204"/>
            </a:endParaRPr>
          </a:p>
          <a:p>
            <a:pPr marL="0" marR="0">
              <a:spcBef>
                <a:spcPts val="0"/>
              </a:spcBef>
              <a:spcAft>
                <a:spcPts val="0"/>
              </a:spcAft>
            </a:pPr>
            <a:endParaRPr lang="en-US" alt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6916" name="Slide Number Placeholder 3">
            <a:extLst>
              <a:ext uri="{FF2B5EF4-FFF2-40B4-BE49-F238E27FC236}">
                <a16:creationId xmlns:a16="http://schemas.microsoft.com/office/drawing/2014/main" id="{68580C82-0409-4D9F-86D9-78A7C2C9E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DCA3B2-34EA-4EB8-8D51-95DCAB740D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379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7401FA2-217A-4C18-A905-F0A12E54E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DF93CAA-57CA-49B5-9A95-495BFAC4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CSP now offers Primary Family Caregivers enrolled in the Program of Comprehensive Assistance for Family Caregivers (PCAFC) access to expert-led legal and financial planning services.</a:t>
            </a:r>
          </a:p>
          <a:p>
            <a:endParaRPr lang="en-US" altLang="en-US" sz="1800">
              <a:effectLst/>
              <a:latin typeface="Calibri" panose="020F0502020204030204" pitchFamily="34" charset="0"/>
              <a:ea typeface="Calibri" panose="020F0502020204030204" pitchFamily="34" charset="0"/>
              <a:cs typeface="Calibri"/>
            </a:endParaRPr>
          </a:p>
          <a:p>
            <a:r>
              <a:rPr lang="en-US"/>
              <a:t>Through this contract, eligible participants (approved PCAFC Primary Family Caregivers in support of the Veterans they serve) are afforded access to licensed attorneys and certified financial counselors which are available to provide expert-led consultative financial planning and legal services relating to the needs of injured Veterans and their caregivers. </a:t>
            </a:r>
          </a:p>
          <a:p>
            <a:endParaRPr lang="en-US">
              <a:cs typeface="Calibri"/>
            </a:endParaRPr>
          </a:p>
          <a:p>
            <a:r>
              <a:rPr lang="en-US"/>
              <a:t>To complement the comprehensive support, Primary Family Caregivers can also benefit from the legal and financial web-based educational tools. These resources are designed to enhance the caregiving experience, equipping Primary Family Caregivers with valuable knowledge and skills. </a:t>
            </a:r>
            <a:endParaRPr lang="en-US">
              <a:cs typeface="Calibri" panose="020F0502020204030204"/>
            </a:endParaRPr>
          </a:p>
          <a:p>
            <a:endParaRPr lang="en-US" altLang="en-US" sz="1800">
              <a:latin typeface="Calibri" panose="020F0502020204030204" pitchFamily="34" charset="0"/>
              <a:ea typeface="Calibri" panose="020F0502020204030204" pitchFamily="34" charset="0"/>
              <a:cs typeface="Calibri"/>
            </a:endParaRPr>
          </a:p>
        </p:txBody>
      </p:sp>
      <p:sp>
        <p:nvSpPr>
          <p:cNvPr id="166916" name="Slide Number Placeholder 3">
            <a:extLst>
              <a:ext uri="{FF2B5EF4-FFF2-40B4-BE49-F238E27FC236}">
                <a16:creationId xmlns:a16="http://schemas.microsoft.com/office/drawing/2014/main" id="{68580C82-0409-4D9F-86D9-78A7C2C9E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DCA3B2-34EA-4EB8-8D51-95DCAB740D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877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Sharing the many resources available under the comprehensive assistance component I'm sure you're wondering, who's </a:t>
            </a:r>
            <a:r>
              <a:rPr lang="en-US" err="1"/>
              <a:t>elgible</a:t>
            </a:r>
            <a:r>
              <a:rPr lang="en-US"/>
              <a:t>...   </a:t>
            </a:r>
          </a:p>
          <a:p>
            <a:endParaRPr lang="en-US"/>
          </a:p>
          <a:p>
            <a:r>
              <a:rPr lang="en-US"/>
              <a:t>As of October 1, 2022, all eligible Veterans from any era of service may apply for PCAFC.</a:t>
            </a:r>
          </a:p>
          <a:p>
            <a:r>
              <a:rPr lang="en-US" b="1"/>
              <a:t>PCAFC has specific eligibility requirements for Veterans and caregivers. </a:t>
            </a:r>
            <a:endParaRPr lang="en-US"/>
          </a:p>
          <a:p>
            <a:endParaRPr lang="en-US"/>
          </a:p>
          <a:p>
            <a:r>
              <a:rPr lang="en-US"/>
              <a:t>Caregiver:</a:t>
            </a:r>
          </a:p>
          <a:p>
            <a:pPr marL="285750" indent="-285750">
              <a:buFont typeface="Arial,Sans-Serif"/>
              <a:buChar char="•"/>
            </a:pPr>
            <a:r>
              <a:rPr lang="en-US"/>
              <a:t>Be at least 18 years of age. </a:t>
            </a:r>
          </a:p>
          <a:p>
            <a:pPr marL="285750" indent="-285750">
              <a:buFont typeface="Arial,Sans-Serif"/>
              <a:buChar char="•"/>
            </a:pPr>
            <a:r>
              <a:rPr lang="en-US"/>
              <a:t>Be either:</a:t>
            </a:r>
          </a:p>
          <a:p>
            <a:pPr marL="800100" lvl="1" indent="-342900">
              <a:buAutoNum type="arabicPeriod"/>
            </a:pPr>
            <a:r>
              <a:rPr lang="en-US"/>
              <a:t>The eligible Veteran’s spouse, son, daughter, parent, stepfamily member, or extended family member;</a:t>
            </a:r>
          </a:p>
          <a:p>
            <a:pPr marL="800100" lvl="1" indent="-342900">
              <a:buAutoNum type="arabicPeriod"/>
            </a:pPr>
            <a:r>
              <a:rPr lang="en-US"/>
              <a:t>Someone who lives with the eligible Veteran full-time or will do so if designated as a Family Caregiver. </a:t>
            </a:r>
          </a:p>
          <a:p>
            <a:pPr marL="285750" indent="-285750">
              <a:buFont typeface="Arial,Sans-Serif"/>
              <a:buChar char="•"/>
            </a:pPr>
            <a:r>
              <a:rPr lang="en-US"/>
              <a:t>Be initially assessed by VA as being able to complete caregiver education and training. </a:t>
            </a:r>
          </a:p>
          <a:p>
            <a:pPr marL="285750" indent="-285750">
              <a:buFont typeface="Arial,Sans-Serif"/>
              <a:buChar char="•"/>
            </a:pPr>
            <a:r>
              <a:rPr lang="en-US"/>
              <a:t>Complete caregiver training and demonstrate the ability to carry out the specific personal care services, core competencies, and additional care requirements.</a:t>
            </a:r>
          </a:p>
          <a:p>
            <a:r>
              <a:rPr lang="en-US"/>
              <a:t> </a:t>
            </a:r>
          </a:p>
          <a:p>
            <a:r>
              <a:rPr lang="en-US"/>
              <a:t>In addition, there must be no determination by VA of abuse or neglect of the eligible Veteran by the caregiver.</a:t>
            </a:r>
          </a:p>
          <a:p>
            <a:endParaRPr lang="en-US"/>
          </a:p>
          <a:p>
            <a:r>
              <a:rPr lang="en-US" b="1"/>
              <a:t>There are seven (7) </a:t>
            </a:r>
            <a:r>
              <a:rPr lang="en-US" b="1" u="sng"/>
              <a:t>Veteran</a:t>
            </a:r>
            <a:r>
              <a:rPr lang="en-US" b="1"/>
              <a:t> eligibility requirements for PCAFC</a:t>
            </a:r>
            <a:r>
              <a:rPr lang="en-US"/>
              <a:t>. I highlight a few of those on the slide while directing you to the full list of eligibility criteria on our website that include.</a:t>
            </a:r>
          </a:p>
          <a:p>
            <a:endParaRPr lang="en-US"/>
          </a:p>
          <a:p>
            <a:pPr marL="285750" indent="-285750">
              <a:buFont typeface="Arial,Sans-Serif"/>
              <a:buChar char="•"/>
            </a:pPr>
            <a:r>
              <a:rPr lang="en-US"/>
              <a:t>The individual is either: </a:t>
            </a:r>
          </a:p>
          <a:p>
            <a:pPr marL="742950" lvl="1" indent="-285750">
              <a:buFont typeface="Arial,Sans-Serif"/>
              <a:buChar char="•"/>
            </a:pPr>
            <a:r>
              <a:rPr lang="en-US"/>
              <a:t>A Veteran; or </a:t>
            </a:r>
          </a:p>
          <a:p>
            <a:pPr marL="742950" lvl="1" indent="-285750">
              <a:buFont typeface="Arial,Sans-Serif"/>
              <a:buChar char="•"/>
            </a:pPr>
            <a:r>
              <a:rPr lang="en-US"/>
              <a:t>A member of the Armed Forces undergoing a medical discharge from the Armed Forces. </a:t>
            </a:r>
          </a:p>
          <a:p>
            <a:pPr marL="285750" indent="-285750">
              <a:buFont typeface="Arial,Sans-Serif"/>
              <a:buChar char="•"/>
            </a:pPr>
            <a:r>
              <a:rPr lang="en-US"/>
              <a:t>The individual has a serious injury (including serious illness) incurred or aggravated in the line of duty in the active military, naval, or air service. </a:t>
            </a:r>
          </a:p>
          <a:p>
            <a:pPr marL="742950" lvl="1" indent="-285750">
              <a:buFont typeface="Arial,Sans-Serif"/>
              <a:buChar char="•"/>
            </a:pPr>
            <a:r>
              <a:rPr lang="en-US"/>
              <a:t>For purposes of PCAFC, serious injury means any service-connected disability that:</a:t>
            </a:r>
          </a:p>
          <a:p>
            <a:pPr marL="1257300" lvl="2" indent="-342900">
              <a:buAutoNum type="arabicPeriod"/>
            </a:pPr>
            <a:r>
              <a:rPr lang="en-US"/>
              <a:t>Is rated at 70 percent or more by VA; or</a:t>
            </a:r>
          </a:p>
          <a:p>
            <a:pPr marL="1257300" lvl="2" indent="-342900">
              <a:buAutoNum type="arabicPeriod"/>
            </a:pPr>
            <a:r>
              <a:rPr lang="en-US"/>
              <a:t>Is combined with any other service-connected disability or disabilities, and a combined rating of 70 percent or more is assigned by VA. </a:t>
            </a:r>
          </a:p>
          <a:p>
            <a:pPr marL="285750" indent="-285750">
              <a:buFont typeface="Arial,Sans-Serif"/>
              <a:buChar char="•"/>
            </a:pPr>
            <a:r>
              <a:rPr lang="en-US"/>
              <a:t>The individual is in need of in-person personal care services for a minimum of six (6) continuous months based on any one of the following:</a:t>
            </a:r>
          </a:p>
          <a:p>
            <a:pPr marL="800100" lvl="1" indent="-342900">
              <a:buAutoNum type="arabicPeriod"/>
            </a:pPr>
            <a:r>
              <a:rPr lang="en-US"/>
              <a:t>An inability to perform an activity of daily living; </a:t>
            </a:r>
          </a:p>
          <a:p>
            <a:pPr marL="800100" lvl="1" indent="-342900">
              <a:buAutoNum type="arabicPeriod"/>
            </a:pPr>
            <a:r>
              <a:rPr lang="en-US"/>
              <a:t>A need for supervision or protection based on symptoms or residuals of neurological or other impairment or injury; or</a:t>
            </a:r>
          </a:p>
          <a:p>
            <a:pPr marL="800100" lvl="1" indent="-342900">
              <a:buAutoNum type="arabicPeriod"/>
            </a:pPr>
            <a:r>
              <a:rPr lang="en-US"/>
              <a:t>A need for regular or extensive instruction or supervision without which the ability of the Veteran to function in daily life would be seriously impaired. </a:t>
            </a:r>
          </a:p>
          <a:p>
            <a:pPr marL="285750" indent="-285750">
              <a:buFont typeface="Arial,Sans-Serif"/>
              <a:buChar char="•"/>
            </a:pPr>
            <a:r>
              <a:rPr lang="en-US"/>
              <a:t>It is in the best interest of the individual to participate in the program. </a:t>
            </a:r>
          </a:p>
          <a:p>
            <a:pPr marL="285750" indent="-285750">
              <a:buFont typeface="Arial,Sans-Serif"/>
              <a:buChar char="•"/>
            </a:pPr>
            <a:r>
              <a:rPr lang="en-US"/>
              <a:t>Personal care services that would be provided by the Family Caregiver will not be simultaneously and regularly provided by or through another individual or entity. </a:t>
            </a:r>
          </a:p>
          <a:p>
            <a:pPr marL="285750" indent="-285750">
              <a:buFont typeface="Arial,Sans-Serif"/>
              <a:buChar char="•"/>
            </a:pPr>
            <a:r>
              <a:rPr lang="en-US"/>
              <a:t>The individual receives care at home or will do so if VA designates a Family Caregiver. </a:t>
            </a:r>
          </a:p>
          <a:p>
            <a:pPr marL="285750" indent="-285750">
              <a:buFont typeface="Arial,Sans-Serif"/>
              <a:buChar char="•"/>
            </a:pPr>
            <a:r>
              <a:rPr lang="en-US"/>
              <a:t>The individual receives ongoing care from a Primary Care Team or will do so if VA designates a Family Caregiver.</a:t>
            </a:r>
          </a:p>
          <a:p>
            <a:endParaRPr lang="en-US"/>
          </a:p>
          <a:p>
            <a:r>
              <a:rPr lang="en-US"/>
              <a:t>For more information about the eligibility requirements, please see the eligibility fact sheet on the caregiver support program’s website. </a:t>
            </a:r>
            <a:r>
              <a:rPr lang="en-US" u="sng">
                <a:hlinkClick r:id="rId3"/>
              </a:rPr>
              <a:t>www.caregiver.va.gov</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47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how the application process works for PCAFC.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7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a:effectLst/>
                <a:latin typeface="Calibri" panose="020F0502020204030204" pitchFamily="34" charset="0"/>
                <a:ea typeface="Calibri" panose="020F0502020204030204" pitchFamily="34" charset="0"/>
                <a:cs typeface="Times New Roman" panose="02020603050405020304" pitchFamily="18" charset="0"/>
              </a:rPr>
              <a:t>How does a Veteran and their caregiver initiate the PCAFC application process?</a:t>
            </a:r>
          </a:p>
          <a:p>
            <a:pPr lvl="0"/>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800">
                <a:effectLst/>
                <a:latin typeface="Calibri" panose="020F0502020204030204" pitchFamily="34" charset="0"/>
                <a:ea typeface="Calibri" panose="020F0502020204030204" pitchFamily="34" charset="0"/>
                <a:cs typeface="Times New Roman" panose="02020603050405020304" pitchFamily="18" charset="0"/>
              </a:rPr>
              <a:t>There are a few options:</a:t>
            </a:r>
          </a:p>
          <a:p>
            <a:pPr lvl="0"/>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a:latin typeface="Arial"/>
                <a:cs typeface="Arial"/>
              </a:rPr>
              <a:t>Complete the application online through: </a:t>
            </a:r>
            <a:r>
              <a:rPr lang="en-US">
                <a:solidFill>
                  <a:srgbClr val="0070C0"/>
                </a:solidFill>
                <a:latin typeface="Arial"/>
                <a:cs typeface="Arial"/>
              </a:rPr>
              <a:t>http://www.caregiver.va.gov.</a:t>
            </a:r>
          </a:p>
          <a:p>
            <a:pPr lvl="0"/>
            <a:r>
              <a:rPr lang="en-US">
                <a:solidFill>
                  <a:srgbClr val="0070C0"/>
                </a:solidFill>
                <a:latin typeface="Arial"/>
                <a:cs typeface="Arial"/>
              </a:rPr>
              <a:t>-</a:t>
            </a:r>
            <a:r>
              <a:rPr lang="en-US">
                <a:solidFill>
                  <a:schemeClr val="accent1"/>
                </a:solidFill>
                <a:latin typeface="Arial"/>
                <a:cs typeface="Arial"/>
              </a:rPr>
              <a:t>For most, this is the fastest and easiest route!</a:t>
            </a:r>
          </a:p>
          <a:p>
            <a:pPr lvl="0"/>
            <a:r>
              <a:rPr lang="en-US">
                <a:solidFill>
                  <a:schemeClr val="accent1"/>
                </a:solidFill>
                <a:latin typeface="Arial"/>
                <a:cs typeface="Arial"/>
              </a:rPr>
              <a:t>-</a:t>
            </a:r>
            <a:r>
              <a:rPr lang="en-US">
                <a:latin typeface="Arial"/>
                <a:cs typeface="Arial"/>
              </a:rPr>
              <a:t>Access and download the application (</a:t>
            </a:r>
            <a:r>
              <a:rPr lang="en-US">
                <a:latin typeface="Arial"/>
                <a:cs typeface="Arial"/>
                <a:hlinkClick r:id="rId3"/>
              </a:rPr>
              <a:t>VA Form 10-10CG</a:t>
            </a:r>
            <a:r>
              <a:rPr lang="en-US">
                <a:latin typeface="Arial"/>
                <a:cs typeface="Arial"/>
              </a:rPr>
              <a:t>). Mail to or walk the application into the local CSP Team.</a:t>
            </a:r>
            <a:endParaRPr lang="en-US">
              <a:latin typeface="Arial"/>
              <a:ea typeface="+mn-lt"/>
              <a:cs typeface="+mn-lt"/>
            </a:endParaRPr>
          </a:p>
          <a:p>
            <a:pPr lvl="0"/>
            <a:r>
              <a:rPr lang="en-US">
                <a:latin typeface="Arial"/>
                <a:ea typeface="+mn-lt"/>
                <a:cs typeface="+mn-lt"/>
              </a:rPr>
              <a:t>-</a:t>
            </a:r>
            <a:r>
              <a:rPr lang="en-US">
                <a:latin typeface="Arial"/>
                <a:cs typeface="Arial"/>
              </a:rPr>
              <a:t>Mail the form and any supporting documents to:</a:t>
            </a:r>
            <a:endParaRPr lang="en-US">
              <a:latin typeface="Arial"/>
              <a:ea typeface="+mn-lt"/>
              <a:cs typeface="+mn-lt"/>
            </a:endParaRPr>
          </a:p>
          <a:p>
            <a:pPr lvl="0"/>
            <a:r>
              <a:rPr lang="en-US">
                <a:latin typeface="Arial"/>
                <a:ea typeface="+mn-lt"/>
                <a:cs typeface="+mn-lt"/>
              </a:rPr>
              <a:t>	</a:t>
            </a:r>
            <a:r>
              <a:rPr lang="en-US">
                <a:latin typeface="Arial"/>
                <a:cs typeface="Arial"/>
              </a:rPr>
              <a:t>Program of Comprehensive Assistance for Family Caregiver</a:t>
            </a:r>
          </a:p>
          <a:p>
            <a:pPr lvl="0"/>
            <a:r>
              <a:rPr lang="en-US">
                <a:latin typeface="Arial"/>
                <a:cs typeface="Arial"/>
              </a:rPr>
              <a:t>	Health Eligibility Center</a:t>
            </a:r>
          </a:p>
          <a:p>
            <a:pPr lvl="0"/>
            <a:r>
              <a:rPr lang="en-US">
                <a:latin typeface="Arial"/>
                <a:cs typeface="Arial"/>
              </a:rPr>
              <a:t>	2957 Clairmont Road NE, Suite 200</a:t>
            </a:r>
            <a:endParaRPr lang="en-US">
              <a:latin typeface="Arial"/>
              <a:ea typeface="+mn-lt"/>
              <a:cs typeface="+mn-lt"/>
            </a:endParaRPr>
          </a:p>
          <a:p>
            <a:pPr lvl="0"/>
            <a:r>
              <a:rPr lang="en-US">
                <a:latin typeface="Arial"/>
                <a:ea typeface="+mn-lt"/>
                <a:cs typeface="+mn-lt"/>
              </a:rPr>
              <a:t>	</a:t>
            </a:r>
            <a:r>
              <a:rPr lang="en-US">
                <a:latin typeface="Arial"/>
                <a:cs typeface="Arial"/>
              </a:rPr>
              <a:t>Atlanta, GA 30329-1647</a:t>
            </a:r>
            <a:endParaRPr lang="en-US">
              <a:latin typeface="Arial"/>
              <a:ea typeface="+mn-lt"/>
              <a:cs typeface="Arial"/>
            </a:endParaRPr>
          </a:p>
          <a:p>
            <a:pPr lvl="0"/>
            <a:r>
              <a:rPr lang="en-US">
                <a:latin typeface="Arial"/>
                <a:ea typeface="+mn-lt"/>
                <a:cs typeface="Arial"/>
              </a:rPr>
              <a:t>-Veterans/caregivers</a:t>
            </a:r>
            <a:r>
              <a:rPr lang="en-US">
                <a:latin typeface="Arial"/>
                <a:cs typeface="Arial"/>
              </a:rPr>
              <a:t> may also contact the local CSP team for assistance, </a:t>
            </a:r>
            <a:r>
              <a:rPr lang="en-US">
                <a:latin typeface="Arial"/>
                <a:cs typeface="Arial"/>
                <a:hlinkClick r:id="rId4"/>
              </a:rPr>
              <a:t>Caregiver Support Team</a:t>
            </a:r>
            <a:r>
              <a:rPr lang="en-US">
                <a:latin typeface="Arial"/>
                <a:cs typeface="Arial"/>
              </a:rPr>
              <a:t> link via CSP Website.</a:t>
            </a:r>
          </a:p>
          <a:p>
            <a:pPr lvl="0"/>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8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Sometimes a Veteran and caregiver may disagree with the decision or determination.</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If they disagree, in whole or in part, with a Department of VA decision under PCAFC, there are options for them to appeal or to request a Veterans Health Administration (VHA) review of the decision. Options depend on the date VA issued the PCAFC decision.</a:t>
            </a:r>
          </a:p>
          <a:p>
            <a:pPr defTabSz="457200">
              <a:lnSpc>
                <a:spcPct val="107000"/>
              </a:lnSpc>
              <a:defRPr/>
            </a:pPr>
            <a:endParaRPr lang="en-US" sz="1200">
              <a:latin typeface="Arial" panose="020B0604020202020204" pitchFamily="34" charset="0"/>
              <a:cs typeface="Arial" panose="020B0604020202020204" pitchFamily="34" charset="0"/>
            </a:endParaRPr>
          </a:p>
          <a:p>
            <a:pPr marL="342900" indent="-342900" defTabSz="457200">
              <a:lnSpc>
                <a:spcPct val="107000"/>
              </a:lnSpc>
              <a:buFont typeface="Arial" panose="020B0604020202020204" pitchFamily="34" charset="0"/>
              <a:buChar char="•"/>
              <a:defRPr/>
            </a:pPr>
            <a:r>
              <a:rPr lang="en-US" sz="1200">
                <a:latin typeface="Arial" panose="020B0604020202020204" pitchFamily="34" charset="0"/>
                <a:cs typeface="Arial" panose="020B0604020202020204" pitchFamily="34" charset="0"/>
              </a:rPr>
              <a:t>Previously, Veterans and caregivers could only appeal PCAFC decisions through the VHA Clinical Review Process (formerly known as the VHA Clinical Appeals Process).</a:t>
            </a:r>
          </a:p>
          <a:p>
            <a:pPr marL="342900" marR="0" lvl="0" indent="-3429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a:effectLst/>
                <a:latin typeface="Arial"/>
                <a:ea typeface="Calibri" panose="020F0502020204030204" pitchFamily="34" charset="0"/>
                <a:cs typeface="Arial"/>
              </a:rPr>
              <a:t>Veterans and caregivers now have additional options available to appeal or request a VHA review of the decision.</a:t>
            </a:r>
          </a:p>
          <a:p>
            <a:pPr marL="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For information and to initiate the Veterans Health Administration (VHA) Clinical Appeal Review process, the Veteran and caregiver should contact the Patient Advocate at their local VA medical facility.</a:t>
            </a:r>
            <a:endParaRPr lang="en-US" sz="1200" b="1">
              <a:latin typeface="Arial" panose="020B0604020202020204" pitchFamily="34" charset="0"/>
              <a:cs typeface="Arial" panose="020B0604020202020204" pitchFamily="34" charset="0"/>
            </a:endParaRPr>
          </a:p>
          <a:p>
            <a:endParaRPr lang="en-US" sz="1200" b="1">
              <a:latin typeface="Arial" panose="020B0604020202020204" pitchFamily="34" charset="0"/>
              <a:cs typeface="Arial" panose="020B0604020202020204" pitchFamily="34" charset="0"/>
            </a:endParaRPr>
          </a:p>
          <a:p>
            <a:r>
              <a:rPr lang="en-US" sz="1200" b="0">
                <a:latin typeface="Arial" panose="020B0604020202020204" pitchFamily="34" charset="0"/>
                <a:cs typeface="Arial" panose="020B0604020202020204" pitchFamily="34" charset="0"/>
              </a:rPr>
              <a:t>To find your local VA medical center, you can use the VA Locator for your local VA medical center.</a:t>
            </a:r>
            <a:endParaRPr lang="en-US" b="0"/>
          </a:p>
          <a:p>
            <a:pPr marL="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a:latin typeface="Arial" panose="020B0604020202020204" pitchFamily="34" charset="0"/>
              <a:cs typeface="Arial" panose="020B0604020202020204" pitchFamily="34" charset="0"/>
            </a:endParaRPr>
          </a:p>
          <a:p>
            <a:endParaRPr lang="en-US" b="1"/>
          </a:p>
          <a:p>
            <a:r>
              <a:rPr lang="en-US" b="1"/>
              <a:t>Caregivers receive a letter explaining their options. </a:t>
            </a:r>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58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a:latin typeface="Arial"/>
                <a:ea typeface="Calibri" panose="020F0502020204030204" pitchFamily="34" charset="0"/>
                <a:cs typeface="Arial"/>
              </a:rPr>
              <a:t>There’s a informative Frequently Asked Questions document on the CSP Website:</a:t>
            </a:r>
            <a:endParaRPr lang="en-US" sz="1200" b="0">
              <a:effectLst/>
              <a:latin typeface="Arial"/>
              <a:ea typeface="Calibri" panose="020F0502020204030204" pitchFamily="34" charset="0"/>
              <a:cs typeface="Arial"/>
            </a:endParaRPr>
          </a:p>
          <a:p>
            <a:pPr marL="0" marR="0">
              <a:lnSpc>
                <a:spcPct val="107000"/>
              </a:lnSpc>
              <a:spcBef>
                <a:spcPts val="0"/>
              </a:spcBef>
              <a:spcAft>
                <a:spcPts val="800"/>
              </a:spcAft>
            </a:pPr>
            <a:r>
              <a:rPr lang="en-US" sz="1200">
                <a:solidFill>
                  <a:srgbClr val="003D6B"/>
                </a:solidFill>
                <a:latin typeface="Arial"/>
                <a:cs typeface="Arial"/>
                <a:hlinkClick r:id="rId3">
                  <a:extLst>
                    <a:ext uri="{A12FA001-AC4F-418D-AE19-62706E023703}">
                      <ahyp:hlinkClr xmlns:ahyp="http://schemas.microsoft.com/office/drawing/2018/hyperlinkcolor" val="tx"/>
                    </a:ext>
                  </a:extLst>
                </a:hlinkClick>
              </a:rPr>
              <a:t>Changes to Review and Appeal Options for Program of Comprehensive Assistance for Family Caregivers (PCAFC) Decisions (va.gov)</a:t>
            </a:r>
            <a:endParaRPr lang="en-US" sz="1200">
              <a:solidFill>
                <a:srgbClr val="003D6B"/>
              </a:solidFill>
              <a:effectLst/>
              <a:latin typeface="Arial"/>
              <a:ea typeface="Calibri" panose="020F0502020204030204" pitchFamily="34" charset="0"/>
              <a:cs typeface="Arial"/>
            </a:endParaRPr>
          </a:p>
          <a:p>
            <a:endParaRPr lang="en-US">
              <a:cs typeface="Calibri"/>
            </a:endParaRPr>
          </a:p>
          <a:p>
            <a:r>
              <a:rPr lang="en-US">
                <a:cs typeface="Calibri"/>
              </a:rPr>
              <a:t>The VA Form 10-305 spells out Review and Appeal options very well and includes links.</a:t>
            </a:r>
          </a:p>
          <a:p>
            <a:endParaRPr lang="en-US">
              <a:cs typeface="Calibri"/>
            </a:endParaRPr>
          </a:p>
          <a:p>
            <a:r>
              <a:rPr lang="en-US" b="1">
                <a:cs typeface="Calibri"/>
              </a:rPr>
              <a:t>INTERNAL TO VA: TMS Modules: </a:t>
            </a:r>
          </a:p>
          <a:p>
            <a:r>
              <a:rPr lang="en-US" sz="1800" b="0" i="0">
                <a:solidFill>
                  <a:srgbClr val="0B0A0A"/>
                </a:solidFill>
                <a:effectLst/>
                <a:latin typeface="Arial"/>
                <a:cs typeface="Arial"/>
              </a:rPr>
              <a:t>Program of Comprehensive Assistance for Family Caregivers (PCAFC) Decision Review and Appeal Options – TMS ID 131003343 </a:t>
            </a: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88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52608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441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 will cover an introduction to the VA Caregiver Support Program. There are two unique components u</a:t>
            </a:r>
            <a:r>
              <a:rPr lang="en-US" sz="1800" kern="1200">
                <a:solidFill>
                  <a:srgbClr val="000000"/>
                </a:solidFill>
                <a:effectLst/>
                <a:latin typeface="Calibri"/>
                <a:ea typeface="Times New Roman" panose="02020603050405020304" pitchFamily="18" charset="0"/>
                <a:cs typeface="Calibri"/>
              </a:rPr>
              <a:t>nder </a:t>
            </a:r>
            <a:r>
              <a:rPr lang="en-US" sz="1800">
                <a:solidFill>
                  <a:srgbClr val="000000"/>
                </a:solidFill>
                <a:latin typeface="Calibri"/>
                <a:ea typeface="Times New Roman" panose="02020603050405020304" pitchFamily="18" charset="0"/>
                <a:cs typeface="Calibri"/>
              </a:rPr>
              <a:t>the Caregiver</a:t>
            </a:r>
            <a:r>
              <a:rPr lang="en-US" sz="1800" kern="1200">
                <a:solidFill>
                  <a:srgbClr val="000000"/>
                </a:solidFill>
                <a:effectLst/>
                <a:latin typeface="Calibri"/>
                <a:ea typeface="Times New Roman" panose="02020603050405020304" pitchFamily="18" charset="0"/>
                <a:cs typeface="Calibri"/>
              </a:rPr>
              <a:t> Support</a:t>
            </a:r>
            <a:r>
              <a:rPr lang="en-US" sz="1800">
                <a:solidFill>
                  <a:srgbClr val="000000"/>
                </a:solidFill>
                <a:latin typeface="Calibri"/>
                <a:ea typeface="Times New Roman" panose="02020603050405020304" pitchFamily="18" charset="0"/>
                <a:cs typeface="Calibri"/>
              </a:rPr>
              <a:t> Program, or CSP for short. We</a:t>
            </a:r>
            <a:r>
              <a:rPr lang="en-US" sz="1800" kern="1200">
                <a:solidFill>
                  <a:srgbClr val="000000"/>
                </a:solidFill>
                <a:effectLst/>
                <a:latin typeface="Calibri"/>
                <a:ea typeface="Times New Roman" panose="02020603050405020304" pitchFamily="18" charset="0"/>
                <a:cs typeface="Calibri"/>
              </a:rPr>
              <a:t> have the Program of General Caregiver Support Services</a:t>
            </a:r>
            <a:r>
              <a:rPr lang="en-US" sz="1800">
                <a:solidFill>
                  <a:srgbClr val="000000"/>
                </a:solidFill>
                <a:latin typeface="Calibri"/>
                <a:ea typeface="Times New Roman" panose="02020603050405020304" pitchFamily="18" charset="0"/>
                <a:cs typeface="Calibri"/>
              </a:rPr>
              <a:t> </a:t>
            </a:r>
            <a:r>
              <a:rPr lang="en-US" sz="1800" kern="1200">
                <a:solidFill>
                  <a:srgbClr val="000000"/>
                </a:solidFill>
                <a:effectLst/>
                <a:latin typeface="Calibri"/>
                <a:ea typeface="Times New Roman" panose="02020603050405020304" pitchFamily="18" charset="0"/>
                <a:cs typeface="Calibri"/>
              </a:rPr>
              <a:t> </a:t>
            </a:r>
            <a:r>
              <a:rPr lang="en-US" sz="1800">
                <a:solidFill>
                  <a:srgbClr val="000000"/>
                </a:solidFill>
                <a:latin typeface="Calibri"/>
                <a:ea typeface="Times New Roman" panose="02020603050405020304" pitchFamily="18" charset="0"/>
                <a:cs typeface="Calibri"/>
              </a:rPr>
              <a:t>or PGCSS</a:t>
            </a:r>
            <a:r>
              <a:rPr lang="en-US" sz="1800" kern="1200">
                <a:solidFill>
                  <a:srgbClr val="000000"/>
                </a:solidFill>
                <a:effectLst/>
                <a:latin typeface="Calibri"/>
                <a:ea typeface="Times New Roman" panose="02020603050405020304" pitchFamily="18" charset="0"/>
                <a:cs typeface="Calibri"/>
              </a:rPr>
              <a:t> and the Program of Comprehensive Assistance for Family Caregivers which we refer to as </a:t>
            </a:r>
            <a:r>
              <a:rPr lang="en-US" sz="1800">
                <a:solidFill>
                  <a:srgbClr val="000000"/>
                </a:solidFill>
                <a:latin typeface="Calibri"/>
                <a:ea typeface="Times New Roman" panose="02020603050405020304" pitchFamily="18" charset="0"/>
                <a:cs typeface="Calibri"/>
              </a:rPr>
              <a:t>PCAFC. </a:t>
            </a:r>
          </a:p>
          <a:p>
            <a:pPr>
              <a:defRPr/>
            </a:pPr>
            <a:endParaRPr lang="en-US" sz="1800">
              <a:solidFill>
                <a:srgbClr val="000000"/>
              </a:solidFill>
              <a:latin typeface="Calibri"/>
              <a:cs typeface="Calibri"/>
            </a:endParaRPr>
          </a:p>
          <a:p>
            <a:pPr>
              <a:defRPr/>
            </a:pPr>
            <a:r>
              <a:rPr lang="en-US"/>
              <a:t>The two CSP components, programs if you will, are administered under the Veterans Health Administration. </a:t>
            </a:r>
            <a:endParaRPr lang="en-US">
              <a:cs typeface="Calibri"/>
            </a:endParaRPr>
          </a:p>
          <a:p>
            <a:pPr>
              <a:defRPr/>
            </a:pPr>
            <a:endParaRPr lang="en-US">
              <a:cs typeface="Calibri"/>
            </a:endParaRPr>
          </a:p>
          <a:p>
            <a:pPr>
              <a:defRPr/>
            </a:pPr>
            <a:r>
              <a:rPr lang="en-US">
                <a:cs typeface="Calibri"/>
              </a:rPr>
              <a:t>Our Mission: </a:t>
            </a:r>
            <a:r>
              <a:rPr lang="en-US"/>
              <a:t>Promoting the health and wellbeing of Veterans’ caregivers</a:t>
            </a:r>
          </a:p>
          <a:p>
            <a:pPr>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80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32661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As we wrapped up PCAFC specifically over the past few slides, the following resources, education, and services are available for all caregivers enrolled in either component, the General or Comprehensive. </a:t>
            </a:r>
            <a:endParaRPr lang="en-US" b="1"/>
          </a:p>
          <a:p>
            <a:pPr>
              <a:defRPr/>
            </a:pPr>
            <a:endParaRPr lang="en-US" b="1"/>
          </a:p>
          <a:p>
            <a:pPr>
              <a:defRPr/>
            </a:pPr>
            <a:r>
              <a:rPr lang="en-US" b="1"/>
              <a:t>Resources and Referrals - </a:t>
            </a:r>
            <a:r>
              <a:rPr lang="en-US"/>
              <a:t>Our teams</a:t>
            </a:r>
            <a:r>
              <a:rPr lang="en-US" b="1"/>
              <a:t> </a:t>
            </a:r>
            <a:r>
              <a:rPr lang="en-US"/>
              <a:t>help</a:t>
            </a:r>
            <a:r>
              <a:rPr lang="en-US" b="0"/>
              <a:t> caregivers get connected to the right services and support, whether that be at VA or in the community. We want to be sure that caregivers and families have awareness and connection to the resources available that best meet their specific needs.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CSP staff work first-hand with caregivers to connect them with CSP, VA, community and partner resources.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strong relationships with our VA and non-VA partners, to help caregivers address any number of issues or needs they may have.</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89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latin typeface="Calibri"/>
                <a:ea typeface="Calibri" panose="020F0502020204030204" pitchFamily="34" charset="0"/>
                <a:cs typeface="Calibri"/>
              </a:rPr>
              <a:t>Training</a:t>
            </a:r>
            <a:r>
              <a:rPr lang="en-US" sz="1800">
                <a:effectLst/>
                <a:latin typeface="Calibri"/>
                <a:ea typeface="Calibri" panose="020F0502020204030204" pitchFamily="34" charset="0"/>
                <a:cs typeface="Calibri"/>
              </a:rPr>
              <a:t> and support </a:t>
            </a:r>
            <a:r>
              <a:rPr lang="en-US" sz="1800">
                <a:latin typeface="Calibri"/>
                <a:ea typeface="Calibri" panose="020F0502020204030204" pitchFamily="34" charset="0"/>
                <a:cs typeface="Calibri"/>
              </a:rPr>
              <a:t>is offered </a:t>
            </a:r>
            <a:r>
              <a:rPr lang="en-US" sz="1800">
                <a:effectLst/>
                <a:latin typeface="Calibri"/>
                <a:ea typeface="Calibri" panose="020F0502020204030204" pitchFamily="34" charset="0"/>
                <a:cs typeface="Calibri"/>
              </a:rPr>
              <a:t>through</a:t>
            </a:r>
            <a:r>
              <a:rPr lang="en-US" sz="1800">
                <a:latin typeface="Calibri"/>
                <a:ea typeface="Calibri" panose="020F0502020204030204" pitchFamily="34" charset="0"/>
                <a:cs typeface="Calibri"/>
              </a:rPr>
              <a:t> many different opportunities</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via </a:t>
            </a:r>
            <a:r>
              <a:rPr lang="en-US" sz="1800">
                <a:effectLst/>
                <a:latin typeface="Calibri"/>
                <a:ea typeface="Calibri" panose="020F0502020204030204" pitchFamily="34" charset="0"/>
                <a:cs typeface="Calibri"/>
              </a:rPr>
              <a:t>in person, online</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 and telehealth sessions. </a:t>
            </a:r>
            <a:r>
              <a:rPr lang="en-US" sz="1800"/>
              <a:t>This is based on the needs of the caregiver.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Some caregivers may wish to have weekly check-ins over 6 weeks whereas others may want a monthly support call ongoing. We also provide support groups – Many sites offer topic specific support groups, targeted at bringing together caregivers facing similar circumstances or caring for someone with a specific diagnosis. These can be offered in several modalities, via video telehealth or phone as well as in person, when feasible. </a:t>
            </a:r>
            <a:endParaRPr lang="en-US" sz="1800">
              <a:cs typeface="Calibri"/>
            </a:endParaRPr>
          </a:p>
          <a:p>
            <a:pPr>
              <a:defRPr/>
            </a:pPr>
            <a:endParaRPr lang="en-US" sz="1800">
              <a:latin typeface="Calibri"/>
              <a:ea typeface="Calibri" panose="020F0502020204030204" pitchFamily="34" charset="0"/>
              <a:cs typeface="Calibri"/>
            </a:endParaRPr>
          </a:p>
          <a:p>
            <a:pPr>
              <a:defRPr/>
            </a:pPr>
            <a:r>
              <a:rPr lang="en-US" sz="1800">
                <a:latin typeface="Calibri"/>
                <a:ea typeface="Calibri" panose="020F0502020204030204" pitchFamily="34" charset="0"/>
                <a:cs typeface="Calibri"/>
              </a:rPr>
              <a:t> A few of our education and support options examples include:</a:t>
            </a:r>
            <a:endParaRPr lang="en-US"/>
          </a:p>
          <a:p>
            <a:pPr marL="0" marR="0" hangingPunct="0">
              <a:lnSpc>
                <a:spcPct val="107000"/>
              </a:lnSpc>
              <a:spcBef>
                <a:spcPts val="0"/>
              </a:spcBef>
              <a:spcAft>
                <a:spcPts val="0"/>
              </a:spcAft>
            </a:pPr>
            <a:r>
              <a:rPr lang="en-US" sz="1200">
                <a:effectLst/>
                <a:latin typeface="Times New Roman"/>
                <a:ea typeface="Times New Roman" panose="02020603050405020304" pitchFamily="18" charset="0"/>
                <a:cs typeface="Times New Roman"/>
              </a:rPr>
              <a:t>   </a:t>
            </a:r>
            <a:endParaRPr lang="en-US" sz="1200">
              <a:effectLst/>
              <a:latin typeface="Times New Roman"/>
              <a:ea typeface="Calibri" panose="020F0502020204030204" pitchFamily="34" charset="0"/>
              <a:cs typeface="Times New Roman"/>
            </a:endParaRPr>
          </a:p>
          <a:p>
            <a:pPr marL="0" marR="0" hangingPunct="0">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 S.A.V.E</a:t>
            </a:r>
            <a:r>
              <a:rPr lang="en-US"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 suicide prevention training that equips caregivers to demonstrate care, support and compassion when talking with their Veteran who could be at risk for suicide. It offers important information as well as simple steps and actions caregivers can take. </a:t>
            </a:r>
          </a:p>
          <a:p>
            <a:pPr marL="0" marR="0" hangingPunct="0">
              <a:lnSpc>
                <a:spcPct val="107000"/>
              </a:lnSpc>
              <a:spcBef>
                <a:spcPts val="0"/>
              </a:spcBef>
              <a:spcAft>
                <a:spcPts val="0"/>
              </a:spcAft>
            </a:pPr>
            <a:endParaRPr lang="en-US"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0">
              <a:lnSpc>
                <a:spcPct val="107000"/>
              </a:lnSpc>
              <a:spcBef>
                <a:spcPts val="0"/>
              </a:spcBef>
              <a:spcAft>
                <a:spcPts val="0"/>
              </a:spcAft>
              <a:buClrTx/>
              <a:buSzTx/>
              <a:buFontTx/>
              <a:buNone/>
              <a:tabLst/>
              <a:defRPr/>
            </a:pPr>
            <a:r>
              <a:rPr lang="en-US"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Better Caregivers </a:t>
            </a:r>
            <a:r>
              <a:rPr lang="en-US"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an online workshop with 6 weekly self-paced lessons, facilitator guidance, and group support for caregivers of Veterans with dementia, memory problems, post-traumatic stress disorder, or a serious brain injury.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7000"/>
              </a:lnSpc>
              <a:spcBef>
                <a:spcPts val="0"/>
              </a:spcBef>
              <a:spcAft>
                <a:spcPts val="0"/>
              </a:spcAft>
            </a:pPr>
            <a:r>
              <a:rPr lang="en-US" sz="1200">
                <a:effectLst/>
                <a:latin typeface="Times New Roman"/>
                <a:ea typeface="Times New Roman" panose="02020603050405020304" pitchFamily="18" charset="0"/>
                <a:cs typeface="Times New Roman"/>
              </a:rPr>
              <a:t> </a:t>
            </a:r>
            <a:endParaRPr lang="en-US">
              <a:latin typeface="Times New Roman"/>
              <a:cs typeface="Times New Roman"/>
            </a:endParaRPr>
          </a:p>
          <a:p>
            <a:pPr marL="0" marR="0" hangingPunct="0">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-Annie Caregiver Text Program, </a:t>
            </a:r>
            <a:r>
              <a:rPr lang="en-US" sz="1200" b="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a:t>
            </a:r>
            <a:r>
              <a:rPr lang="en-US"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promotes self-care for both Veterans and their caregivers.  Annie can help manage stress and support self-care by sending three text messages a week, with a focus on education, motivation, and activities to manage stress.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hangingPunct="0">
              <a:lnSpc>
                <a:spcPct val="107000"/>
              </a:lnSpc>
              <a:spcBef>
                <a:spcPts val="0"/>
              </a:spcBef>
              <a:spcAft>
                <a:spcPts val="0"/>
              </a:spcAft>
            </a:pPr>
            <a:r>
              <a:rPr lang="en-US" sz="1200">
                <a:effectLst/>
                <a:latin typeface="Times New Roman"/>
                <a:ea typeface="Times New Roman" panose="02020603050405020304" pitchFamily="18" charset="0"/>
                <a:cs typeface="Times New Roman"/>
              </a:rPr>
              <a:t> </a:t>
            </a:r>
          </a:p>
          <a:p>
            <a:pPr marL="0" marR="0" hangingPunct="0">
              <a:lnSpc>
                <a:spcPct val="107000"/>
              </a:lnSpc>
              <a:spcBef>
                <a:spcPts val="0"/>
              </a:spcBef>
              <a:spcAft>
                <a:spcPts val="0"/>
              </a:spcAft>
            </a:pPr>
            <a:r>
              <a:rPr lang="en-US" sz="1200" b="1" kern="1200">
                <a:solidFill>
                  <a:srgbClr val="000000"/>
                </a:solidFill>
                <a:effectLst/>
                <a:latin typeface="Calibri"/>
                <a:ea typeface="Times New Roman" panose="02020603050405020304" pitchFamily="18" charset="0"/>
                <a:cs typeface="Calibri"/>
              </a:rPr>
              <a:t>-REACH VA Caregiver Program, </a:t>
            </a:r>
            <a:r>
              <a:rPr lang="en-US" sz="1200" b="0" kern="1200">
                <a:solidFill>
                  <a:srgbClr val="000000"/>
                </a:solidFill>
                <a:effectLst/>
                <a:latin typeface="Calibri"/>
                <a:ea typeface="Times New Roman" panose="02020603050405020304" pitchFamily="18" charset="0"/>
                <a:cs typeface="Calibri"/>
              </a:rPr>
              <a:t>which</a:t>
            </a:r>
            <a:r>
              <a:rPr lang="en-US" sz="1200" b="1" kern="1200">
                <a:solidFill>
                  <a:srgbClr val="000000"/>
                </a:solidFill>
                <a:effectLst/>
                <a:latin typeface="Calibri"/>
                <a:ea typeface="Times New Roman" panose="02020603050405020304" pitchFamily="18" charset="0"/>
                <a:cs typeface="Calibri"/>
              </a:rPr>
              <a:t> </a:t>
            </a:r>
            <a:r>
              <a:rPr lang="en-US" sz="1200" kern="1200">
                <a:solidFill>
                  <a:srgbClr val="000000"/>
                </a:solidFill>
                <a:effectLst/>
                <a:latin typeface="Calibri"/>
                <a:ea typeface="Times New Roman" panose="02020603050405020304" pitchFamily="18" charset="0"/>
                <a:cs typeface="Calibri"/>
              </a:rPr>
              <a:t>provides caregivers with problem-solving skills, stress management techniques, and specific information on disease-related concerns that are customized for each caregiver. </a:t>
            </a:r>
            <a:endParaRPr lang="en-US" sz="120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62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Yes, there's more...</a:t>
            </a:r>
            <a:endParaRPr lang="en-US" b="1">
              <a:cs typeface="Calibri" panose="020F0502020204030204"/>
            </a:endParaRPr>
          </a:p>
          <a:p>
            <a:endParaRPr lang="en-US" b="1">
              <a:cs typeface="Calibri" panose="020F0502020204030204"/>
            </a:endParaRPr>
          </a:p>
          <a:p>
            <a:r>
              <a:rPr lang="en-US" b="1"/>
              <a:t>Caregiver Self- Resilience : </a:t>
            </a:r>
            <a:r>
              <a:rPr lang="en-US" b="0"/>
              <a:t>is part of a wellness series for CG.. Resilience covers</a:t>
            </a:r>
            <a:r>
              <a:rPr lang="en-US"/>
              <a:t> </a:t>
            </a:r>
            <a:r>
              <a:rPr lang="en-US" b="0"/>
              <a:t> 3 topics ( 1 hour each ) on self-discovery, self-compassion, and on the job – self care for the caregiver.</a:t>
            </a:r>
            <a:r>
              <a:rPr lang="en-US"/>
              <a:t>  </a:t>
            </a:r>
            <a:r>
              <a:rPr lang="en-US" b="0"/>
              <a:t> Self care, Qigong and Mindfulness are also part of the Wellness series.</a:t>
            </a:r>
            <a:r>
              <a:rPr lang="en-US"/>
              <a:t> </a:t>
            </a:r>
          </a:p>
          <a:p>
            <a:endParaRPr lang="en-US" b="1"/>
          </a:p>
          <a:p>
            <a:r>
              <a:rPr lang="en-US" b="1"/>
              <a:t>Caregivers FIRST </a:t>
            </a:r>
            <a:r>
              <a:rPr lang="en-US"/>
              <a:t>is a caregiver skills group training program with the goal of connecting caregivers with each other and to resources to help them feel more confident, capable, and supported in their caregiving role.</a:t>
            </a:r>
          </a:p>
          <a:p>
            <a:endParaRPr lang="en-US"/>
          </a:p>
          <a:p>
            <a:r>
              <a:rPr lang="en-US" b="1"/>
              <a:t>Resources for enhancing All Caregivers Health- </a:t>
            </a:r>
            <a:r>
              <a:rPr lang="en-US"/>
              <a:t>REACH 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provides caregivers with problem-solving skills, stress management techniques, and specific information on disease-related concerns that are customized for each caregiver either individually or in a group/telephone setting.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n-US" b="1"/>
              <a:t>Peer Support Mentoring Program </a:t>
            </a:r>
            <a:r>
              <a:rPr lang="en-US"/>
              <a:t>links caregivers to a peer who has experienced similar challenges and situations in order to provide additional support and guidance along the caregiving journey.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78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We've covered a lot but, you didn't need to memorize all of it. Nearly everything we've talked about today is available to you and the rest of the nation through our website.</a:t>
            </a:r>
            <a:endParaRPr lang="en-US"/>
          </a:p>
          <a:p>
            <a:endParaRPr lang="en-US"/>
          </a:p>
          <a:p>
            <a:r>
              <a:rPr lang="en-US"/>
              <a:t>So, as</a:t>
            </a:r>
            <a:r>
              <a:rPr lang="en-US" b="0"/>
              <a:t> we wrap up today, I want to share </a:t>
            </a:r>
            <a:r>
              <a:rPr lang="en-US"/>
              <a:t>how to find us and learn more</a:t>
            </a:r>
            <a:r>
              <a:rPr lang="en-US" b="0"/>
              <a:t> about our many amazing resources</a:t>
            </a:r>
            <a:r>
              <a:rPr lang="en-US"/>
              <a:t>. This information is</a:t>
            </a:r>
            <a:r>
              <a:rPr lang="en-US" b="0"/>
              <a:t> available at the fingertips of anyone interested in learning about CSP</a:t>
            </a:r>
            <a:r>
              <a:rPr lang="en-US"/>
              <a:t>.</a:t>
            </a:r>
          </a:p>
          <a:p>
            <a:endParaRPr lang="en-US" b="0"/>
          </a:p>
          <a:p>
            <a:r>
              <a:rPr lang="en-US" b="0"/>
              <a:t>The national CSP website </a:t>
            </a:r>
            <a:r>
              <a:rPr lang="en-US"/>
              <a:t>provides </a:t>
            </a:r>
            <a:r>
              <a:rPr lang="en-US" b="0"/>
              <a:t> information including:</a:t>
            </a:r>
            <a:endParaRPr lang="en-US" b="0">
              <a:cs typeface="Calibri"/>
            </a:endParaRPr>
          </a:p>
          <a:p>
            <a:pPr marL="434340" indent="-342900" algn="l">
              <a:buClr>
                <a:schemeClr val="tx1"/>
              </a:buClr>
              <a:buFont typeface="Arial" panose="020B0604020202020204" pitchFamily="34" charset="0"/>
              <a:buChar char="•"/>
            </a:pPr>
            <a:r>
              <a:rPr lang="en-US" sz="1200"/>
              <a:t>Program information</a:t>
            </a:r>
            <a:endParaRPr lang="en-US" sz="1200">
              <a:cs typeface="Calibri"/>
            </a:endParaRPr>
          </a:p>
          <a:p>
            <a:pPr marL="434340" indent="-342900" algn="l">
              <a:buClr>
                <a:schemeClr val="tx1"/>
              </a:buClr>
              <a:buFont typeface="Arial" panose="020B0604020202020204" pitchFamily="34" charset="0"/>
              <a:buChar char="•"/>
            </a:pPr>
            <a:r>
              <a:rPr lang="en-US" sz="1200"/>
              <a:t>Zip code based interactive CSP Team locator</a:t>
            </a:r>
            <a:endParaRPr lang="en-US" sz="1200">
              <a:cs typeface="Calibri"/>
            </a:endParaRPr>
          </a:p>
          <a:p>
            <a:pPr marL="434340" indent="-342900" algn="l">
              <a:buClr>
                <a:schemeClr val="tx1"/>
              </a:buClr>
              <a:buFont typeface="Arial" panose="020B0604020202020204" pitchFamily="34" charset="0"/>
              <a:buChar char="•"/>
            </a:pPr>
            <a:r>
              <a:rPr lang="en-US" sz="1200"/>
              <a:t>Contact info for CSL</a:t>
            </a:r>
            <a:endParaRPr lang="en-US" sz="1200">
              <a:cs typeface="Calibri"/>
            </a:endParaRPr>
          </a:p>
          <a:p>
            <a:pPr marL="434340" indent="-342900" algn="l">
              <a:buClr>
                <a:schemeClr val="tx1"/>
              </a:buClr>
              <a:buFont typeface="Arial" panose="020B0604020202020204" pitchFamily="34" charset="0"/>
              <a:buChar char="•"/>
            </a:pPr>
            <a:r>
              <a:rPr lang="en-US" sz="1200"/>
              <a:t>Resources for Caregiver (Tips and Tools, Resources by Topics, Self Care)</a:t>
            </a:r>
            <a:endParaRPr lang="en-US" sz="1200">
              <a:cs typeface="Calibri"/>
            </a:endParaRPr>
          </a:p>
          <a:p>
            <a:pPr marL="434340" indent="-342900" algn="l">
              <a:buClr>
                <a:schemeClr val="tx1"/>
              </a:buClr>
              <a:buFont typeface="Arial" panose="020B0604020202020204" pitchFamily="34" charset="0"/>
              <a:buChar char="•"/>
            </a:pPr>
            <a:r>
              <a:rPr lang="en-US" sz="1200"/>
              <a:t>PCAFC online application link</a:t>
            </a:r>
            <a:endParaRPr lang="en-US" sz="1200">
              <a:cs typeface="Calibri"/>
            </a:endParaRPr>
          </a:p>
          <a:p>
            <a:pPr marL="434340" indent="-342900" algn="l">
              <a:buClr>
                <a:schemeClr val="tx1"/>
              </a:buClr>
              <a:buFont typeface="Arial" panose="020B0604020202020204" pitchFamily="34" charset="0"/>
              <a:buChar char="•"/>
            </a:pPr>
            <a:r>
              <a:rPr lang="en-US" sz="1200">
                <a:cs typeface="Calibri"/>
              </a:rPr>
              <a:t>Diagnosis and tip sheets</a:t>
            </a:r>
          </a:p>
          <a:p>
            <a:pPr marL="434340" indent="-342900">
              <a:buClr>
                <a:schemeClr val="tx1"/>
              </a:buClr>
              <a:buFont typeface="Arial" panose="020B0604020202020204" pitchFamily="34" charset="0"/>
              <a:buChar char="•"/>
            </a:pPr>
            <a:r>
              <a:rPr lang="en-US" sz="1200">
                <a:cs typeface="Calibri"/>
              </a:rPr>
              <a:t>Caregiver stories</a:t>
            </a:r>
            <a:r>
              <a:rPr lang="en-US">
                <a:cs typeface="Calibri"/>
              </a:rPr>
              <a:t> </a:t>
            </a:r>
            <a:endParaRPr lang="en-US" sz="1200">
              <a:cs typeface="Calibri"/>
            </a:endParaRPr>
          </a:p>
          <a:p>
            <a:endParaRPr lang="en-US" b="0"/>
          </a:p>
          <a:p>
            <a:r>
              <a:rPr lang="en-US" b="0"/>
              <a:t>As well as information about national calls, important updates and alerts and much more.</a:t>
            </a:r>
            <a:endParaRPr lang="en-US" b="0">
              <a:cs typeface="Calibri"/>
            </a:endParaRPr>
          </a:p>
          <a:p>
            <a:endParaRPr lang="en-US" b="0">
              <a:cs typeface="Calibri"/>
            </a:endParaRPr>
          </a:p>
          <a:p>
            <a:r>
              <a:rPr lang="en-US">
                <a:cs typeface="Calibri"/>
              </a:rPr>
              <a:t>Gov Delivery, also</a:t>
            </a:r>
            <a:r>
              <a:rPr lang="en-US" b="0">
                <a:cs typeface="Calibri"/>
              </a:rPr>
              <a:t> know that our </a:t>
            </a:r>
            <a:r>
              <a:rPr lang="en-US">
                <a:cs typeface="Calibri"/>
              </a:rPr>
              <a:t>listserv</a:t>
            </a:r>
            <a:r>
              <a:rPr lang="en-US" b="0">
                <a:cs typeface="Calibri"/>
              </a:rPr>
              <a:t> has one of the largest </a:t>
            </a:r>
            <a:r>
              <a:rPr lang="en-US">
                <a:cs typeface="Calibri"/>
              </a:rPr>
              <a:t>number</a:t>
            </a:r>
            <a:r>
              <a:rPr lang="en-US" b="0">
                <a:cs typeface="Calibri"/>
              </a:rPr>
              <a:t> of subscribers of any VA program office.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25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alibri"/>
                <a:ea typeface="Times New Roman" panose="02020603050405020304" pitchFamily="18" charset="0"/>
                <a:cs typeface="Calibri"/>
              </a:rPr>
              <a:t>And finally, but certainly most important:</a:t>
            </a:r>
            <a:endPar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800">
                <a:solidFill>
                  <a:srgbClr val="000000"/>
                </a:solidFill>
                <a:latin typeface="Calibri"/>
                <a:ea typeface="Times New Roman" panose="02020603050405020304" pitchFamily="18" charset="0"/>
                <a:cs typeface="Calibri"/>
              </a:rPr>
              <a:t> </a:t>
            </a:r>
            <a:endParaRPr lang="en-US" sz="18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800" kern="1200">
                <a:solidFill>
                  <a:srgbClr val="000000"/>
                </a:solidFill>
                <a:effectLst/>
                <a:latin typeface="Calibri"/>
                <a:ea typeface="Times New Roman" panose="02020603050405020304" pitchFamily="18" charset="0"/>
                <a:cs typeface="Calibri"/>
              </a:rPr>
              <a:t>The </a:t>
            </a:r>
            <a:r>
              <a:rPr lang="en-US" sz="1800" b="1" kern="1200">
                <a:solidFill>
                  <a:srgbClr val="000000"/>
                </a:solidFill>
                <a:effectLst/>
                <a:latin typeface="Calibri"/>
                <a:ea typeface="Times New Roman" panose="02020603050405020304" pitchFamily="18" charset="0"/>
                <a:cs typeface="Calibri"/>
              </a:rPr>
              <a:t>Caregiver Support Line </a:t>
            </a:r>
            <a:r>
              <a:rPr lang="en-US" sz="1800" kern="1200">
                <a:solidFill>
                  <a:srgbClr val="000000"/>
                </a:solidFill>
                <a:effectLst/>
                <a:latin typeface="Calibri"/>
                <a:ea typeface="Times New Roman" panose="02020603050405020304" pitchFamily="18" charset="0"/>
                <a:cs typeface="Calibri"/>
              </a:rPr>
              <a:t>is a toll-free number for caregivers, family members, friends, Veterans, and community partners to contact for information related to caregiving and available supports and services.</a:t>
            </a:r>
            <a:r>
              <a:rPr lang="en-US" sz="1800">
                <a:solidFill>
                  <a:srgbClr val="000000"/>
                </a:solidFill>
                <a:latin typeface="Calibri"/>
                <a:ea typeface="Times New Roman" panose="02020603050405020304" pitchFamily="18" charset="0"/>
                <a:cs typeface="Calibri"/>
              </a:rPr>
              <a:t> </a:t>
            </a:r>
            <a:endParaRPr lang="en-US" sz="1800" kern="1200">
              <a:solidFill>
                <a:srgbClr val="000000"/>
              </a:solidFill>
              <a:effectLst/>
              <a:latin typeface="Calibri" panose="020F0502020204030204" pitchFamily="34" charset="0"/>
              <a:ea typeface="Times New Roman" panose="02020603050405020304" pitchFamily="18" charset="0"/>
              <a:cs typeface="Calibri"/>
            </a:endParaRPr>
          </a:p>
          <a:p>
            <a:pPr marL="285750" indent="-285750">
              <a:buFont typeface="Arial" panose="020B0604020202020204" pitchFamily="34" charset="0"/>
              <a:buChar char="•"/>
            </a:pPr>
            <a:endParaRPr lang="en-US" sz="1800" kern="120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800" kern="1200">
                <a:solidFill>
                  <a:srgbClr val="000000"/>
                </a:solidFill>
                <a:effectLst/>
                <a:latin typeface="Calibri"/>
                <a:ea typeface="Times New Roman" panose="02020603050405020304" pitchFamily="18" charset="0"/>
                <a:cs typeface="Calibri"/>
              </a:rPr>
              <a:t>The CSL is available Monday-Friday 8:00 am-10:00 pm ET and on Saturday from 8:00 am – 5:00 pm.</a:t>
            </a:r>
            <a:r>
              <a:rPr lang="en-US" sz="1800">
                <a:solidFill>
                  <a:srgbClr val="000000"/>
                </a:solidFill>
                <a:latin typeface="Calibri"/>
                <a:ea typeface="Times New Roman" panose="02020603050405020304" pitchFamily="18" charset="0"/>
                <a:cs typeface="Calibri"/>
              </a:rPr>
              <a:t> </a:t>
            </a:r>
            <a:endParaRPr lang="en-US" sz="1800" kern="1200">
              <a:solidFill>
                <a:srgbClr val="000000"/>
              </a:solidFill>
              <a:effectLst/>
              <a:latin typeface="Calibri" panose="020F0502020204030204" pitchFamily="34" charset="0"/>
              <a:ea typeface="Times New Roman" panose="02020603050405020304" pitchFamily="18" charset="0"/>
              <a:cs typeface="Calibri"/>
            </a:endParaRPr>
          </a:p>
          <a:p>
            <a:pPr marL="285750" indent="-285750">
              <a:buFont typeface="Arial" panose="020B0604020202020204" pitchFamily="34" charset="0"/>
              <a:buChar char="•"/>
            </a:pPr>
            <a:endParaRPr lang="en-US" sz="1800" kern="120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800" kern="1200">
                <a:solidFill>
                  <a:srgbClr val="000000"/>
                </a:solidFill>
                <a:effectLst/>
                <a:latin typeface="Calibri"/>
                <a:ea typeface="Times New Roman" panose="02020603050405020304" pitchFamily="18" charset="0"/>
                <a:cs typeface="Calibri"/>
              </a:rPr>
              <a:t>The CSL is staffed by VA professional staff.</a:t>
            </a:r>
            <a:r>
              <a:rPr lang="en-US" sz="1800">
                <a:solidFill>
                  <a:srgbClr val="000000"/>
                </a:solidFill>
                <a:latin typeface="Calibri"/>
                <a:ea typeface="Times New Roman" panose="02020603050405020304" pitchFamily="18" charset="0"/>
                <a:cs typeface="Calibri"/>
              </a:rPr>
              <a:t> </a:t>
            </a:r>
            <a:endParaRPr lang="en-US" sz="1800" kern="1200">
              <a:solidFill>
                <a:srgbClr val="000000"/>
              </a:solidFill>
              <a:effectLst/>
              <a:latin typeface="Calibri" panose="020F0502020204030204" pitchFamily="34" charset="0"/>
              <a:ea typeface="Times New Roman" panose="02020603050405020304" pitchFamily="18" charset="0"/>
              <a:cs typeface="Calibri"/>
            </a:endParaRPr>
          </a:p>
          <a:p>
            <a:pPr marL="285750" indent="-285750">
              <a:buFont typeface="Arial" panose="020B0604020202020204" pitchFamily="34" charset="0"/>
              <a:buChar char="•"/>
            </a:pPr>
            <a:endParaRPr lang="en-US" sz="1800" kern="1200">
              <a:solidFill>
                <a:srgbClr val="000000"/>
              </a:solidFill>
              <a:effectLst/>
              <a:latin typeface="Calibri" panose="020F0502020204030204" pitchFamily="34" charset="0"/>
            </a:endParaRPr>
          </a:p>
          <a:p>
            <a:pPr marL="171450" indent="-171450">
              <a:buFont typeface="Arial" panose="020B0604020202020204" pitchFamily="34" charset="0"/>
              <a:buChar char="•"/>
              <a:defRPr/>
            </a:pPr>
            <a:r>
              <a:rPr lang="en-US">
                <a:solidFill>
                  <a:srgbClr val="000000"/>
                </a:solidFill>
                <a:latin typeface="Calibri"/>
                <a:ea typeface="Times New Roman" panose="02020603050405020304" pitchFamily="18" charset="0"/>
                <a:cs typeface="Calibri"/>
              </a:rPr>
              <a:t>   </a:t>
            </a:r>
            <a:r>
              <a:rPr lang="en-US" sz="1200" kern="1200">
                <a:solidFill>
                  <a:srgbClr val="000000"/>
                </a:solidFill>
                <a:effectLst/>
                <a:latin typeface="Calibri"/>
                <a:ea typeface="Times New Roman" panose="02020603050405020304" pitchFamily="18" charset="0"/>
                <a:cs typeface="Calibri"/>
              </a:rPr>
              <a:t> Information on caregiver support services, counseling, and educational services can be provided as well as referrals to</a:t>
            </a:r>
            <a:r>
              <a:rPr lang="en-US">
                <a:solidFill>
                  <a:srgbClr val="000000"/>
                </a:solidFill>
                <a:latin typeface="Calibri"/>
                <a:ea typeface="Times New Roman" panose="02020603050405020304" pitchFamily="18" charset="0"/>
                <a:cs typeface="Calibri"/>
              </a:rPr>
              <a:t>  </a:t>
            </a:r>
            <a:endParaRPr lang="en-US" sz="1200" kern="1200">
              <a:solidFill>
                <a:srgbClr val="000000"/>
              </a:solidFill>
              <a:effectLst/>
              <a:latin typeface="Calibri" panose="020F0502020204030204" pitchFamily="34" charset="0"/>
              <a:ea typeface="Times New Roman" panose="02020603050405020304" pitchFamily="18" charset="0"/>
              <a:cs typeface="Calibri"/>
            </a:endParaRPr>
          </a:p>
          <a:p>
            <a:pPr>
              <a:defRPr/>
            </a:pPr>
            <a:r>
              <a:rPr lang="en-US">
                <a:solidFill>
                  <a:srgbClr val="000000"/>
                </a:solidFill>
                <a:latin typeface="Calibri"/>
                <a:ea typeface="Times New Roman" panose="02020603050405020304" pitchFamily="18" charset="0"/>
                <a:cs typeface="Calibri"/>
              </a:rPr>
              <a:t>       </a:t>
            </a:r>
            <a:r>
              <a:rPr lang="en-US" sz="1200" kern="1200">
                <a:solidFill>
                  <a:srgbClr val="000000"/>
                </a:solidFill>
                <a:effectLst/>
                <a:latin typeface="Calibri"/>
                <a:ea typeface="Times New Roman" panose="02020603050405020304" pitchFamily="18" charset="0"/>
                <a:cs typeface="Calibri"/>
              </a:rPr>
              <a:t> local Caregiver Support Program (CSP).</a:t>
            </a:r>
            <a:r>
              <a:rPr lang="en-US">
                <a:solidFill>
                  <a:srgbClr val="000000"/>
                </a:solidFill>
                <a:latin typeface="Calibri"/>
                <a:ea typeface="Times New Roman" panose="02020603050405020304" pitchFamily="18" charset="0"/>
                <a:cs typeface="Calibri"/>
              </a:rPr>
              <a:t> </a:t>
            </a:r>
            <a:endParaRPr lang="en-US" sz="1200" kern="1200">
              <a:solidFill>
                <a:srgbClr val="000000"/>
              </a:solidFill>
              <a:effectLst/>
              <a:latin typeface="Calibri" panose="020F0502020204030204" pitchFamily="34" charset="0"/>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9545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14AD03F1-B398-4AFC-9CA2-E7B1CE7EE2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CC3FE404-75B1-4484-A21C-72DBDCA725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Calibri" panose="020F0502020204030204" pitchFamily="34" charset="0"/>
                <a:cs typeface="Calibri"/>
              </a:rPr>
              <a:t>And that brings me to the end of my presentation. I hope this has been helpful for you. Please visit our website often as we update it and share new information regularly. Thank you.</a:t>
            </a:r>
          </a:p>
        </p:txBody>
      </p:sp>
      <p:sp>
        <p:nvSpPr>
          <p:cNvPr id="180228" name="Slide Number Placeholder 3">
            <a:extLst>
              <a:ext uri="{FF2B5EF4-FFF2-40B4-BE49-F238E27FC236}">
                <a16:creationId xmlns:a16="http://schemas.microsoft.com/office/drawing/2014/main" id="{55808705-A9FE-40A9-BEA7-C7FA0818BC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20A59E-25D5-4E2F-9D5F-4EC28C9359F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185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late 2007, As military operations in Afghanistan and Iraq progressed, the provision of services and supports to family caregivers of Veterans seriously injured in these conflicts moved to the forefront. </a:t>
            </a:r>
          </a:p>
          <a:p>
            <a:endParaRPr lang="en-US"/>
          </a:p>
          <a:p>
            <a:r>
              <a:rPr lang="en-US"/>
              <a:t>With the conflicts in Iraq and Afghanistan, </a:t>
            </a:r>
            <a:r>
              <a:rPr lang="en-US" b="1"/>
              <a:t>new challenges presented themselves to our service members returning from combat with serious injuries that may have been fatal in previous conflicts</a:t>
            </a:r>
            <a:r>
              <a:rPr lang="en-US"/>
              <a:t>. </a:t>
            </a:r>
            <a:r>
              <a:rPr lang="en-US" b="1"/>
              <a:t>These service members required personal care services, which are often provided by family members and loved ones. In recognition of this significant challenge, in 2010, Congress enacted the Caregivers and Veterans Omnibus Health Services Acts of 2010 or PL 111-163. which required VA to establish specific supports for caregivers of veterans</a:t>
            </a:r>
            <a:r>
              <a:rPr lang="en-US"/>
              <a:t>. Two programs were established, the Program of General Caregiver Support Services and the Program of Comprehensive Assistance for Family Caregivers. Collectively we refer to these two programs as the Caregiver Support Program. PCAFC was established/created for Family Caregivers of eligible Veterans who had a serious injury incurred or aggravated in the line of duty. </a:t>
            </a:r>
          </a:p>
          <a:p>
            <a:endParaRPr lang="en-US"/>
          </a:p>
          <a:p>
            <a:r>
              <a:rPr lang="en-US" b="1"/>
              <a:t>12 Years ago</a:t>
            </a:r>
            <a:r>
              <a:rPr lang="en-US"/>
              <a:t>, the program began officially accepting applications for PCAFC.</a:t>
            </a:r>
          </a:p>
          <a:p>
            <a:pPr marL="685800" lvl="1" indent="-228600">
              <a:buAutoNum type="alphaLcParenBoth"/>
            </a:pPr>
            <a:endParaRPr lang="en-US"/>
          </a:p>
          <a:p>
            <a:pPr marL="0" lvl="0" indent="0">
              <a:buNone/>
            </a:pPr>
            <a:r>
              <a:rPr lang="en-US" b="1"/>
              <a:t>2018</a:t>
            </a:r>
            <a:r>
              <a:rPr lang="en-US"/>
              <a:t> – </a:t>
            </a:r>
            <a:r>
              <a:rPr lang="en-US" b="1"/>
              <a:t>In 2018, the VA MISSION Act required VA to expanded eligibility for the family caregivers' program to caregivers of Veterans of all eras in a phased approach</a:t>
            </a:r>
            <a:r>
              <a:rPr lang="en-US"/>
              <a:t>, establish new benefits for designated Primary Family Caregivers and other changes that affected program eligibility and VA’s evaluation of PCAFC applications. </a:t>
            </a:r>
          </a:p>
          <a:p>
            <a:pPr marL="0" lvl="0" indent="0">
              <a:buNone/>
            </a:pPr>
            <a:endParaRPr lang="en-US"/>
          </a:p>
          <a:p>
            <a:pPr marL="0" lvl="0" indent="0">
              <a:buNone/>
            </a:pPr>
            <a:r>
              <a:rPr lang="en-US" b="1"/>
              <a:t>The expansion was implemented in two phases. Veterans who were seriously injured in the line of duty before May 7, 1975, became eligible as of October 1, 2020. As of October 1, 2022, Veterans of all service eras are eligible to apply. </a:t>
            </a:r>
          </a:p>
          <a:p>
            <a:pPr marL="0" lv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03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cs typeface="Calibri"/>
              </a:rPr>
              <a:t>Now we’ll talk about the first component, the Program of General Caregiver Support Services, or PGCSS. The mission of PGCSS is to</a:t>
            </a:r>
            <a:r>
              <a:rPr lang="en-US"/>
              <a:t> serve caregivers with respect and service excellence through a wide range of support, education and tools that empower them to care for themselves and the Veteran.</a:t>
            </a:r>
            <a:endParaRPr lang="en-US"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6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a:t>Caregivers who participate in PGCSS are called General Caregivers.</a:t>
            </a:r>
            <a:endParaRPr lang="en-US"/>
          </a:p>
          <a:p>
            <a:pPr lvl="1"/>
            <a:r>
              <a:rPr lang="en-US"/>
              <a:t>This is a person who provides personal care services to a Veteran enrolled in VA healthcare who either:</a:t>
            </a:r>
            <a:endParaRPr lang="en-US">
              <a:cs typeface="Calibri"/>
            </a:endParaRPr>
          </a:p>
          <a:p>
            <a:pPr marL="171450" indent="-171450">
              <a:spcBef>
                <a:spcPct val="20000"/>
              </a:spcBef>
              <a:buFont typeface="Arial"/>
              <a:buChar char="•"/>
            </a:pPr>
            <a:endParaRPr lang="en-US"/>
          </a:p>
          <a:p>
            <a:pPr marL="628650" lvl="1" indent="-171450">
              <a:spcBef>
                <a:spcPct val="20000"/>
              </a:spcBef>
              <a:buFont typeface="Arial"/>
              <a:buChar char="•"/>
            </a:pPr>
            <a:r>
              <a:rPr lang="en-US"/>
              <a:t>Needs assistance with one or more activities of daily living; Or</a:t>
            </a:r>
          </a:p>
          <a:p>
            <a:pPr marL="628650" lvl="1" indent="-171450">
              <a:spcBef>
                <a:spcPct val="20000"/>
              </a:spcBef>
              <a:buFont typeface="Arial"/>
              <a:buChar char="•"/>
            </a:pPr>
            <a:endParaRPr lang="en-US"/>
          </a:p>
          <a:p>
            <a:pPr marL="628650" lvl="1" indent="-171450">
              <a:spcBef>
                <a:spcPct val="20000"/>
              </a:spcBef>
              <a:buFont typeface="Arial"/>
              <a:buChar char="•"/>
            </a:pPr>
            <a:r>
              <a:rPr lang="en-US"/>
              <a:t>Needs supervision or protection based on symptoms or residuals of neurological care or other impairment or injury.</a:t>
            </a:r>
          </a:p>
          <a:p>
            <a:pPr marL="628650" lvl="1" indent="-171450">
              <a:spcBef>
                <a:spcPct val="20000"/>
              </a:spcBef>
              <a:buFont typeface="Arial"/>
              <a:buChar char="•"/>
            </a:pPr>
            <a:endParaRPr lang="en-US"/>
          </a:p>
          <a:p>
            <a:pPr>
              <a:spcBef>
                <a:spcPct val="20000"/>
              </a:spcBef>
            </a:pPr>
            <a:r>
              <a:rPr lang="en-US"/>
              <a:t>They do not need to be a relative or live with the Veteran.</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8888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cs typeface="Calibri"/>
              </a:rPr>
              <a:t>Let me give you a bit more detail about PGCSS.</a:t>
            </a:r>
          </a:p>
          <a:p>
            <a:pPr>
              <a:defRPr/>
            </a:pPr>
            <a:endParaRPr lang="en-US" i="1"/>
          </a:p>
          <a:p>
            <a:pPr>
              <a:defRPr/>
            </a:pPr>
            <a:r>
              <a:rPr lang="en-US" b="1" i="1"/>
              <a:t>We recognized that it was important that across VA, all caregivers have access to the same resources and services no matter where their Veteran received care and thus, we established 4 core elements as you can see here</a:t>
            </a:r>
            <a:r>
              <a:rPr lang="en-US" i="1"/>
              <a:t>. Education and Support, Collaboration and Partnerships, Outreach, and Resources and Referrals.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95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Every VA Facility is staffed with a </a:t>
            </a:r>
            <a:r>
              <a:rPr lang="en-US" b="1" u="sng"/>
              <a:t>CSP Team</a:t>
            </a:r>
            <a:r>
              <a:rPr lang="en-US"/>
              <a:t>. This team can help assist with determining the resources and services available for Veterans and their caregivers, with enrolling in CSP programs. </a:t>
            </a:r>
            <a:br>
              <a:rPr lang="en-US">
                <a:cs typeface="+mn-lt"/>
              </a:rPr>
            </a:br>
            <a:r>
              <a:rPr lang="en-US"/>
              <a:t>  </a:t>
            </a:r>
            <a:br>
              <a:rPr lang="en-US">
                <a:cs typeface="+mn-lt"/>
              </a:rPr>
            </a:br>
            <a:r>
              <a:rPr lang="en-US"/>
              <a:t> </a:t>
            </a:r>
            <a:r>
              <a:rPr lang="en-US" b="1"/>
              <a:t>There’s no formal application required to enroll in PGCSS. To enroll, complete the following steps:</a:t>
            </a:r>
            <a:r>
              <a:rPr lang="en-US"/>
              <a:t> </a:t>
            </a:r>
            <a:br>
              <a:rPr lang="en-US">
                <a:cs typeface="+mn-lt"/>
              </a:rPr>
            </a:br>
            <a:r>
              <a:rPr lang="en-US"/>
              <a:t>  </a:t>
            </a:r>
            <a:br>
              <a:rPr lang="en-US">
                <a:cs typeface="+mn-lt"/>
              </a:rPr>
            </a:br>
            <a:r>
              <a:rPr lang="en-US"/>
              <a:t> 1. Veterans and their caregiver(s) can reach out to the facility </a:t>
            </a:r>
            <a:r>
              <a:rPr lang="en-US" b="1" u="sng"/>
              <a:t>CSP Team </a:t>
            </a:r>
            <a:r>
              <a:rPr lang="en-US"/>
              <a:t>or request a referral from the Veteran’s provider. </a:t>
            </a:r>
            <a:br>
              <a:rPr lang="en-US">
                <a:cs typeface="+mn-lt"/>
              </a:rPr>
            </a:br>
            <a:r>
              <a:rPr lang="en-US"/>
              <a:t> 2. Then they will complete an intake with the facility </a:t>
            </a:r>
            <a:r>
              <a:rPr lang="en-US" b="1" u="sng"/>
              <a:t>CSP Team</a:t>
            </a:r>
            <a:r>
              <a:rPr lang="en-US" b="1"/>
              <a:t>.</a:t>
            </a:r>
            <a:r>
              <a:rPr lang="en-US"/>
              <a:t> The Veteran will need to agree to receive care from their caregiver, as the caregiver will be listed in their healthcare record. </a:t>
            </a:r>
            <a:br>
              <a:rPr lang="en-US">
                <a:cs typeface="+mn-lt"/>
              </a:rPr>
            </a:br>
            <a:r>
              <a:rPr lang="en-US"/>
              <a:t> 3. They will be enrolled and begin to utilize the supports and services offered.</a:t>
            </a:r>
            <a:endParaRPr lang="en-US">
              <a:cs typeface="Calibri"/>
            </a:endParaRPr>
          </a:p>
          <a:p>
            <a:pPr lvl="1"/>
            <a:endParaRPr lang="en-US">
              <a:solidFill>
                <a:srgbClr val="000000"/>
              </a:solidFill>
              <a:latin typeface="Calibri"/>
              <a:cs typeface="Calibri"/>
            </a:endParaRPr>
          </a:p>
          <a:p>
            <a:pPr marL="0" lvl="1"/>
            <a:r>
              <a:rPr lang="en-US">
                <a:solidFill>
                  <a:srgbClr val="2E2E2E"/>
                </a:solidFill>
                <a:latin typeface="Arial"/>
                <a:cs typeface="Arial"/>
              </a:rPr>
              <a:t>I will transition to our 2nd component which is our program of comprehensive assistance for family caregivers and will then circle back to share all the resources, education, and support available for all caregivers enrolled in either the general or comprehensive programs.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214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panose="020F0502020204030204" pitchFamily="34" charset="0"/>
                <a:cs typeface="Calibri"/>
              </a:rPr>
              <a:t>Our 2nd component is the Program of Comprehensive Assistance for Family Caregivers or PCAFC. </a:t>
            </a:r>
            <a:r>
              <a:rPr lang="en-US"/>
              <a:t>It's an honor to care for those who provide care for our nation’s Veterans through both PGCSS and PCAFC.</a:t>
            </a:r>
            <a:endParaRPr lang="en-US" sz="1200">
              <a:effectLst/>
              <a:latin typeface="Calibri"/>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164C-3C13-4B77-A7F7-3235965931EF}"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88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7401FA2-217A-4C18-A905-F0A12E54E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DF93CAA-57CA-49B5-9A95-495BFAC4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a:effectLst/>
                <a:latin typeface="Calibri"/>
                <a:ea typeface="Calibri" panose="020F0502020204030204" pitchFamily="34" charset="0"/>
                <a:cs typeface="Calibri"/>
              </a:rPr>
              <a:t>PCAFC offers the same </a:t>
            </a:r>
            <a:r>
              <a:rPr lang="en-US" sz="1800">
                <a:latin typeface="Calibri"/>
                <a:ea typeface="Calibri" panose="020F0502020204030204" pitchFamily="34" charset="0"/>
                <a:cs typeface="Calibri"/>
              </a:rPr>
              <a:t>education and training services</a:t>
            </a:r>
            <a:r>
              <a:rPr lang="en-US" sz="1800">
                <a:effectLst/>
                <a:latin typeface="Calibri"/>
                <a:ea typeface="Calibri" panose="020F0502020204030204" pitchFamily="34" charset="0"/>
                <a:cs typeface="Calibri"/>
              </a:rPr>
              <a:t> to caregivers of Veterans, as PGCSS</a:t>
            </a:r>
            <a:r>
              <a:rPr lang="en-US" sz="1800">
                <a:latin typeface="Calibri"/>
                <a:ea typeface="Calibri" panose="020F0502020204030204" pitchFamily="34" charset="0"/>
                <a:cs typeface="Calibri"/>
              </a:rPr>
              <a:t> does and as I just stated,  I will share those resources with a bit more detail soon.</a:t>
            </a:r>
            <a:endParaRPr lang="en-US" sz="1800">
              <a:effectLst/>
              <a:latin typeface="Calibri"/>
              <a:ea typeface="Calibri" panose="020F0502020204030204" pitchFamily="34" charset="0"/>
              <a:cs typeface="Calibri"/>
            </a:endParaRPr>
          </a:p>
          <a:p>
            <a:pPr>
              <a:defRPr/>
            </a:pPr>
            <a:endParaRPr lang="en-US" sz="1800">
              <a:latin typeface="Calibri"/>
              <a:ea typeface="Calibri" panose="020F0502020204030204" pitchFamily="34" charset="0"/>
              <a:cs typeface="Calibri"/>
            </a:endParaRPr>
          </a:p>
          <a:p>
            <a:pPr>
              <a:defRPr/>
            </a:pPr>
            <a:r>
              <a:rPr lang="en-US" sz="1800">
                <a:effectLst/>
                <a:latin typeface="Calibri"/>
                <a:ea typeface="Calibri" panose="020F0502020204030204" pitchFamily="34" charset="0"/>
                <a:cs typeface="Calibri"/>
              </a:rPr>
              <a:t>In addition, PCAFC also provides a monthly stipend for the caregiver</a:t>
            </a:r>
            <a:r>
              <a:rPr lang="en-US" sz="1800">
                <a:latin typeface="Calibri"/>
                <a:ea typeface="Calibri" panose="020F0502020204030204" pitchFamily="34" charset="0"/>
                <a:cs typeface="Calibri"/>
              </a:rPr>
              <a:t> (if eligible),</a:t>
            </a:r>
            <a:r>
              <a:rPr lang="en-US" sz="1800">
                <a:effectLst/>
                <a:latin typeface="Calibri"/>
                <a:ea typeface="Calibri" panose="020F0502020204030204" pitchFamily="34" charset="0"/>
                <a:cs typeface="Calibri"/>
              </a:rPr>
              <a:t> mental health counseling that does not have to be related to the care of the Veteran, enhanced respite care for </a:t>
            </a:r>
            <a:r>
              <a:rPr lang="en-US" sz="1800">
                <a:effectLst/>
                <a:latin typeface="Segoe UI"/>
                <a:cs typeface="Segoe UI"/>
              </a:rPr>
              <a:t>not less than 30 days</a:t>
            </a:r>
            <a:r>
              <a:rPr lang="en-US" sz="1800">
                <a:effectLst/>
                <a:latin typeface="Calibri"/>
                <a:ea typeface="Calibri" panose="020F0502020204030204" pitchFamily="34" charset="0"/>
                <a:cs typeface="Calibri"/>
              </a:rPr>
              <a:t>, beneficiary travel, access to CHAMP VA if eligible, and education and training.</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endParaRPr lang="en-US" alt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a:effectLst/>
              <a:latin typeface="Arial"/>
              <a:ea typeface="Calibri" panose="020F0502020204030204" pitchFamily="34" charset="0"/>
              <a:cs typeface="Arial"/>
            </a:endParaRPr>
          </a:p>
          <a:p>
            <a:pPr marL="0" marR="0">
              <a:spcBef>
                <a:spcPts val="0"/>
              </a:spcBef>
              <a:spcAft>
                <a:spcPts val="0"/>
              </a:spcAft>
            </a:pPr>
            <a:endParaRPr lang="en-US" alt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6916" name="Slide Number Placeholder 3">
            <a:extLst>
              <a:ext uri="{FF2B5EF4-FFF2-40B4-BE49-F238E27FC236}">
                <a16:creationId xmlns:a16="http://schemas.microsoft.com/office/drawing/2014/main" id="{68580C82-0409-4D9F-86D9-78A7C2C9E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DCA3B2-34EA-4EB8-8D51-95DCAB740D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HEALTH ADMINISTRATION</a:t>
            </a:r>
          </a:p>
        </p:txBody>
      </p:sp>
      <p:sp>
        <p:nvSpPr>
          <p:cNvPr id="9" name="Footer Placeholder 8"/>
          <p:cNvSpPr>
            <a:spLocks noGrp="1"/>
          </p:cNvSpPr>
          <p:nvPr>
            <p:ph type="ftr" sz="quarter" idx="10"/>
          </p:nvPr>
        </p:nvSpPr>
        <p:spPr/>
        <p:txBody>
          <a:bodyPr/>
          <a:lstStyle/>
          <a:p>
            <a:pPr defTabSz="457200"/>
            <a:r>
              <a:rPr lang="it-IT"/>
              <a:t>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624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391226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3398669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168947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4012200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6"/>
                        <a:ext cx="2116" cy="1587"/>
                      </a:xfrm>
                      <a:prstGeom prst="rect">
                        <a:avLst/>
                      </a:prstGeom>
                    </p:spPr>
                  </p:pic>
                </p:oleObj>
              </mc:Fallback>
            </mc:AlternateContent>
          </a:graphicData>
        </a:graphic>
      </p:graphicFrame>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4250" y="5584328"/>
            <a:ext cx="3112135" cy="699770"/>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003189" y="5636827"/>
            <a:ext cx="2212798" cy="59468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4112380" y="6342297"/>
            <a:ext cx="3967239" cy="196208"/>
          </a:xfrm>
          <a:prstGeom prst="rect">
            <a:avLst/>
          </a:prstGeom>
          <a:noFill/>
        </p:spPr>
        <p:txBody>
          <a:bodyPr wrap="square" rtlCol="0">
            <a:spAutoFit/>
          </a:bodyPr>
          <a:lstStyle/>
          <a:p>
            <a:pPr algn="ctr"/>
            <a:r>
              <a:rPr lang="en-US" sz="675" baseline="0"/>
              <a:t>For Internal VA Use Only</a:t>
            </a:r>
            <a:endParaRPr lang="en-US" sz="675"/>
          </a:p>
        </p:txBody>
      </p:sp>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48438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solidFill>
                <a:srgbClr val="000000"/>
              </a:solidFill>
            </a:endParaRPr>
          </a:p>
        </p:txBody>
      </p:sp>
      <p:graphicFrame>
        <p:nvGraphicFramePr>
          <p:cNvPr id="4" name="Object 3" hidden="1"/>
          <p:cNvGraphicFramePr>
            <a:graphicFrameLocks noChangeAspect="1"/>
          </p:cNvGraphicFramePr>
          <p:nvPr userDrawn="1">
            <p:custDataLst>
              <p:tags r:id="rId2"/>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94"/>
                        <a:ext cx="2116" cy="1587"/>
                      </a:xfrm>
                      <a:prstGeom prst="rect">
                        <a:avLst/>
                      </a:prstGeom>
                    </p:spPr>
                  </p:pic>
                </p:oleObj>
              </mc:Fallback>
            </mc:AlternateContent>
          </a:graphicData>
        </a:graphic>
      </p:graphicFrame>
      <p:sp>
        <p:nvSpPr>
          <p:cNvPr id="2" name="Title 1"/>
          <p:cNvSpPr>
            <a:spLocks noGrp="1"/>
          </p:cNvSpPr>
          <p:nvPr>
            <p:ph type="ctrTitle"/>
          </p:nvPr>
        </p:nvSpPr>
        <p:spPr>
          <a:xfrm>
            <a:off x="1003187" y="1361281"/>
            <a:ext cx="10019719" cy="4223250"/>
          </a:xfrm>
        </p:spPr>
        <p:txBody>
          <a:bodyPr>
            <a:normAutofit/>
          </a:bodyPr>
          <a:lstStyle>
            <a:lvl1pPr algn="l">
              <a:defRPr sz="3713">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173263" y="5617895"/>
            <a:ext cx="2844800" cy="556422"/>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1003187" y="5617895"/>
            <a:ext cx="1798600" cy="43417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0" y="1371600"/>
            <a:ext cx="11018064" cy="2895600"/>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custDataLst>
      <p:tags r:id="rId1"/>
    </p:custDataLst>
    <p:extLst>
      <p:ext uri="{BB962C8B-B14F-4D97-AF65-F5344CB8AC3E}">
        <p14:creationId xmlns:p14="http://schemas.microsoft.com/office/powerpoint/2010/main" val="3866119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990600"/>
            <a:ext cx="10972800" cy="4876800"/>
          </a:xfrm>
        </p:spPr>
        <p:txBody>
          <a:bodyPr anchor="ctr">
            <a:normAutofit/>
          </a:bodyPr>
          <a:lstStyle>
            <a:lvl1pPr marL="0" indent="0" algn="ctr">
              <a:buNone/>
              <a:defRPr sz="2700"/>
            </a:lvl1pPr>
            <a:lvl2pPr marL="260604" indent="-260604" algn="ctr">
              <a:spcBef>
                <a:spcPts val="360"/>
              </a:spcBef>
              <a:buFont typeface="Arial" panose="020B0604020202020204" pitchFamily="34" charset="0"/>
              <a:buChar char="•"/>
              <a:defRPr sz="2700"/>
            </a:lvl2pPr>
            <a:lvl3pPr marL="555498" indent="-212598" algn="ctr">
              <a:spcBef>
                <a:spcPts val="324"/>
              </a:spcBef>
              <a:buFont typeface="Arial" panose="020B0604020202020204" pitchFamily="34" charset="0"/>
              <a:buChar char="–"/>
              <a:defRPr sz="2700"/>
            </a:lvl3pPr>
            <a:lvl4pPr marL="857250" indent="-171450" algn="ctr">
              <a:spcBef>
                <a:spcPts val="288"/>
              </a:spcBef>
              <a:buFont typeface="Arial" panose="020B0604020202020204" pitchFamily="34" charset="0"/>
              <a:buChar char="•"/>
              <a:defRPr sz="2700"/>
            </a:lvl4pPr>
            <a:lvl5pPr marL="1200150" indent="-171450" algn="ctr">
              <a:buFont typeface="Arial" panose="020B0604020202020204" pitchFamily="34" charset="0"/>
              <a:buChar char="–"/>
              <a:defRPr sz="27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8535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dirty="0"/>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dirty="0">
                <a:latin typeface="Arial" panose="020B0604020202020204" pitchFamily="34" charset="0"/>
                <a:cs typeface="Arial" panose="020B0604020202020204" pitchFamily="34" charset="0"/>
              </a:rPr>
              <a:t>Presentation for:</a:t>
            </a:r>
          </a:p>
          <a:p>
            <a:pPr algn="l">
              <a:spcBef>
                <a:spcPts val="0"/>
              </a:spcBef>
            </a:pPr>
            <a:r>
              <a:rPr lang="en-US" sz="2800" dirty="0">
                <a:latin typeface="Arial" panose="020B0604020202020204" pitchFamily="34" charset="0"/>
                <a:cs typeface="Arial" panose="020B0604020202020204" pitchFamily="34" charset="0"/>
              </a:rPr>
              <a:t>Presented by:</a:t>
            </a:r>
          </a:p>
          <a:p>
            <a:pPr algn="l">
              <a:spcBef>
                <a:spcPts val="0"/>
              </a:spcBef>
            </a:pPr>
            <a:r>
              <a:rPr lang="en-US" sz="2800" dirty="0">
                <a:latin typeface="Arial" panose="020B0604020202020204" pitchFamily="34" charset="0"/>
                <a:cs typeface="Arial" panose="020B0604020202020204" pitchFamily="34" charset="0"/>
              </a:rPr>
              <a:t>Date of briefing:</a:t>
            </a:r>
          </a:p>
          <a:p>
            <a:endParaRPr lang="en-US" dirty="0"/>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dirty="0"/>
              <a:t>VETERANS HEALTH ADMINISTRATION</a:t>
            </a:r>
          </a:p>
        </p:txBody>
      </p:sp>
      <p:sp>
        <p:nvSpPr>
          <p:cNvPr id="9" name="Footer Placeholder 8"/>
          <p:cNvSpPr>
            <a:spLocks noGrp="1"/>
          </p:cNvSpPr>
          <p:nvPr>
            <p:ph type="ftr" sz="quarter" idx="10"/>
          </p:nvPr>
        </p:nvSpPr>
        <p:spPr/>
        <p:txBody>
          <a:bodyPr/>
          <a:lstStyle/>
          <a:p>
            <a:pPr defTabSz="457200"/>
            <a:r>
              <a:rPr lang="it-IT"/>
              <a:t> Pre-Decisional Deliberative Document  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305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7"/>
          <p:cNvSpPr>
            <a:spLocks noGrp="1"/>
          </p:cNvSpPr>
          <p:nvPr>
            <p:ph type="ftr" sz="quarter" idx="13"/>
          </p:nvPr>
        </p:nvSpPr>
        <p:spPr/>
        <p:txBody>
          <a:bodyPr/>
          <a:lstStyle/>
          <a:p>
            <a:pPr defTabSz="457200"/>
            <a:r>
              <a:rPr lang="it-IT"/>
              <a:t> Pre-Decisional Deliberative Document  Internal VA Use Only</a:t>
            </a:r>
          </a:p>
        </p:txBody>
      </p:sp>
    </p:spTree>
    <p:extLst>
      <p:ext uri="{BB962C8B-B14F-4D97-AF65-F5344CB8AC3E}">
        <p14:creationId xmlns:p14="http://schemas.microsoft.com/office/powerpoint/2010/main" val="313875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Footer Placeholder 2"/>
          <p:cNvSpPr>
            <a:spLocks noGrp="1"/>
          </p:cNvSpPr>
          <p:nvPr>
            <p:ph type="ftr" sz="quarter" idx="13"/>
          </p:nvPr>
        </p:nvSpPr>
        <p:spPr/>
        <p:txBody>
          <a:bodyPr/>
          <a:lstStyle/>
          <a:p>
            <a:pPr defTabSz="457200"/>
            <a:r>
              <a:rPr lang="it-IT"/>
              <a:t> Pre-Decisional Deliberative Document  Internal VA Use Only</a:t>
            </a:r>
          </a:p>
        </p:txBody>
      </p:sp>
    </p:spTree>
    <p:extLst>
      <p:ext uri="{BB962C8B-B14F-4D97-AF65-F5344CB8AC3E}">
        <p14:creationId xmlns:p14="http://schemas.microsoft.com/office/powerpoint/2010/main" val="18904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3912268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457200"/>
            <a:r>
              <a:rPr lang="it-IT"/>
              <a:t> Pre-Decisional Deliberative Document  Internal VA Use Only</a:t>
            </a:r>
          </a:p>
        </p:txBody>
      </p:sp>
    </p:spTree>
    <p:extLst>
      <p:ext uri="{BB962C8B-B14F-4D97-AF65-F5344CB8AC3E}">
        <p14:creationId xmlns:p14="http://schemas.microsoft.com/office/powerpoint/2010/main" val="347337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457200"/>
            <a:r>
              <a:rPr lang="it-IT"/>
              <a:t> Pre-Decisional Deliberative Document  Internal VA Use Only</a:t>
            </a:r>
          </a:p>
        </p:txBody>
      </p:sp>
    </p:spTree>
    <p:extLst>
      <p:ext uri="{BB962C8B-B14F-4D97-AF65-F5344CB8AC3E}">
        <p14:creationId xmlns:p14="http://schemas.microsoft.com/office/powerpoint/2010/main" val="1953393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dirty="0">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4"/>
                        <a:ext cx="2116" cy="1587"/>
                      </a:xfrm>
                      <a:prstGeom prst="rect">
                        <a:avLst/>
                      </a:prstGeom>
                    </p:spPr>
                  </p:pic>
                </p:oleObj>
              </mc:Fallback>
            </mc:AlternateContent>
          </a:graphicData>
        </a:graphic>
      </p:graphicFrame>
      <p:sp>
        <p:nvSpPr>
          <p:cNvPr id="2" name="Title 1"/>
          <p:cNvSpPr>
            <a:spLocks noGrp="1"/>
          </p:cNvSpPr>
          <p:nvPr>
            <p:ph type="ctrTitle"/>
          </p:nvPr>
        </p:nvSpPr>
        <p:spPr>
          <a:xfrm>
            <a:off x="1003187" y="1361281"/>
            <a:ext cx="10019719" cy="4223250"/>
          </a:xfrm>
        </p:spPr>
        <p:txBody>
          <a:bodyPr>
            <a:normAutofit/>
          </a:bodyPr>
          <a:lstStyle>
            <a:lvl1pPr algn="l">
              <a:defRPr sz="3713">
                <a:solidFill>
                  <a:schemeClr val="bg1"/>
                </a:solidFill>
              </a:defRPr>
            </a:lvl1pPr>
          </a:lstStyle>
          <a:p>
            <a:r>
              <a:rPr lang="en-US" dirty="0"/>
              <a:t>Click to edit Master 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dirty="0">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89601" y="5463378"/>
            <a:ext cx="3454401" cy="556422"/>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432871" y="5464313"/>
            <a:ext cx="2823859" cy="569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4029426" y="6342744"/>
            <a:ext cx="3967239" cy="230832"/>
          </a:xfrm>
          <a:prstGeom prst="rect">
            <a:avLst/>
          </a:prstGeom>
          <a:noFill/>
        </p:spPr>
        <p:txBody>
          <a:bodyPr wrap="square" rtlCol="0">
            <a:spAutoFit/>
          </a:bodyPr>
          <a:lstStyle/>
          <a:p>
            <a:pPr algn="ctr"/>
            <a:r>
              <a:rPr lang="en-US" sz="900" dirty="0"/>
              <a:t>Predecisional</a:t>
            </a:r>
            <a:r>
              <a:rPr lang="en-US" sz="900" baseline="0" dirty="0"/>
              <a:t> / For Internal VA Use Only</a:t>
            </a:r>
            <a:endParaRPr lang="en-US" sz="900" dirty="0"/>
          </a:p>
        </p:txBody>
      </p:sp>
      <p:grpSp>
        <p:nvGrpSpPr>
          <p:cNvPr id="14" name="Group 13"/>
          <p:cNvGrpSpPr/>
          <p:nvPr userDrawn="1"/>
        </p:nvGrpSpPr>
        <p:grpSpPr>
          <a:xfrm>
            <a:off x="0" y="1371600"/>
            <a:ext cx="11018064" cy="2895600"/>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771040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D7D04F80-8DE5-44A8-B6AA-041E63F9EC1E}"/>
              </a:ext>
            </a:extLst>
          </p:cNvPr>
          <p:cNvSpPr>
            <a:spLocks noGrp="1"/>
          </p:cNvSpPr>
          <p:nvPr>
            <p:ph type="sldNum" sz="quarter" idx="10"/>
          </p:nvPr>
        </p:nvSpPr>
        <p:spPr/>
        <p:txBody>
          <a:bodyPr/>
          <a:lstStyle>
            <a:lvl1pPr>
              <a:defRPr/>
            </a:lvl1pPr>
          </a:lstStyle>
          <a:p>
            <a:pPr>
              <a:defRPr/>
            </a:pPr>
            <a:fld id="{EA870FEF-465D-4340-B931-C2E0414B304C}" type="slidenum">
              <a:rPr lang="en-US" altLang="en-US"/>
              <a:pPr>
                <a:defRPr/>
              </a:pPr>
              <a:t>‹#›</a:t>
            </a:fld>
            <a:endParaRPr lang="en-US" altLang="en-US"/>
          </a:p>
        </p:txBody>
      </p:sp>
    </p:spTree>
    <p:extLst>
      <p:ext uri="{BB962C8B-B14F-4D97-AF65-F5344CB8AC3E}">
        <p14:creationId xmlns:p14="http://schemas.microsoft.com/office/powerpoint/2010/main" val="2984591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B7A6A0-F4A3-4497-A0CE-E2D4847A6095}"/>
              </a:ext>
            </a:extLst>
          </p:cNvPr>
          <p:cNvSpPr/>
          <p:nvPr/>
        </p:nvSpPr>
        <p:spPr>
          <a:xfrm>
            <a:off x="0" y="1"/>
            <a:ext cx="12192000" cy="506413"/>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sz="1800" kern="0">
              <a:solidFill>
                <a:prstClr val="white"/>
              </a:solidFill>
              <a:latin typeface="Calibri"/>
            </a:endParaRPr>
          </a:p>
        </p:txBody>
      </p:sp>
      <p:sp>
        <p:nvSpPr>
          <p:cNvPr id="3" name="Content Placeholder 2"/>
          <p:cNvSpPr>
            <a:spLocks noGrp="1"/>
          </p:cNvSpPr>
          <p:nvPr>
            <p:ph idx="1"/>
          </p:nvPr>
        </p:nvSpPr>
        <p:spPr>
          <a:xfrm>
            <a:off x="609600" y="83881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0" y="-318185"/>
            <a:ext cx="12192000" cy="1143000"/>
          </a:xfrm>
        </p:spPr>
        <p:txBody>
          <a:bodyPr>
            <a:normAutofit/>
          </a:bodyPr>
          <a:lstStyle>
            <a:lvl1pPr>
              <a:defRPr sz="2800" b="1">
                <a:solidFill>
                  <a:schemeClr val="bg1"/>
                </a:solidFill>
                <a:latin typeface="+mn-lt"/>
              </a:defRPr>
            </a:lvl1pPr>
          </a:lstStyle>
          <a:p>
            <a:r>
              <a:rPr lang="en-US"/>
              <a:t>Click to edit Master title style</a:t>
            </a:r>
          </a:p>
        </p:txBody>
      </p:sp>
      <p:sp>
        <p:nvSpPr>
          <p:cNvPr id="5" name="Slide Number Placeholder 5">
            <a:extLst>
              <a:ext uri="{FF2B5EF4-FFF2-40B4-BE49-F238E27FC236}">
                <a16:creationId xmlns:a16="http://schemas.microsoft.com/office/drawing/2014/main" id="{B78CB2C2-23C7-4194-B4EF-6DA41C6B8578}"/>
              </a:ext>
            </a:extLst>
          </p:cNvPr>
          <p:cNvSpPr>
            <a:spLocks noGrp="1"/>
          </p:cNvSpPr>
          <p:nvPr>
            <p:ph type="sldNum" sz="quarter" idx="10"/>
          </p:nvPr>
        </p:nvSpPr>
        <p:spPr/>
        <p:txBody>
          <a:bodyPr/>
          <a:lstStyle>
            <a:lvl1pPr defTabSz="914400">
              <a:defRPr/>
            </a:lvl1pPr>
          </a:lstStyle>
          <a:p>
            <a:pPr>
              <a:defRPr/>
            </a:pPr>
            <a:fld id="{23B81A24-B315-4992-802B-4F7D5057A073}" type="slidenum">
              <a:rPr lang="en-US" altLang="en-US"/>
              <a:pPr>
                <a:defRPr/>
              </a:pPr>
              <a:t>‹#›</a:t>
            </a:fld>
            <a:endParaRPr lang="en-US" altLang="en-US"/>
          </a:p>
        </p:txBody>
      </p:sp>
    </p:spTree>
    <p:extLst>
      <p:ext uri="{BB962C8B-B14F-4D97-AF65-F5344CB8AC3E}">
        <p14:creationId xmlns:p14="http://schemas.microsoft.com/office/powerpoint/2010/main" val="3287617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C63684-135E-490C-A0A8-0AD354151A25}"/>
              </a:ext>
            </a:extLst>
          </p:cNvPr>
          <p:cNvSpPr/>
          <p:nvPr/>
        </p:nvSpPr>
        <p:spPr>
          <a:xfrm>
            <a:off x="0" y="1"/>
            <a:ext cx="12192000" cy="506413"/>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sz="1800" kern="0">
              <a:solidFill>
                <a:prstClr val="white"/>
              </a:solidFill>
              <a:latin typeface="Calibri"/>
            </a:endParaRPr>
          </a:p>
        </p:txBody>
      </p:sp>
      <p:sp>
        <p:nvSpPr>
          <p:cNvPr id="2" name="Title 1"/>
          <p:cNvSpPr>
            <a:spLocks noGrp="1"/>
          </p:cNvSpPr>
          <p:nvPr>
            <p:ph type="title"/>
          </p:nvPr>
        </p:nvSpPr>
        <p:spPr>
          <a:xfrm>
            <a:off x="609600" y="-318187"/>
            <a:ext cx="10972800" cy="1143000"/>
          </a:xfrm>
        </p:spPr>
        <p:txBody>
          <a:bodyPr>
            <a:normAutofit/>
          </a:bodyPr>
          <a:lstStyle>
            <a:lvl1pPr>
              <a:defRPr sz="2800" b="1">
                <a:solidFill>
                  <a:schemeClr val="bg1"/>
                </a:solidFill>
                <a:latin typeface="+mn-lt"/>
              </a:defRPr>
            </a:lvl1pPr>
          </a:lstStyle>
          <a:p>
            <a:r>
              <a:rPr lang="en-US"/>
              <a:t>Click to edit Master title style</a:t>
            </a:r>
          </a:p>
        </p:txBody>
      </p:sp>
      <p:sp>
        <p:nvSpPr>
          <p:cNvPr id="4" name="Slide Number Placeholder 4">
            <a:extLst>
              <a:ext uri="{FF2B5EF4-FFF2-40B4-BE49-F238E27FC236}">
                <a16:creationId xmlns:a16="http://schemas.microsoft.com/office/drawing/2014/main" id="{15FDC220-90F8-4CC8-ADEE-B654CB0D52A8}"/>
              </a:ext>
            </a:extLst>
          </p:cNvPr>
          <p:cNvSpPr>
            <a:spLocks noGrp="1"/>
          </p:cNvSpPr>
          <p:nvPr>
            <p:ph type="sldNum" sz="quarter" idx="10"/>
          </p:nvPr>
        </p:nvSpPr>
        <p:spPr/>
        <p:txBody>
          <a:bodyPr/>
          <a:lstStyle>
            <a:lvl1pPr defTabSz="914400">
              <a:defRPr/>
            </a:lvl1pPr>
          </a:lstStyle>
          <a:p>
            <a:pPr>
              <a:defRPr/>
            </a:pPr>
            <a:fld id="{4084F3EE-4C00-4E7B-8435-ADAB51F0C351}" type="slidenum">
              <a:rPr lang="en-US" altLang="en-US"/>
              <a:pPr>
                <a:defRPr/>
              </a:pPr>
              <a:t>‹#›</a:t>
            </a:fld>
            <a:endParaRPr lang="en-US" altLang="en-US"/>
          </a:p>
        </p:txBody>
      </p:sp>
    </p:spTree>
    <p:extLst>
      <p:ext uri="{BB962C8B-B14F-4D97-AF65-F5344CB8AC3E}">
        <p14:creationId xmlns:p14="http://schemas.microsoft.com/office/powerpoint/2010/main" val="236340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3874F6-E06B-4203-B9F1-BD7E1195FF67}"/>
              </a:ext>
            </a:extLst>
          </p:cNvPr>
          <p:cNvSpPr/>
          <p:nvPr/>
        </p:nvSpPr>
        <p:spPr>
          <a:xfrm>
            <a:off x="0" y="1"/>
            <a:ext cx="12192000" cy="506413"/>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sz="1800" kern="0">
              <a:solidFill>
                <a:prstClr val="white"/>
              </a:solidFill>
              <a:latin typeface="Calibri"/>
            </a:endParaRPr>
          </a:p>
        </p:txBody>
      </p:sp>
      <p:sp>
        <p:nvSpPr>
          <p:cNvPr id="2" name="Title 1"/>
          <p:cNvSpPr>
            <a:spLocks noGrp="1"/>
          </p:cNvSpPr>
          <p:nvPr>
            <p:ph type="title"/>
          </p:nvPr>
        </p:nvSpPr>
        <p:spPr>
          <a:xfrm>
            <a:off x="609600" y="1981200"/>
            <a:ext cx="10972800" cy="1143000"/>
          </a:xfrm>
        </p:spPr>
        <p:txBody>
          <a:bodyPr>
            <a:normAutofit/>
          </a:bodyPr>
          <a:lstStyle>
            <a:lvl1pPr>
              <a:defRPr sz="3600" b="1">
                <a:solidFill>
                  <a:schemeClr val="tx1">
                    <a:lumMod val="95000"/>
                    <a:lumOff val="5000"/>
                  </a:schemeClr>
                </a:solidFill>
                <a:latin typeface="+mn-lt"/>
              </a:defRPr>
            </a:lvl1pPr>
          </a:lstStyle>
          <a:p>
            <a:r>
              <a:rPr lang="en-US"/>
              <a:t>Click to edit Master title style</a:t>
            </a:r>
          </a:p>
        </p:txBody>
      </p:sp>
      <p:sp>
        <p:nvSpPr>
          <p:cNvPr id="4" name="Slide Number Placeholder 4">
            <a:extLst>
              <a:ext uri="{FF2B5EF4-FFF2-40B4-BE49-F238E27FC236}">
                <a16:creationId xmlns:a16="http://schemas.microsoft.com/office/drawing/2014/main" id="{344364B6-CF72-4680-A37E-85E0EFBD8995}"/>
              </a:ext>
            </a:extLst>
          </p:cNvPr>
          <p:cNvSpPr>
            <a:spLocks noGrp="1"/>
          </p:cNvSpPr>
          <p:nvPr>
            <p:ph type="sldNum" sz="quarter" idx="10"/>
          </p:nvPr>
        </p:nvSpPr>
        <p:spPr/>
        <p:txBody>
          <a:bodyPr/>
          <a:lstStyle>
            <a:lvl1pPr defTabSz="914400">
              <a:defRPr/>
            </a:lvl1pPr>
          </a:lstStyle>
          <a:p>
            <a:pPr>
              <a:defRPr/>
            </a:pPr>
            <a:fld id="{6FC5F5F1-6765-4DB6-AF7F-82EFDC5ACD8D}" type="slidenum">
              <a:rPr lang="en-US" altLang="en-US"/>
              <a:pPr>
                <a:defRPr/>
              </a:pPr>
              <a:t>‹#›</a:t>
            </a:fld>
            <a:endParaRPr lang="en-US" altLang="en-US"/>
          </a:p>
        </p:txBody>
      </p:sp>
    </p:spTree>
    <p:extLst>
      <p:ext uri="{BB962C8B-B14F-4D97-AF65-F5344CB8AC3E}">
        <p14:creationId xmlns:p14="http://schemas.microsoft.com/office/powerpoint/2010/main" val="525545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6">
            <a:extLst>
              <a:ext uri="{FF2B5EF4-FFF2-40B4-BE49-F238E27FC236}">
                <a16:creationId xmlns:a16="http://schemas.microsoft.com/office/drawing/2014/main" id="{EA4FE699-C881-46F3-9807-A28D062AA93E}"/>
              </a:ext>
            </a:extLst>
          </p:cNvPr>
          <p:cNvSpPr>
            <a:spLocks noGrp="1"/>
          </p:cNvSpPr>
          <p:nvPr>
            <p:ph type="sldNum" sz="quarter" idx="10"/>
          </p:nvPr>
        </p:nvSpPr>
        <p:spPr/>
        <p:txBody>
          <a:bodyPr/>
          <a:lstStyle>
            <a:lvl1pPr defTabSz="914400">
              <a:defRPr/>
            </a:lvl1pPr>
          </a:lstStyle>
          <a:p>
            <a:pPr>
              <a:defRPr/>
            </a:pPr>
            <a:fld id="{448A313A-1EAD-45C2-A00A-80F0D2A1B853}" type="slidenum">
              <a:rPr lang="en-US" altLang="en-US"/>
              <a:pPr>
                <a:defRPr/>
              </a:pPr>
              <a:t>‹#›</a:t>
            </a:fld>
            <a:endParaRPr lang="en-US" altLang="en-US"/>
          </a:p>
        </p:txBody>
      </p:sp>
    </p:spTree>
    <p:extLst>
      <p:ext uri="{BB962C8B-B14F-4D97-AF65-F5344CB8AC3E}">
        <p14:creationId xmlns:p14="http://schemas.microsoft.com/office/powerpoint/2010/main" val="2193715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6">
            <a:extLst>
              <a:ext uri="{FF2B5EF4-FFF2-40B4-BE49-F238E27FC236}">
                <a16:creationId xmlns:a16="http://schemas.microsoft.com/office/drawing/2014/main" id="{F97A7D6E-B606-43FA-A2E2-7AEB2EBB1F6A}"/>
              </a:ext>
            </a:extLst>
          </p:cNvPr>
          <p:cNvSpPr>
            <a:spLocks noGrp="1"/>
          </p:cNvSpPr>
          <p:nvPr>
            <p:ph type="sldNum" sz="quarter" idx="10"/>
          </p:nvPr>
        </p:nvSpPr>
        <p:spPr/>
        <p:txBody>
          <a:bodyPr/>
          <a:lstStyle>
            <a:lvl1pPr defTabSz="914400">
              <a:defRPr/>
            </a:lvl1pPr>
          </a:lstStyle>
          <a:p>
            <a:pPr>
              <a:defRPr/>
            </a:pPr>
            <a:fld id="{C4436EF8-1A76-42C7-995B-482BBE4CCEA6}" type="slidenum">
              <a:rPr lang="en-US" altLang="en-US"/>
              <a:pPr>
                <a:defRPr/>
              </a:pPr>
              <a:t>‹#›</a:t>
            </a:fld>
            <a:endParaRPr lang="en-US" altLang="en-US"/>
          </a:p>
        </p:txBody>
      </p:sp>
    </p:spTree>
    <p:extLst>
      <p:ext uri="{BB962C8B-B14F-4D97-AF65-F5344CB8AC3E}">
        <p14:creationId xmlns:p14="http://schemas.microsoft.com/office/powerpoint/2010/main" val="133947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5D168-7135-4B46-8351-CB04A1B76AC7}"/>
              </a:ext>
            </a:extLst>
          </p:cNvPr>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a:solidFill>
                  <a:srgbClr val="000000"/>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5C89BC4-C1C0-44A2-A215-4F058055875D}"/>
              </a:ext>
            </a:extLst>
          </p:cNvPr>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a:solidFill>
                  <a:srgbClr val="000000"/>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0D03B73-EABD-4187-AC90-30CC67AA549F}"/>
              </a:ext>
            </a:extLst>
          </p:cNvPr>
          <p:cNvSpPr>
            <a:spLocks noGrp="1"/>
          </p:cNvSpPr>
          <p:nvPr>
            <p:ph type="sldNum" sz="quarter" idx="12"/>
          </p:nvPr>
        </p:nvSpPr>
        <p:spPr/>
        <p:txBody>
          <a:bodyPr/>
          <a:lstStyle>
            <a:lvl1pPr defTabSz="914400">
              <a:defRPr/>
            </a:lvl1pPr>
          </a:lstStyle>
          <a:p>
            <a:pPr>
              <a:defRPr/>
            </a:pPr>
            <a:fld id="{84C76975-BCA2-4FE2-92A0-D50966A108A3}" type="slidenum">
              <a:rPr lang="en-US" altLang="en-US"/>
              <a:pPr>
                <a:defRPr/>
              </a:pPr>
              <a:t>‹#›</a:t>
            </a:fld>
            <a:endParaRPr lang="en-US" altLang="en-US"/>
          </a:p>
        </p:txBody>
      </p:sp>
    </p:spTree>
    <p:extLst>
      <p:ext uri="{BB962C8B-B14F-4D97-AF65-F5344CB8AC3E}">
        <p14:creationId xmlns:p14="http://schemas.microsoft.com/office/powerpoint/2010/main" val="341046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339866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47977-41C2-4DC7-A172-19D6A3D6222D}"/>
              </a:ext>
            </a:extLst>
          </p:cNvPr>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a:solidFill>
                  <a:srgbClr val="000000"/>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97EBCEB-DDDF-4983-838A-055C862C271E}"/>
              </a:ext>
            </a:extLst>
          </p:cNvPr>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a:solidFill>
                  <a:srgbClr val="000000"/>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53044B4-0CEE-47BB-9406-452D73F62C66}"/>
              </a:ext>
            </a:extLst>
          </p:cNvPr>
          <p:cNvSpPr>
            <a:spLocks noGrp="1"/>
          </p:cNvSpPr>
          <p:nvPr>
            <p:ph type="sldNum" sz="quarter" idx="12"/>
          </p:nvPr>
        </p:nvSpPr>
        <p:spPr/>
        <p:txBody>
          <a:bodyPr/>
          <a:lstStyle>
            <a:lvl1pPr defTabSz="914400">
              <a:defRPr/>
            </a:lvl1pPr>
          </a:lstStyle>
          <a:p>
            <a:pPr>
              <a:defRPr/>
            </a:pPr>
            <a:fld id="{50866DAD-22DD-4205-B902-E71F8E2A668F}" type="slidenum">
              <a:rPr lang="en-US" altLang="en-US"/>
              <a:pPr>
                <a:defRPr/>
              </a:pPr>
              <a:t>‹#›</a:t>
            </a:fld>
            <a:endParaRPr lang="en-US" altLang="en-US"/>
          </a:p>
        </p:txBody>
      </p:sp>
    </p:spTree>
    <p:extLst>
      <p:ext uri="{BB962C8B-B14F-4D97-AF65-F5344CB8AC3E}">
        <p14:creationId xmlns:p14="http://schemas.microsoft.com/office/powerpoint/2010/main" val="715835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217291"/>
            <a:ext cx="10261600" cy="487362"/>
          </a:xfrm>
          <a:prstGeom prst="rect">
            <a:avLst/>
          </a:prstGeom>
        </p:spPr>
        <p:txBody>
          <a:bodyPr/>
          <a:lstStyle>
            <a:lvl1pPr algn="l">
              <a:defRPr sz="24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9">
            <a:extLst>
              <a:ext uri="{FF2B5EF4-FFF2-40B4-BE49-F238E27FC236}">
                <a16:creationId xmlns:a16="http://schemas.microsoft.com/office/drawing/2014/main" id="{231DDB54-18FD-4193-8F9B-17F98ACCDD6E}"/>
              </a:ext>
            </a:extLst>
          </p:cNvPr>
          <p:cNvSpPr>
            <a:spLocks noGrp="1"/>
          </p:cNvSpPr>
          <p:nvPr>
            <p:ph type="ftr" sz="quarter" idx="10"/>
          </p:nvPr>
        </p:nvSpPr>
        <p:spPr>
          <a:xfrm>
            <a:off x="0" y="0"/>
            <a:ext cx="0" cy="0"/>
          </a:xfrm>
        </p:spPr>
        <p:txBody>
          <a:bodyPr/>
          <a:lstStyle>
            <a:lvl1pPr defTabSz="457200" eaLnBrk="1" fontAlgn="auto" hangingPunct="1">
              <a:spcBef>
                <a:spcPts val="0"/>
              </a:spcBef>
              <a:spcAft>
                <a:spcPts val="0"/>
              </a:spcAft>
              <a:defRPr>
                <a:latin typeface="+mn-lt"/>
              </a:defRPr>
            </a:lvl1pPr>
          </a:lstStyle>
          <a:p>
            <a:pPr>
              <a:defRPr/>
            </a:pPr>
            <a:endParaRPr lang="en-US"/>
          </a:p>
        </p:txBody>
      </p:sp>
      <p:sp>
        <p:nvSpPr>
          <p:cNvPr id="5" name="Slide Number Placeholder 10">
            <a:extLst>
              <a:ext uri="{FF2B5EF4-FFF2-40B4-BE49-F238E27FC236}">
                <a16:creationId xmlns:a16="http://schemas.microsoft.com/office/drawing/2014/main" id="{DE75FCDC-FBA0-43A9-A23F-20B5C52AAF01}"/>
              </a:ext>
            </a:extLst>
          </p:cNvPr>
          <p:cNvSpPr>
            <a:spLocks noGrp="1"/>
          </p:cNvSpPr>
          <p:nvPr>
            <p:ph type="sldNum" sz="quarter" idx="11"/>
          </p:nvPr>
        </p:nvSpPr>
        <p:spPr/>
        <p:txBody>
          <a:bodyPr/>
          <a:lstStyle>
            <a:lvl1pPr>
              <a:defRPr>
                <a:solidFill>
                  <a:schemeClr val="bg1"/>
                </a:solidFill>
                <a:ea typeface="MS PGothic" panose="020B0600070205080204" pitchFamily="34" charset="-128"/>
              </a:defRPr>
            </a:lvl1pPr>
          </a:lstStyle>
          <a:p>
            <a:pPr>
              <a:defRPr/>
            </a:pPr>
            <a:fld id="{A4D9CCF5-F566-4082-987A-0FFB86E1C16E}" type="slidenum">
              <a:rPr lang="en-US" altLang="en-US"/>
              <a:pPr>
                <a:defRPr/>
              </a:pPr>
              <a:t>‹#›</a:t>
            </a:fld>
            <a:endParaRPr lang="en-US" altLang="en-US"/>
          </a:p>
        </p:txBody>
      </p:sp>
    </p:spTree>
    <p:extLst>
      <p:ext uri="{BB962C8B-B14F-4D97-AF65-F5344CB8AC3E}">
        <p14:creationId xmlns:p14="http://schemas.microsoft.com/office/powerpoint/2010/main" val="86993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168947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Internal VA Use Only</a:t>
            </a:r>
          </a:p>
        </p:txBody>
      </p:sp>
    </p:spTree>
    <p:extLst>
      <p:ext uri="{BB962C8B-B14F-4D97-AF65-F5344CB8AC3E}">
        <p14:creationId xmlns:p14="http://schemas.microsoft.com/office/powerpoint/2010/main" val="40122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6"/>
                        <a:ext cx="2116" cy="1587"/>
                      </a:xfrm>
                      <a:prstGeom prst="rect">
                        <a:avLst/>
                      </a:prstGeom>
                    </p:spPr>
                  </p:pic>
                </p:oleObj>
              </mc:Fallback>
            </mc:AlternateContent>
          </a:graphicData>
        </a:graphic>
      </p:graphicFrame>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4250" y="5584328"/>
            <a:ext cx="3112135" cy="699770"/>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1003189" y="5636827"/>
            <a:ext cx="2212798" cy="59468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4112380" y="6342297"/>
            <a:ext cx="3967239" cy="196208"/>
          </a:xfrm>
          <a:prstGeom prst="rect">
            <a:avLst/>
          </a:prstGeom>
          <a:noFill/>
        </p:spPr>
        <p:txBody>
          <a:bodyPr wrap="square" rtlCol="0">
            <a:spAutoFit/>
          </a:bodyPr>
          <a:lstStyle/>
          <a:p>
            <a:pPr algn="ctr"/>
            <a:r>
              <a:rPr lang="en-US" sz="675" baseline="0"/>
              <a:t>For Internal VA Use Only</a:t>
            </a:r>
            <a:endParaRPr lang="en-US" sz="675"/>
          </a:p>
        </p:txBody>
      </p:sp>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48438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solidFill>
                <a:srgbClr val="000000"/>
              </a:solidFill>
            </a:endParaRPr>
          </a:p>
        </p:txBody>
      </p:sp>
      <p:graphicFrame>
        <p:nvGraphicFramePr>
          <p:cNvPr id="4" name="Object 3" hidden="1"/>
          <p:cNvGraphicFramePr>
            <a:graphicFrameLocks noChangeAspect="1"/>
          </p:cNvGraphicFramePr>
          <p:nvPr userDrawn="1">
            <p:custDataLst>
              <p:tags r:id="rId2"/>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94"/>
                        <a:ext cx="2116" cy="1587"/>
                      </a:xfrm>
                      <a:prstGeom prst="rect">
                        <a:avLst/>
                      </a:prstGeom>
                    </p:spPr>
                  </p:pic>
                </p:oleObj>
              </mc:Fallback>
            </mc:AlternateContent>
          </a:graphicData>
        </a:graphic>
      </p:graphicFrame>
      <p:sp>
        <p:nvSpPr>
          <p:cNvPr id="2" name="Title 1"/>
          <p:cNvSpPr>
            <a:spLocks noGrp="1"/>
          </p:cNvSpPr>
          <p:nvPr>
            <p:ph type="ctrTitle"/>
          </p:nvPr>
        </p:nvSpPr>
        <p:spPr>
          <a:xfrm>
            <a:off x="1003187" y="1361281"/>
            <a:ext cx="10019719" cy="4223250"/>
          </a:xfrm>
        </p:spPr>
        <p:txBody>
          <a:bodyPr>
            <a:normAutofit/>
          </a:bodyPr>
          <a:lstStyle>
            <a:lvl1pPr algn="l">
              <a:defRPr sz="3713">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173263" y="5617895"/>
            <a:ext cx="2844800" cy="556422"/>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1003187" y="5617895"/>
            <a:ext cx="1798600" cy="43417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userDrawn="1"/>
        </p:nvGrpSpPr>
        <p:grpSpPr>
          <a:xfrm>
            <a:off x="0" y="1371600"/>
            <a:ext cx="11018064" cy="2895600"/>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custDataLst>
      <p:tags r:id="rId1"/>
    </p:custDataLst>
    <p:extLst>
      <p:ext uri="{BB962C8B-B14F-4D97-AF65-F5344CB8AC3E}">
        <p14:creationId xmlns:p14="http://schemas.microsoft.com/office/powerpoint/2010/main" val="386611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990600"/>
            <a:ext cx="10972800" cy="4876800"/>
          </a:xfrm>
        </p:spPr>
        <p:txBody>
          <a:bodyPr anchor="ctr">
            <a:normAutofit/>
          </a:bodyPr>
          <a:lstStyle>
            <a:lvl1pPr marL="0" indent="0" algn="ctr">
              <a:buNone/>
              <a:defRPr sz="2700"/>
            </a:lvl1pPr>
            <a:lvl2pPr marL="260604" indent="-260604" algn="ctr">
              <a:spcBef>
                <a:spcPts val="360"/>
              </a:spcBef>
              <a:buFont typeface="Arial" panose="020B0604020202020204" pitchFamily="34" charset="0"/>
              <a:buChar char="•"/>
              <a:defRPr sz="2700"/>
            </a:lvl2pPr>
            <a:lvl3pPr marL="555498" indent="-212598" algn="ctr">
              <a:spcBef>
                <a:spcPts val="324"/>
              </a:spcBef>
              <a:buFont typeface="Arial" panose="020B0604020202020204" pitchFamily="34" charset="0"/>
              <a:buChar char="–"/>
              <a:defRPr sz="2700"/>
            </a:lvl3pPr>
            <a:lvl4pPr marL="857250" indent="-171450" algn="ctr">
              <a:spcBef>
                <a:spcPts val="288"/>
              </a:spcBef>
              <a:buFont typeface="Arial" panose="020B0604020202020204" pitchFamily="34" charset="0"/>
              <a:buChar char="•"/>
              <a:defRPr sz="2700"/>
            </a:lvl4pPr>
            <a:lvl5pPr marL="1200150" indent="-171450" algn="ctr">
              <a:buFont typeface="Arial" panose="020B0604020202020204" pitchFamily="34" charset="0"/>
              <a:buChar char="–"/>
              <a:defRPr sz="27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853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HEALTH ADMINISTRATION</a:t>
            </a:r>
          </a:p>
        </p:txBody>
      </p:sp>
      <p:sp>
        <p:nvSpPr>
          <p:cNvPr id="9" name="Footer Placeholder 8"/>
          <p:cNvSpPr>
            <a:spLocks noGrp="1"/>
          </p:cNvSpPr>
          <p:nvPr>
            <p:ph type="ftr" sz="quarter" idx="10"/>
          </p:nvPr>
        </p:nvSpPr>
        <p:spPr/>
        <p:txBody>
          <a:bodyPr/>
          <a:lstStyle/>
          <a:p>
            <a:pPr defTabSz="457200"/>
            <a:r>
              <a:rPr lang="it-IT"/>
              <a:t>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62453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1.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050293" y="6293070"/>
            <a:ext cx="2474449" cy="470322"/>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67258" y="6293070"/>
            <a:ext cx="1689670" cy="38226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Internal VA Use Only</a:t>
            </a:r>
          </a:p>
        </p:txBody>
      </p:sp>
    </p:spTree>
    <p:extLst>
      <p:ext uri="{BB962C8B-B14F-4D97-AF65-F5344CB8AC3E}">
        <p14:creationId xmlns:p14="http://schemas.microsoft.com/office/powerpoint/2010/main" val="1281564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050293" y="6293070"/>
            <a:ext cx="2474449" cy="470322"/>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67258" y="6293070"/>
            <a:ext cx="1689670" cy="38226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Internal VA Use Only</a:t>
            </a:r>
          </a:p>
        </p:txBody>
      </p:sp>
    </p:spTree>
    <p:extLst>
      <p:ext uri="{BB962C8B-B14F-4D97-AF65-F5344CB8AC3E}">
        <p14:creationId xmlns:p14="http://schemas.microsoft.com/office/powerpoint/2010/main" val="12815646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3. VA-PRIMARY-HORIZONTAL-WHITE-VECTOR2.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87965" y="6271406"/>
            <a:ext cx="2946400" cy="491986"/>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 Pre-Decisional Deliberative Document  Internal VA Use Only</a:t>
            </a:r>
          </a:p>
        </p:txBody>
      </p:sp>
    </p:spTree>
    <p:extLst>
      <p:ext uri="{BB962C8B-B14F-4D97-AF65-F5344CB8AC3E}">
        <p14:creationId xmlns:p14="http://schemas.microsoft.com/office/powerpoint/2010/main" val="21709136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F95AEA-163D-4233-8BB7-022B91AC0DB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30E899C-55B9-416A-88EC-8A2DF732834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5EF9E2D1-C870-4738-95A2-3274C1E92694}"/>
              </a:ext>
            </a:extLst>
          </p:cNvPr>
          <p:cNvSpPr/>
          <p:nvPr/>
        </p:nvSpPr>
        <p:spPr>
          <a:xfrm>
            <a:off x="0" y="6135689"/>
            <a:ext cx="12192000" cy="731837"/>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1029" name="Picture 8" descr="3. VA-PRIMARY-HORIZONTAL-WHITE-VECTOR2.png">
            <a:extLst>
              <a:ext uri="{FF2B5EF4-FFF2-40B4-BE49-F238E27FC236}">
                <a16:creationId xmlns:a16="http://schemas.microsoft.com/office/drawing/2014/main" id="{77CC436C-E305-4FA9-9B83-FD11358A4823}"/>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8388351" y="6265864"/>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919B5CD-3D44-4878-9E38-8DBBABDCD953}"/>
              </a:ext>
            </a:extLst>
          </p:cNvPr>
          <p:cNvSpPr>
            <a:spLocks noGrp="1"/>
          </p:cNvSpPr>
          <p:nvPr>
            <p:ph type="sldNum" sz="quarter" idx="4"/>
          </p:nvPr>
        </p:nvSpPr>
        <p:spPr>
          <a:xfrm>
            <a:off x="9249833" y="640080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52968B1D-4CA0-4C7F-A213-D856732E81E4}" type="slidenum">
              <a:rPr lang="en-US" altLang="en-US"/>
              <a:pPr>
                <a:defRPr/>
              </a:pPr>
              <a:t>‹#›</a:t>
            </a:fld>
            <a:r>
              <a:rPr lang="en-US" altLang="en-US"/>
              <a:t>cc</a:t>
            </a:r>
          </a:p>
        </p:txBody>
      </p:sp>
      <p:pic>
        <p:nvPicPr>
          <p:cNvPr id="1031" name="Picture 2" descr="C:\Users\vacoGrovem\AppData\Local\Microsoft\Windows\Temporary Internet Files\Content.Outlook\83QVOJUE\CHOOSE-VA-rev.png">
            <a:extLst>
              <a:ext uri="{FF2B5EF4-FFF2-40B4-BE49-F238E27FC236}">
                <a16:creationId xmlns:a16="http://schemas.microsoft.com/office/drawing/2014/main" id="{B048D815-75B6-4C15-9420-8AA5E9CB65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200" y="6172201"/>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241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hyperlink" Target="https://youtu.be/iZcmDRcxu6o"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caregiver.va.gov/support/New_CSC_Page.asp"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www.caregiver.va.gov/pdfs/FactSheets/CSP_Eligibility_Criteria_Factsheet.pdf"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https://www.caregiver.va.gov/support/New_CSC_Page.asp" TargetMode="External"/><Relationship Id="rId5" Type="http://schemas.openxmlformats.org/officeDocument/2006/relationships/hyperlink" Target="https://www.va.gov/vaforms/medical/pdf/10-10CG.pdf" TargetMode="External"/><Relationship Id="rId4" Type="http://schemas.openxmlformats.org/officeDocument/2006/relationships/hyperlink" Target="http://www.caregiver.va.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7.png"/><Relationship Id="rId5" Type="http://schemas.openxmlformats.org/officeDocument/2006/relationships/hyperlink" Target="https://www.va.gov/vaforms/medical/pdf/VA_Form_10-305.pdf" TargetMode="External"/><Relationship Id="rId4" Type="http://schemas.openxmlformats.org/officeDocument/2006/relationships/hyperlink" Target="https://www.caregiver.va.gov/pdfs/FactSheets/VA_CaregiverSupportProgram_PCAFC_Appeal_FAQs_032922.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41.png"/><Relationship Id="rId4" Type="http://schemas.openxmlformats.org/officeDocument/2006/relationships/hyperlink" Target="https://www.blogs.va.gov/VAntage/72531/new-suicide-prevention-toolkit-caregiver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3.xml"/><Relationship Id="rId7" Type="http://schemas.openxmlformats.org/officeDocument/2006/relationships/hyperlink" Target="https://youtu.be/QLtYC8ZfRTY"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youtu.be/nmvJ5xIR714" TargetMode="Externa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hyperlink" Target="https://www.caregiver.va.gov/Subscribe_to_Email_Updates.asp" TargetMode="External"/><Relationship Id="rId13" Type="http://schemas.openxmlformats.org/officeDocument/2006/relationships/image" Target="../media/image15.png"/><Relationship Id="rId3" Type="http://schemas.openxmlformats.org/officeDocument/2006/relationships/notesSlide" Target="../notesSlides/notesSlide24.xml"/><Relationship Id="rId7" Type="http://schemas.openxmlformats.org/officeDocument/2006/relationships/hyperlink" Target="https://www.va.gov/family-member-benefits/apply-for-caregiver-assistance-form-10-10cg/introduction" TargetMode="External"/><Relationship Id="rId12"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hyperlink" Target="https://www.caregiver.va.gov/Publications_Resources_Topic.asp" TargetMode="External"/><Relationship Id="rId11" Type="http://schemas.openxmlformats.org/officeDocument/2006/relationships/image" Target="../media/image46.png"/><Relationship Id="rId5" Type="http://schemas.openxmlformats.org/officeDocument/2006/relationships/hyperlink" Target="https://www.caregiver.va.gov/help_landing.asp" TargetMode="External"/><Relationship Id="rId10" Type="http://schemas.openxmlformats.org/officeDocument/2006/relationships/hyperlink" Target="https://www.caregiver.va.gov/index.asp" TargetMode="External"/><Relationship Id="rId4" Type="http://schemas.openxmlformats.org/officeDocument/2006/relationships/hyperlink" Target="https://www.caregiver.va.gov/support/New_CSC_Page.asp" TargetMode="Externa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5.xml"/><Relationship Id="rId7" Type="http://schemas.openxmlformats.org/officeDocument/2006/relationships/image" Target="../media/image20.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33.jpeg"/><Relationship Id="rId4" Type="http://schemas.openxmlformats.org/officeDocument/2006/relationships/hyperlink" Target="https://www.caregiver.va.gov/support/New_CSC_Page.asp"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FB4DFFD-4C73-433E-817E-DFD157D1899F}"/>
              </a:ext>
            </a:extLst>
          </p:cNvPr>
          <p:cNvSpPr>
            <a:spLocks noGrp="1"/>
          </p:cNvSpPr>
          <p:nvPr>
            <p:ph type="subTitle" idx="1"/>
          </p:nvPr>
        </p:nvSpPr>
        <p:spPr>
          <a:prstGeom prst="rect">
            <a:avLst/>
          </a:prstGeom>
        </p:spPr>
        <p:txBody>
          <a:bodyPr/>
          <a:lstStyle/>
          <a:p>
            <a:pPr marL="0" indent="0" defTabSz="914400">
              <a:spcBef>
                <a:spcPts val="0"/>
              </a:spcBef>
              <a:buNone/>
              <a:defRPr/>
            </a:pPr>
            <a:r>
              <a:rPr lang="en-US" sz="1600" b="1">
                <a:solidFill>
                  <a:prstClr val="black">
                    <a:tint val="75000"/>
                  </a:prstClr>
                </a:solidFill>
              </a:rPr>
              <a:t> </a:t>
            </a:r>
          </a:p>
          <a:p>
            <a:pPr marL="0" indent="0" defTabSz="914400">
              <a:spcBef>
                <a:spcPts val="0"/>
              </a:spcBef>
              <a:buNone/>
              <a:defRPr/>
            </a:pPr>
            <a:endParaRPr lang="en-US" sz="2800" b="1"/>
          </a:p>
        </p:txBody>
      </p:sp>
      <p:sp>
        <p:nvSpPr>
          <p:cNvPr id="8" name="TextBox 7">
            <a:extLst>
              <a:ext uri="{FF2B5EF4-FFF2-40B4-BE49-F238E27FC236}">
                <a16:creationId xmlns:a16="http://schemas.microsoft.com/office/drawing/2014/main" id="{DBD972F4-8DFF-4F3A-BF3B-56466D1AD885}"/>
              </a:ext>
            </a:extLst>
          </p:cNvPr>
          <p:cNvSpPr txBox="1"/>
          <p:nvPr/>
        </p:nvSpPr>
        <p:spPr>
          <a:xfrm>
            <a:off x="1276121" y="3167717"/>
            <a:ext cx="60052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Caregiver Support Program Overview </a:t>
            </a:r>
          </a:p>
        </p:txBody>
      </p:sp>
      <p:sp>
        <p:nvSpPr>
          <p:cNvPr id="6" name="TextBox 5">
            <a:extLst>
              <a:ext uri="{FF2B5EF4-FFF2-40B4-BE49-F238E27FC236}">
                <a16:creationId xmlns:a16="http://schemas.microsoft.com/office/drawing/2014/main" id="{159865A8-E910-4D2E-B2D8-2BA79583C352}"/>
              </a:ext>
            </a:extLst>
          </p:cNvPr>
          <p:cNvSpPr txBox="1"/>
          <p:nvPr/>
        </p:nvSpPr>
        <p:spPr>
          <a:xfrm>
            <a:off x="1276121" y="3918521"/>
            <a:ext cx="575904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Meghan Booth, LCSW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VISN 8 Caregiver Support Program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Jon Pallone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VISN 8 Caregiver Support Program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Date: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10/04/2023</a:t>
            </a:r>
          </a:p>
        </p:txBody>
      </p:sp>
      <p:sp>
        <p:nvSpPr>
          <p:cNvPr id="2" name="Footer Placeholder 1">
            <a:extLst>
              <a:ext uri="{FF2B5EF4-FFF2-40B4-BE49-F238E27FC236}">
                <a16:creationId xmlns:a16="http://schemas.microsoft.com/office/drawing/2014/main" id="{224C3B83-03A5-7E63-4F49-5556E6DD20AF}"/>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5" name="Picture 4" descr="Diagram&#10;&#10;Description automatically generated">
            <a:extLst>
              <a:ext uri="{FF2B5EF4-FFF2-40B4-BE49-F238E27FC236}">
                <a16:creationId xmlns:a16="http://schemas.microsoft.com/office/drawing/2014/main" id="{A3731154-D3E6-F0D1-C69D-CF1B119CE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723" y="1182368"/>
            <a:ext cx="10768553" cy="1840779"/>
          </a:xfrm>
          <a:prstGeom prst="rect">
            <a:avLst/>
          </a:prstGeom>
        </p:spPr>
      </p:pic>
      <p:cxnSp>
        <p:nvCxnSpPr>
          <p:cNvPr id="3" name="Straight Connector 2">
            <a:extLst>
              <a:ext uri="{FF2B5EF4-FFF2-40B4-BE49-F238E27FC236}">
                <a16:creationId xmlns:a16="http://schemas.microsoft.com/office/drawing/2014/main" id="{22BCA743-9B71-E065-48C4-51A514E18B4F}"/>
              </a:ext>
            </a:extLst>
          </p:cNvPr>
          <p:cNvCxnSpPr/>
          <p:nvPr/>
        </p:nvCxnSpPr>
        <p:spPr>
          <a:xfrm>
            <a:off x="721150" y="3779759"/>
            <a:ext cx="6453859" cy="0"/>
          </a:xfrm>
          <a:prstGeom prst="line">
            <a:avLst/>
          </a:prstGeom>
          <a:ln>
            <a:solidFill>
              <a:srgbClr val="6817A7"/>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42103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A2854EC-6C58-481E-856F-705440453949}"/>
              </a:ext>
            </a:extLst>
          </p:cNvPr>
          <p:cNvSpPr>
            <a:spLocks noGrp="1" noChangeArrowheads="1"/>
          </p:cNvSpPr>
          <p:nvPr>
            <p:ph type="title"/>
          </p:nvPr>
        </p:nvSpPr>
        <p:spPr>
          <a:xfrm>
            <a:off x="0" y="0"/>
            <a:ext cx="12192000" cy="731838"/>
          </a:xfrm>
        </p:spPr>
        <p:txBody>
          <a:bodyPr>
            <a:normAutofit/>
          </a:bodyPr>
          <a:lstStyle/>
          <a:p>
            <a:r>
              <a:rPr lang="en-US" altLang="en-US" b="1" cap="all"/>
              <a:t>Respite Care</a:t>
            </a:r>
          </a:p>
        </p:txBody>
      </p:sp>
      <p:sp>
        <p:nvSpPr>
          <p:cNvPr id="165892" name="Slide Number Placeholder 3">
            <a:extLst>
              <a:ext uri="{FF2B5EF4-FFF2-40B4-BE49-F238E27FC236}">
                <a16:creationId xmlns:a16="http://schemas.microsoft.com/office/drawing/2014/main" id="{D0E9A749-550A-4D7B-BAF0-E235C926E5EF}"/>
              </a:ext>
            </a:extLst>
          </p:cNvPr>
          <p:cNvSpPr>
            <a:spLocks noGrp="1" noChangeArrowheads="1"/>
          </p:cNvSpPr>
          <p:nvPr>
            <p:ph type="sldNum" sz="quarter" idx="10"/>
          </p:nvPr>
        </p:nvSpPr>
        <p:spPr bwMode="auto">
          <a:xfrm>
            <a:off x="11613716" y="6356442"/>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8" name="Footer Placeholder 1">
            <a:extLst>
              <a:ext uri="{FF2B5EF4-FFF2-40B4-BE49-F238E27FC236}">
                <a16:creationId xmlns:a16="http://schemas.microsoft.com/office/drawing/2014/main" id="{09F41AEA-A5B9-4C1A-8BB4-DF71FF12BC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2" name="Picture 1">
            <a:extLst>
              <a:ext uri="{FF2B5EF4-FFF2-40B4-BE49-F238E27FC236}">
                <a16:creationId xmlns:a16="http://schemas.microsoft.com/office/drawing/2014/main" id="{F0F36908-A585-9449-933B-9DBBB7D797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pic>
        <p:nvPicPr>
          <p:cNvPr id="5" name="Picture 4">
            <a:hlinkClick r:id="rId5"/>
            <a:extLst>
              <a:ext uri="{FF2B5EF4-FFF2-40B4-BE49-F238E27FC236}">
                <a16:creationId xmlns:a16="http://schemas.microsoft.com/office/drawing/2014/main" id="{778681A1-BDD3-DBA4-F1BA-E3E8711280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11"/>
          <a:stretch/>
        </p:blipFill>
        <p:spPr>
          <a:xfrm>
            <a:off x="7704786" y="2936629"/>
            <a:ext cx="4101017" cy="2136878"/>
          </a:xfrm>
          <a:prstGeom prst="rect">
            <a:avLst/>
          </a:prstGeom>
        </p:spPr>
      </p:pic>
      <p:sp>
        <p:nvSpPr>
          <p:cNvPr id="4" name="TextBox 3">
            <a:extLst>
              <a:ext uri="{FF2B5EF4-FFF2-40B4-BE49-F238E27FC236}">
                <a16:creationId xmlns:a16="http://schemas.microsoft.com/office/drawing/2014/main" id="{016EDE65-46E8-50E2-7DA2-194F167A6985}"/>
              </a:ext>
            </a:extLst>
          </p:cNvPr>
          <p:cNvSpPr txBox="1"/>
          <p:nvPr/>
        </p:nvSpPr>
        <p:spPr>
          <a:xfrm>
            <a:off x="0" y="1151889"/>
            <a:ext cx="7704786" cy="481670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US" sz="2200">
                <a:effectLst/>
                <a:latin typeface="Arial"/>
                <a:ea typeface="Times New Roman" panose="02020603050405020304" pitchFamily="18" charset="0"/>
                <a:cs typeface="Arial"/>
              </a:rPr>
              <a:t>Respite can help to reduce caregiver burden, relieve stress, prevent burnout</a:t>
            </a:r>
            <a:r>
              <a:rPr lang="en-US" sz="2200">
                <a:latin typeface="Arial"/>
                <a:ea typeface="Times New Roman" panose="02020603050405020304" pitchFamily="18" charset="0"/>
                <a:cs typeface="Arial"/>
              </a:rPr>
              <a:t>.</a:t>
            </a:r>
            <a:endParaRPr lang="en-US" sz="2200">
              <a:effectLst/>
              <a:latin typeface="Arial"/>
              <a:ea typeface="Times New Roman" panose="02020603050405020304" pitchFamily="18" charset="0"/>
              <a:cs typeface="Arial"/>
            </a:endParaRPr>
          </a:p>
          <a:p>
            <a:pPr lvl="1"/>
            <a:endParaRPr lang="en-US" sz="1800">
              <a:effectLst/>
              <a:latin typeface="Arial" panose="020B0604020202020204" pitchFamily="34" charset="0"/>
              <a:ea typeface="Yu Mincho" panose="02020400000000000000" pitchFamily="18" charset="-128"/>
              <a:cs typeface="Arial" panose="020B0604020202020204" pitchFamily="34" charset="0"/>
            </a:endParaRPr>
          </a:p>
          <a:p>
            <a:pPr marL="742950" lvl="1" indent="-285750">
              <a:buFont typeface="Arial" panose="020B0604020202020204" pitchFamily="34" charset="0"/>
              <a:buChar char="•"/>
            </a:pPr>
            <a:r>
              <a:rPr lang="en-US" sz="2200">
                <a:effectLst/>
                <a:latin typeface="Arial"/>
                <a:ea typeface="Times New Roman" panose="02020603050405020304" pitchFamily="18" charset="0"/>
                <a:cs typeface="Arial"/>
              </a:rPr>
              <a:t>Respite is available to Family Caregivers enrolled in PCAFC. </a:t>
            </a:r>
            <a:r>
              <a:rPr lang="en-US" sz="1800">
                <a:effectLst/>
                <a:latin typeface="Arial"/>
                <a:ea typeface="Times New Roman" panose="02020603050405020304" pitchFamily="18" charset="0"/>
                <a:cs typeface="Arial"/>
              </a:rPr>
              <a:t>   </a:t>
            </a:r>
          </a:p>
          <a:p>
            <a:pPr marL="742950" lvl="1" indent="-285750">
              <a:buFont typeface="Arial" panose="020B0604020202020204" pitchFamily="34" charset="0"/>
              <a:buChar char="•"/>
            </a:pPr>
            <a:endParaRPr lang="en-US" sz="1800">
              <a:effectLst/>
              <a:latin typeface="Arial" panose="020B0604020202020204" pitchFamily="34" charset="0"/>
              <a:ea typeface="Yu Mincho" panose="02020400000000000000" pitchFamily="18" charset="-128"/>
              <a:cs typeface="Arial" panose="020B0604020202020204" pitchFamily="34" charset="0"/>
            </a:endParaRPr>
          </a:p>
          <a:p>
            <a:pPr marL="742950" lvl="1" indent="-285750">
              <a:buFont typeface="Arial" panose="020B0604020202020204" pitchFamily="34" charset="0"/>
              <a:buChar char="•"/>
            </a:pPr>
            <a:r>
              <a:rPr lang="en-US" sz="2200">
                <a:effectLst/>
                <a:latin typeface="Arial"/>
                <a:ea typeface="Times New Roman" panose="02020603050405020304" pitchFamily="18" charset="0"/>
                <a:cs typeface="Arial"/>
              </a:rPr>
              <a:t>Respite can be provided in the following venues: </a:t>
            </a:r>
            <a:endParaRPr lang="en-US" sz="2200">
              <a:effectLst/>
              <a:latin typeface="Arial"/>
              <a:ea typeface="Yu Mincho" panose="02020400000000000000" pitchFamily="18" charset="-128"/>
              <a:cs typeface="Arial"/>
            </a:endParaRPr>
          </a:p>
          <a:p>
            <a:pPr marL="1257300" lvl="2" indent="-342900" fontAlgn="base">
              <a:lnSpc>
                <a:spcPct val="107000"/>
              </a:lnSpc>
              <a:buSzPts val="1000"/>
              <a:buFont typeface="Arial" panose="020B0604020202020204" pitchFamily="34" charset="0"/>
              <a:buChar char="•"/>
              <a:tabLst>
                <a:tab pos="457200" algn="l"/>
              </a:tabLst>
            </a:pPr>
            <a:r>
              <a:rPr lang="en-US" sz="2000">
                <a:effectLst/>
                <a:latin typeface="Arial"/>
                <a:ea typeface="Times New Roman" panose="02020603050405020304" pitchFamily="18" charset="0"/>
                <a:cs typeface="Arial"/>
              </a:rPr>
              <a:t>Adult Day Health Care </a:t>
            </a:r>
            <a:endParaRPr lang="en-US" sz="2000">
              <a:effectLst/>
              <a:latin typeface="Arial"/>
              <a:ea typeface="Yu Mincho" panose="02020400000000000000" pitchFamily="18" charset="-128"/>
              <a:cs typeface="Arial"/>
            </a:endParaRPr>
          </a:p>
          <a:p>
            <a:pPr marL="1257300" lvl="2" indent="-342900" fontAlgn="base">
              <a:lnSpc>
                <a:spcPct val="107000"/>
              </a:lnSpc>
              <a:buSzPts val="1000"/>
              <a:buFont typeface="Arial" panose="020B0604020202020204" pitchFamily="34" charset="0"/>
              <a:buChar char="•"/>
              <a:tabLst>
                <a:tab pos="457200" algn="l"/>
              </a:tabLst>
            </a:pPr>
            <a:r>
              <a:rPr lang="en-US" sz="2000">
                <a:effectLst/>
                <a:latin typeface="Arial"/>
                <a:ea typeface="Times New Roman" panose="02020603050405020304" pitchFamily="18" charset="0"/>
                <a:cs typeface="Arial"/>
              </a:rPr>
              <a:t>Traditional Home Care (both skilled and non-skilled) </a:t>
            </a:r>
            <a:endParaRPr lang="en-US" sz="2000">
              <a:effectLst/>
              <a:latin typeface="Arial"/>
              <a:ea typeface="Yu Mincho" panose="02020400000000000000" pitchFamily="18" charset="-128"/>
              <a:cs typeface="Arial"/>
            </a:endParaRPr>
          </a:p>
          <a:p>
            <a:pPr marL="1257300" lvl="2" indent="-342900" fontAlgn="base">
              <a:lnSpc>
                <a:spcPct val="107000"/>
              </a:lnSpc>
              <a:buSzPts val="1000"/>
              <a:buFont typeface="Arial" panose="020B0604020202020204" pitchFamily="34" charset="0"/>
              <a:buChar char="•"/>
              <a:tabLst>
                <a:tab pos="457200" algn="l"/>
              </a:tabLst>
            </a:pPr>
            <a:r>
              <a:rPr lang="en-US" sz="2000">
                <a:effectLst/>
                <a:latin typeface="Arial"/>
                <a:ea typeface="Times New Roman" panose="02020603050405020304" pitchFamily="18" charset="0"/>
                <a:cs typeface="Arial"/>
              </a:rPr>
              <a:t>Nursing Home Care </a:t>
            </a:r>
            <a:endParaRPr lang="en-US" sz="2000">
              <a:effectLst/>
              <a:latin typeface="Arial"/>
              <a:ea typeface="Yu Mincho" panose="02020400000000000000" pitchFamily="18" charset="-128"/>
              <a:cs typeface="Arial"/>
            </a:endParaRPr>
          </a:p>
          <a:p>
            <a:pPr marL="1714500" lvl="3" indent="-342900" fontAlgn="base">
              <a:lnSpc>
                <a:spcPct val="107000"/>
              </a:lnSpc>
              <a:buSzPts val="1000"/>
              <a:buFont typeface="Arial" panose="020B0604020202020204" pitchFamily="34" charset="0"/>
              <a:buChar char="•"/>
              <a:tabLst>
                <a:tab pos="457200" algn="l"/>
              </a:tabLst>
            </a:pPr>
            <a:r>
              <a:rPr lang="en-US" sz="2000">
                <a:effectLst/>
                <a:latin typeface="Arial"/>
                <a:ea typeface="Times New Roman" panose="02020603050405020304" pitchFamily="18" charset="0"/>
                <a:cs typeface="Arial"/>
              </a:rPr>
              <a:t>Community Living Centers (CLC) </a:t>
            </a:r>
            <a:endParaRPr lang="en-US" sz="2000">
              <a:effectLst/>
              <a:latin typeface="Arial"/>
              <a:ea typeface="Yu Mincho" panose="02020400000000000000" pitchFamily="18" charset="-128"/>
              <a:cs typeface="Arial"/>
            </a:endParaRPr>
          </a:p>
          <a:p>
            <a:pPr marL="1714500" lvl="3" indent="-342900" fontAlgn="base">
              <a:lnSpc>
                <a:spcPct val="107000"/>
              </a:lnSpc>
              <a:buSzPts val="1000"/>
              <a:buFont typeface="Arial" panose="020B0604020202020204" pitchFamily="34" charset="0"/>
              <a:buChar char="•"/>
              <a:tabLst>
                <a:tab pos="457200" algn="l"/>
              </a:tabLst>
            </a:pPr>
            <a:r>
              <a:rPr lang="en-US" sz="2000">
                <a:effectLst/>
                <a:latin typeface="Arial"/>
                <a:ea typeface="Times New Roman" panose="02020603050405020304" pitchFamily="18" charset="0"/>
                <a:cs typeface="Arial"/>
              </a:rPr>
              <a:t>Community Nursing Homes (with VA contracts) </a:t>
            </a:r>
            <a:endParaRPr lang="en-US" sz="2000">
              <a:effectLst/>
              <a:latin typeface="Arial"/>
              <a:ea typeface="Yu Mincho" panose="02020400000000000000" pitchFamily="18" charset="-128"/>
              <a:cs typeface="Arial"/>
            </a:endParaRPr>
          </a:p>
          <a:p>
            <a:pPr marL="742950" lvl="1" indent="-285750">
              <a:buFont typeface="Arial" panose="020B0604020202020204" pitchFamily="34" charset="0"/>
              <a:buChar char="•"/>
            </a:pPr>
            <a:endParaRPr lang="en-US" sz="18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custDataLst>
      <p:tags r:id="rId1"/>
    </p:custDataLst>
    <p:extLst>
      <p:ext uri="{BB962C8B-B14F-4D97-AF65-F5344CB8AC3E}">
        <p14:creationId xmlns:p14="http://schemas.microsoft.com/office/powerpoint/2010/main" val="5620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A2854EC-6C58-481E-856F-705440453949}"/>
              </a:ext>
            </a:extLst>
          </p:cNvPr>
          <p:cNvSpPr>
            <a:spLocks noGrp="1" noChangeArrowheads="1"/>
          </p:cNvSpPr>
          <p:nvPr>
            <p:ph type="title"/>
          </p:nvPr>
        </p:nvSpPr>
        <p:spPr>
          <a:xfrm>
            <a:off x="0" y="0"/>
            <a:ext cx="12192000" cy="731838"/>
          </a:xfrm>
        </p:spPr>
        <p:txBody>
          <a:bodyPr>
            <a:normAutofit/>
          </a:bodyPr>
          <a:lstStyle/>
          <a:p>
            <a:r>
              <a:rPr lang="en-US" altLang="en-US" b="1" cap="all"/>
              <a:t>Mental Health Hubs</a:t>
            </a:r>
          </a:p>
        </p:txBody>
      </p:sp>
      <p:sp>
        <p:nvSpPr>
          <p:cNvPr id="165892" name="Slide Number Placeholder 3">
            <a:extLst>
              <a:ext uri="{FF2B5EF4-FFF2-40B4-BE49-F238E27FC236}">
                <a16:creationId xmlns:a16="http://schemas.microsoft.com/office/drawing/2014/main" id="{D0E9A749-550A-4D7B-BAF0-E235C926E5EF}"/>
              </a:ext>
            </a:extLst>
          </p:cNvPr>
          <p:cNvSpPr>
            <a:spLocks noGrp="1" noChangeArrowheads="1"/>
          </p:cNvSpPr>
          <p:nvPr>
            <p:ph type="sldNum" sz="quarter" idx="10"/>
          </p:nvPr>
        </p:nvSpPr>
        <p:spPr bwMode="auto">
          <a:xfrm>
            <a:off x="11613716" y="6356442"/>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7" name="Content Placeholder 2">
            <a:extLst>
              <a:ext uri="{FF2B5EF4-FFF2-40B4-BE49-F238E27FC236}">
                <a16:creationId xmlns:a16="http://schemas.microsoft.com/office/drawing/2014/main" id="{10A28D96-A8DA-426E-80A4-6BC5419E379C}"/>
              </a:ext>
            </a:extLst>
          </p:cNvPr>
          <p:cNvSpPr>
            <a:spLocks noGrp="1"/>
          </p:cNvSpPr>
          <p:nvPr>
            <p:ph idx="1"/>
          </p:nvPr>
        </p:nvSpPr>
        <p:spPr>
          <a:xfrm>
            <a:off x="587820" y="731838"/>
            <a:ext cx="9350829" cy="5073877"/>
          </a:xfrm>
        </p:spPr>
        <p:txBody>
          <a:bodyPr vert="horz" lIns="91440" tIns="45720" rIns="91440" bIns="45720" rtlCol="0" anchor="t">
            <a:normAutofit/>
          </a:bodyPr>
          <a:lstStyle/>
          <a:p>
            <a:pPr marL="0" indent="0" defTabSz="342875">
              <a:buNone/>
              <a:defRPr/>
            </a:pPr>
            <a:endParaRPr lang="en-US" sz="2400">
              <a:solidFill>
                <a:srgbClr val="000000"/>
              </a:solidFill>
            </a:endParaRPr>
          </a:p>
          <a:p>
            <a:pPr marL="256540" indent="-256540" defTabSz="342875">
              <a:defRPr/>
            </a:pPr>
            <a:r>
              <a:rPr lang="en-US">
                <a:solidFill>
                  <a:srgbClr val="000000"/>
                </a:solidFill>
                <a:latin typeface="Arial"/>
                <a:cs typeface="Arial"/>
              </a:rPr>
              <a:t>VA’s CSP is implementing Mental Health Hubs to meet the counseling needs of caregivers approved for PCAFC.</a:t>
            </a:r>
          </a:p>
          <a:p>
            <a:pPr marL="256540" indent="-256540" defTabSz="342875">
              <a:defRPr/>
            </a:pPr>
            <a:endParaRPr lang="en-US">
              <a:solidFill>
                <a:srgbClr val="000000"/>
              </a:solidFill>
            </a:endParaRPr>
          </a:p>
          <a:p>
            <a:pPr marL="256540" indent="-256540" defTabSz="342875">
              <a:defRPr/>
            </a:pPr>
            <a:r>
              <a:rPr lang="en-US">
                <a:solidFill>
                  <a:srgbClr val="000000"/>
                </a:solidFill>
                <a:latin typeface="Arial"/>
                <a:cs typeface="Arial"/>
              </a:rPr>
              <a:t>Their focus is on the unique mental health needs of caregivers, like the way VA specializes in the unique mental health needs of Veterans. </a:t>
            </a:r>
          </a:p>
          <a:p>
            <a:pPr defTabSz="342875">
              <a:defRPr/>
            </a:pPr>
            <a:endParaRPr lang="en-US">
              <a:solidFill>
                <a:srgbClr val="000000"/>
              </a:solidFill>
            </a:endParaRPr>
          </a:p>
          <a:p>
            <a:pPr marL="256540" indent="-256540" defTabSz="342875">
              <a:defRPr/>
            </a:pPr>
            <a:r>
              <a:rPr lang="en-US">
                <a:solidFill>
                  <a:srgbClr val="000000"/>
                </a:solidFill>
                <a:latin typeface="Arial"/>
                <a:cs typeface="Arial"/>
              </a:rPr>
              <a:t>The first stage of program implementation began in September 2022</a:t>
            </a:r>
          </a:p>
          <a:p>
            <a:pPr marL="656590" lvl="1" indent="-256540" defTabSz="342875">
              <a:defRPr/>
            </a:pPr>
            <a:r>
              <a:rPr lang="en-US">
                <a:latin typeface="Arial"/>
                <a:cs typeface="Arial"/>
              </a:rPr>
              <a:t>Currently active in VISNs 1, 4, 8, 15, 16, and 23</a:t>
            </a:r>
          </a:p>
          <a:p>
            <a:pPr marL="0" indent="0" defTabSz="342875">
              <a:buNone/>
              <a:defRPr/>
            </a:pPr>
            <a:endParaRPr lang="en-US">
              <a:solidFill>
                <a:srgbClr val="000000"/>
              </a:solidFill>
            </a:endParaRPr>
          </a:p>
          <a:p>
            <a:pPr marL="256540" indent="-256540" defTabSz="342875">
              <a:defRPr/>
            </a:pPr>
            <a:r>
              <a:rPr lang="en-US">
                <a:solidFill>
                  <a:srgbClr val="000000"/>
                </a:solidFill>
                <a:latin typeface="Arial"/>
                <a:cs typeface="Arial"/>
              </a:rPr>
              <a:t>All VISNs are scheduled to have a Mental Health Hub at a future date.</a:t>
            </a:r>
          </a:p>
        </p:txBody>
      </p:sp>
      <p:sp>
        <p:nvSpPr>
          <p:cNvPr id="8" name="Footer Placeholder 1">
            <a:extLst>
              <a:ext uri="{FF2B5EF4-FFF2-40B4-BE49-F238E27FC236}">
                <a16:creationId xmlns:a16="http://schemas.microsoft.com/office/drawing/2014/main" id="{09F41AEA-A5B9-4C1A-8BB4-DF71FF12BC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9" name="Picture 8" descr="A picture containing person, person, indoor&#10;&#10;Description automatically generated">
            <a:extLst>
              <a:ext uri="{FF2B5EF4-FFF2-40B4-BE49-F238E27FC236}">
                <a16:creationId xmlns:a16="http://schemas.microsoft.com/office/drawing/2014/main" id="{51AE2DF1-3077-166F-76C2-4A4FF9F3E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5388" y="3606191"/>
            <a:ext cx="2932698" cy="2199524"/>
          </a:xfrm>
          <a:prstGeom prst="rect">
            <a:avLst/>
          </a:prstGeom>
          <a:ln>
            <a:noFill/>
          </a:ln>
          <a:effectLst>
            <a:softEdge rad="112500"/>
          </a:effectLst>
        </p:spPr>
      </p:pic>
      <p:pic>
        <p:nvPicPr>
          <p:cNvPr id="10" name="Picture 9">
            <a:extLst>
              <a:ext uri="{FF2B5EF4-FFF2-40B4-BE49-F238E27FC236}">
                <a16:creationId xmlns:a16="http://schemas.microsoft.com/office/drawing/2014/main" id="{F831739F-1FE7-B883-83C2-5641D915D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97472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A2854EC-6C58-481E-856F-705440453949}"/>
              </a:ext>
            </a:extLst>
          </p:cNvPr>
          <p:cNvSpPr>
            <a:spLocks noGrp="1" noChangeArrowheads="1"/>
          </p:cNvSpPr>
          <p:nvPr>
            <p:ph type="title"/>
          </p:nvPr>
        </p:nvSpPr>
        <p:spPr>
          <a:xfrm>
            <a:off x="0" y="0"/>
            <a:ext cx="12192000" cy="731838"/>
          </a:xfrm>
        </p:spPr>
        <p:txBody>
          <a:bodyPr>
            <a:normAutofit/>
          </a:bodyPr>
          <a:lstStyle/>
          <a:p>
            <a:r>
              <a:rPr lang="en-US" altLang="en-US" b="1" cap="all"/>
              <a:t>Legal &amp; Financial Services</a:t>
            </a:r>
          </a:p>
        </p:txBody>
      </p:sp>
      <p:sp>
        <p:nvSpPr>
          <p:cNvPr id="165892" name="Slide Number Placeholder 3">
            <a:extLst>
              <a:ext uri="{FF2B5EF4-FFF2-40B4-BE49-F238E27FC236}">
                <a16:creationId xmlns:a16="http://schemas.microsoft.com/office/drawing/2014/main" id="{D0E9A749-550A-4D7B-BAF0-E235C926E5EF}"/>
              </a:ext>
            </a:extLst>
          </p:cNvPr>
          <p:cNvSpPr>
            <a:spLocks noGrp="1" noChangeArrowheads="1"/>
          </p:cNvSpPr>
          <p:nvPr>
            <p:ph type="sldNum" sz="quarter" idx="10"/>
          </p:nvPr>
        </p:nvSpPr>
        <p:spPr bwMode="auto">
          <a:xfrm>
            <a:off x="11613716" y="6356442"/>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8" name="Footer Placeholder 1">
            <a:extLst>
              <a:ext uri="{FF2B5EF4-FFF2-40B4-BE49-F238E27FC236}">
                <a16:creationId xmlns:a16="http://schemas.microsoft.com/office/drawing/2014/main" id="{09F41AEA-A5B9-4C1A-8BB4-DF71FF12BC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4" name="Picture 3">
            <a:extLst>
              <a:ext uri="{FF2B5EF4-FFF2-40B4-BE49-F238E27FC236}">
                <a16:creationId xmlns:a16="http://schemas.microsoft.com/office/drawing/2014/main" id="{37CE2FC2-778F-F3A5-3CBB-86F8165554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
        <p:nvSpPr>
          <p:cNvPr id="2" name="TextBox 1">
            <a:extLst>
              <a:ext uri="{FF2B5EF4-FFF2-40B4-BE49-F238E27FC236}">
                <a16:creationId xmlns:a16="http://schemas.microsoft.com/office/drawing/2014/main" id="{5A845F22-027D-C1B1-261F-DA4FA751A4FA}"/>
              </a:ext>
            </a:extLst>
          </p:cNvPr>
          <p:cNvSpPr txBox="1"/>
          <p:nvPr/>
        </p:nvSpPr>
        <p:spPr>
          <a:xfrm>
            <a:off x="1388853" y="1791419"/>
            <a:ext cx="942867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444444"/>
                </a:solidFill>
                <a:latin typeface="Arial"/>
                <a:cs typeface="Calibri"/>
              </a:rPr>
              <a:t>Live Legal and Financial Planning</a:t>
            </a:r>
            <a:r>
              <a:rPr lang="en-US" sz="2400">
                <a:solidFill>
                  <a:srgbClr val="444444"/>
                </a:solidFill>
                <a:latin typeface="Arial"/>
                <a:cs typeface="Calibri"/>
              </a:rPr>
              <a:t> services became available to Primary Family Caregivers on April 24, 2023. If a Primary Family Caregiver is seeking these services, they can contact their </a:t>
            </a:r>
            <a:r>
              <a:rPr lang="en-US" sz="2400">
                <a:solidFill>
                  <a:srgbClr val="444444"/>
                </a:solidFill>
                <a:latin typeface="Arial"/>
                <a:cs typeface="Calibri"/>
                <a:hlinkClick r:id="rId5"/>
              </a:rPr>
              <a:t>local CSP team</a:t>
            </a:r>
            <a:r>
              <a:rPr lang="en-US" sz="2400">
                <a:solidFill>
                  <a:srgbClr val="444444"/>
                </a:solidFill>
                <a:latin typeface="Arial"/>
                <a:cs typeface="Calibri"/>
              </a:rPr>
              <a:t> for assistance. ​</a:t>
            </a:r>
          </a:p>
          <a:p>
            <a:r>
              <a:rPr lang="en-US" sz="2400">
                <a:solidFill>
                  <a:srgbClr val="444444"/>
                </a:solidFill>
                <a:cs typeface="Calibri"/>
              </a:rPr>
              <a:t>​</a:t>
            </a:r>
          </a:p>
          <a:p>
            <a:r>
              <a:rPr lang="en-US" sz="2400">
                <a:solidFill>
                  <a:srgbClr val="444444"/>
                </a:solidFill>
                <a:latin typeface="Arial"/>
                <a:cs typeface="Calibri"/>
              </a:rPr>
              <a:t>*Web based service, such as live webinars and trainings, are coming soon.</a:t>
            </a:r>
          </a:p>
        </p:txBody>
      </p:sp>
    </p:spTree>
    <p:custDataLst>
      <p:tags r:id="rId1"/>
    </p:custDataLst>
    <p:extLst>
      <p:ext uri="{BB962C8B-B14F-4D97-AF65-F5344CB8AC3E}">
        <p14:creationId xmlns:p14="http://schemas.microsoft.com/office/powerpoint/2010/main" val="247233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a:xfrm>
            <a:off x="0" y="3312"/>
            <a:ext cx="12192000" cy="762000"/>
          </a:xfrm>
        </p:spPr>
        <p:txBody>
          <a:bodyPr>
            <a:normAutofit/>
          </a:bodyPr>
          <a:lstStyle/>
          <a:p>
            <a:r>
              <a:rPr lang="en-US" b="1">
                <a:latin typeface="Arial"/>
                <a:cs typeface="Arial"/>
              </a:rPr>
              <a:t>PCAFC ELIGIBILITY CRITERIA </a:t>
            </a:r>
            <a:endParaRPr lang="en-US" b="1" err="1"/>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11701398" y="6356442"/>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Footer Placeholder 1">
            <a:extLst>
              <a:ext uri="{FF2B5EF4-FFF2-40B4-BE49-F238E27FC236}">
                <a16:creationId xmlns:a16="http://schemas.microsoft.com/office/drawing/2014/main" id="{DC9D5EB2-625D-4C86-A590-7955DC86F013}"/>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Informational</a:t>
            </a:r>
            <a:r>
              <a:rPr kumimoji="0" lang="it-IT"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err="1">
                <a:ln>
                  <a:noFill/>
                </a:ln>
                <a:solidFill>
                  <a:prstClr val="white"/>
                </a:solidFill>
                <a:effectLst/>
                <a:uLnTx/>
                <a:uFillTx/>
                <a:latin typeface="Arial" panose="020B0604020202020204" pitchFamily="34" charset="0"/>
                <a:cs typeface="Arial" panose="020B0604020202020204" pitchFamily="34" charset="0"/>
              </a:rPr>
              <a:t>Purposes</a:t>
            </a:r>
            <a:r>
              <a:rPr kumimoji="0" lang="it-IT"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it-IT" sz="1200" b="0" i="0" u="none" strike="noStrike" kern="1200" cap="none" spc="0" normalizeH="0" baseline="0" noProof="0" err="1">
                <a:ln>
                  <a:noFill/>
                </a:ln>
                <a:solidFill>
                  <a:prstClr val="white"/>
                </a:solidFill>
                <a:effectLst/>
                <a:uLnTx/>
                <a:uFillTx/>
                <a:latin typeface="Arial" panose="020B0604020202020204" pitchFamily="34" charset="0"/>
                <a:cs typeface="Arial" panose="020B0604020202020204" pitchFamily="34" charset="0"/>
              </a:rPr>
              <a:t>Only</a:t>
            </a:r>
          </a:p>
        </p:txBody>
      </p:sp>
      <p:pic>
        <p:nvPicPr>
          <p:cNvPr id="9" name="Picture 8">
            <a:extLst>
              <a:ext uri="{FF2B5EF4-FFF2-40B4-BE49-F238E27FC236}">
                <a16:creationId xmlns:a16="http://schemas.microsoft.com/office/drawing/2014/main" id="{85D28530-6823-082C-A27E-08F923714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
        <p:nvSpPr>
          <p:cNvPr id="11" name="Content Placeholder 2">
            <a:extLst>
              <a:ext uri="{FF2B5EF4-FFF2-40B4-BE49-F238E27FC236}">
                <a16:creationId xmlns:a16="http://schemas.microsoft.com/office/drawing/2014/main" id="{9AF8B5C5-0137-EE58-3B30-84EED204F814}"/>
              </a:ext>
            </a:extLst>
          </p:cNvPr>
          <p:cNvSpPr>
            <a:spLocks noGrp="1"/>
          </p:cNvSpPr>
          <p:nvPr>
            <p:ph idx="1"/>
          </p:nvPr>
        </p:nvSpPr>
        <p:spPr>
          <a:xfrm>
            <a:off x="914400" y="757667"/>
            <a:ext cx="10461172" cy="5508998"/>
          </a:xfrm>
        </p:spPr>
        <p:txBody>
          <a:bodyPr vert="horz" lIns="91440" tIns="45720" rIns="91440" bIns="45720" rtlCol="0" anchor="t">
            <a:normAutofit fontScale="92500" lnSpcReduction="10000"/>
          </a:bodyPr>
          <a:lstStyle/>
          <a:p>
            <a:pPr marL="0" indent="0">
              <a:lnSpc>
                <a:spcPct val="107000"/>
              </a:lnSpc>
              <a:spcBef>
                <a:spcPts val="0"/>
              </a:spcBef>
              <a:spcAft>
                <a:spcPts val="600"/>
              </a:spcAft>
              <a:buNone/>
              <a:defRPr/>
            </a:pPr>
            <a:endParaRPr lang="en-US" sz="1000" b="1">
              <a:ea typeface="Calibri" panose="020F0502020204030204" pitchFamily="34" charset="0"/>
            </a:endParaRPr>
          </a:p>
          <a:p>
            <a:pPr marL="0" indent="0">
              <a:lnSpc>
                <a:spcPct val="107000"/>
              </a:lnSpc>
              <a:spcBef>
                <a:spcPts val="0"/>
              </a:spcBef>
              <a:spcAft>
                <a:spcPts val="600"/>
              </a:spcAft>
              <a:buNone/>
              <a:defRPr/>
            </a:pPr>
            <a:r>
              <a:rPr lang="en-US" sz="2200" b="1">
                <a:ea typeface="Calibri" panose="020F0502020204030204" pitchFamily="34" charset="0"/>
              </a:rPr>
              <a:t>Eligibility Criteria</a:t>
            </a:r>
          </a:p>
          <a:p>
            <a:pPr>
              <a:spcBef>
                <a:spcPts val="0"/>
              </a:spcBef>
            </a:pPr>
            <a:r>
              <a:rPr lang="en-US">
                <a:latin typeface="Arial"/>
                <a:ea typeface="Calibri" panose="020F0502020204030204" pitchFamily="34" charset="0"/>
                <a:cs typeface="Arial"/>
              </a:rPr>
              <a:t>Caregiver</a:t>
            </a:r>
          </a:p>
          <a:p>
            <a:pPr marL="0" indent="0">
              <a:spcBef>
                <a:spcPts val="0"/>
              </a:spcBef>
              <a:buNone/>
            </a:pPr>
            <a:endParaRPr lang="en-US">
              <a:latin typeface="Arial"/>
              <a:ea typeface="Calibri" panose="020F0502020204030204" pitchFamily="34" charset="0"/>
              <a:cs typeface="Arial"/>
            </a:endParaRPr>
          </a:p>
          <a:p>
            <a:pPr lvl="1">
              <a:spcBef>
                <a:spcPts val="0"/>
              </a:spcBef>
            </a:pPr>
            <a:r>
              <a:rPr lang="en-US">
                <a:latin typeface="Arial"/>
                <a:ea typeface="Calibri" panose="020F0502020204030204" pitchFamily="34" charset="0"/>
                <a:cs typeface="Arial"/>
              </a:rPr>
              <a:t>18 years of age</a:t>
            </a:r>
          </a:p>
          <a:p>
            <a:pPr lvl="1">
              <a:spcBef>
                <a:spcPts val="0"/>
              </a:spcBef>
            </a:pPr>
            <a:r>
              <a:rPr lang="en-US">
                <a:latin typeface="Arial"/>
                <a:ea typeface="Calibri" panose="020F0502020204030204" pitchFamily="34" charset="0"/>
                <a:cs typeface="Arial"/>
              </a:rPr>
              <a:t>Son, Spouse, Daughter, etc.</a:t>
            </a:r>
          </a:p>
          <a:p>
            <a:pPr lvl="1">
              <a:spcBef>
                <a:spcPts val="0"/>
              </a:spcBef>
            </a:pPr>
            <a:r>
              <a:rPr lang="en-US">
                <a:latin typeface="Arial"/>
                <a:ea typeface="Calibri" panose="020F0502020204030204" pitchFamily="34" charset="0"/>
                <a:cs typeface="Arial"/>
              </a:rPr>
              <a:t>Able to complete training</a:t>
            </a:r>
          </a:p>
          <a:p>
            <a:pPr lvl="1">
              <a:spcBef>
                <a:spcPts val="0"/>
              </a:spcBef>
            </a:pPr>
            <a:r>
              <a:rPr lang="en-US">
                <a:latin typeface="Arial"/>
                <a:ea typeface="Calibri" panose="020F0502020204030204" pitchFamily="34" charset="0"/>
                <a:cs typeface="Arial"/>
              </a:rPr>
              <a:t>Able to carry out all requirements</a:t>
            </a:r>
          </a:p>
          <a:p>
            <a:pPr marL="457200" lvl="1" indent="0">
              <a:spcBef>
                <a:spcPts val="0"/>
              </a:spcBef>
              <a:buNone/>
            </a:pPr>
            <a:endParaRPr lang="en-US">
              <a:latin typeface="Arial"/>
              <a:ea typeface="Calibri" panose="020F0502020204030204" pitchFamily="34" charset="0"/>
              <a:cs typeface="Arial"/>
            </a:endParaRPr>
          </a:p>
          <a:p>
            <a:pPr>
              <a:spcBef>
                <a:spcPts val="0"/>
              </a:spcBef>
            </a:pPr>
            <a:r>
              <a:rPr lang="en-US">
                <a:latin typeface="Arial"/>
                <a:ea typeface="Calibri" panose="020F0502020204030204" pitchFamily="34" charset="0"/>
                <a:cs typeface="Arial"/>
              </a:rPr>
              <a:t>Veteran: There</a:t>
            </a:r>
            <a:r>
              <a:rPr lang="en-US">
                <a:effectLst/>
                <a:latin typeface="Arial"/>
                <a:ea typeface="Calibri" panose="020F0502020204030204" pitchFamily="34" charset="0"/>
                <a:cs typeface="Arial"/>
              </a:rPr>
              <a:t> are seven</a:t>
            </a:r>
            <a:r>
              <a:rPr lang="en-US">
                <a:latin typeface="Arial"/>
                <a:ea typeface="Calibri" panose="020F0502020204030204" pitchFamily="34" charset="0"/>
                <a:cs typeface="Arial"/>
              </a:rPr>
              <a:t> (7)</a:t>
            </a:r>
            <a:r>
              <a:rPr lang="en-US">
                <a:effectLst/>
                <a:latin typeface="Arial"/>
                <a:ea typeface="Calibri" panose="020F0502020204030204" pitchFamily="34" charset="0"/>
                <a:cs typeface="Arial"/>
              </a:rPr>
              <a:t> </a:t>
            </a:r>
            <a:r>
              <a:rPr lang="en-US">
                <a:latin typeface="Arial"/>
                <a:ea typeface="Calibri" panose="020F0502020204030204" pitchFamily="34" charset="0"/>
                <a:cs typeface="Arial"/>
              </a:rPr>
              <a:t>total Veteran</a:t>
            </a:r>
            <a:r>
              <a:rPr lang="en-US">
                <a:effectLst/>
                <a:latin typeface="Arial"/>
                <a:ea typeface="Calibri" panose="020F0502020204030204" pitchFamily="34" charset="0"/>
                <a:cs typeface="Arial"/>
              </a:rPr>
              <a:t> </a:t>
            </a:r>
            <a:r>
              <a:rPr lang="en-US">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eligibility requirements </a:t>
            </a:r>
            <a:r>
              <a:rPr lang="en-US">
                <a:effectLst/>
                <a:latin typeface="Arial"/>
                <a:ea typeface="Calibri" panose="020F0502020204030204" pitchFamily="34" charset="0"/>
                <a:cs typeface="Arial"/>
              </a:rPr>
              <a:t>for PCAFC.</a:t>
            </a:r>
            <a:r>
              <a:rPr lang="en-US">
                <a:latin typeface="Arial"/>
                <a:ea typeface="Calibri" panose="020F0502020204030204" pitchFamily="34" charset="0"/>
                <a:cs typeface="Arial"/>
              </a:rPr>
              <a:t> </a:t>
            </a:r>
            <a:endParaRPr lang="en-US"/>
          </a:p>
          <a:p>
            <a:pPr marL="0" indent="0">
              <a:spcBef>
                <a:spcPts val="0"/>
              </a:spcBef>
              <a:buNone/>
            </a:pPr>
            <a:endParaRPr lang="en-US">
              <a:effectLst/>
              <a:ea typeface="Calibri" panose="020F0502020204030204" pitchFamily="34" charset="0"/>
            </a:endParaRPr>
          </a:p>
          <a:p>
            <a:pPr lvl="1">
              <a:spcBef>
                <a:spcPts val="0"/>
              </a:spcBef>
            </a:pPr>
            <a:r>
              <a:rPr lang="en-US">
                <a:effectLst/>
                <a:latin typeface="Arial"/>
                <a:ea typeface="Calibri" panose="020F0502020204030204" pitchFamily="34" charset="0"/>
                <a:cs typeface="Arial"/>
              </a:rPr>
              <a:t>Veteran</a:t>
            </a:r>
            <a:r>
              <a:rPr lang="en-US">
                <a:latin typeface="Arial"/>
                <a:ea typeface="Calibri" panose="020F0502020204030204" pitchFamily="34" charset="0"/>
                <a:cs typeface="Arial"/>
              </a:rPr>
              <a:t> has</a:t>
            </a:r>
            <a:r>
              <a:rPr lang="en-US">
                <a:effectLst/>
                <a:latin typeface="Arial"/>
                <a:ea typeface="Calibri" panose="020F0502020204030204" pitchFamily="34" charset="0"/>
                <a:cs typeface="Arial"/>
              </a:rPr>
              <a:t> a serious injury incurred or aggravated in the line of duty. We define serious injury 	as a 70% service-connected rating.</a:t>
            </a:r>
            <a:r>
              <a:rPr lang="en-US">
                <a:latin typeface="Arial"/>
                <a:ea typeface="Calibri" panose="020F0502020204030204" pitchFamily="34" charset="0"/>
                <a:cs typeface="Arial"/>
              </a:rPr>
              <a:t> </a:t>
            </a:r>
            <a:r>
              <a:rPr lang="en-US">
                <a:effectLst/>
                <a:latin typeface="Arial"/>
                <a:ea typeface="Calibri" panose="020F0502020204030204" pitchFamily="34" charset="0"/>
                <a:cs typeface="Arial"/>
              </a:rPr>
              <a:t>single or combined rating. It </a:t>
            </a:r>
            <a:r>
              <a:rPr lang="en-US">
                <a:latin typeface="Arial"/>
                <a:ea typeface="Calibri" panose="020F0502020204030204" pitchFamily="34" charset="0"/>
                <a:cs typeface="Arial"/>
              </a:rPr>
              <a:t>can include</a:t>
            </a:r>
            <a:r>
              <a:rPr lang="en-US">
                <a:effectLst/>
                <a:latin typeface="Arial"/>
                <a:ea typeface="Calibri" panose="020F0502020204030204" pitchFamily="34" charset="0"/>
                <a:cs typeface="Arial"/>
              </a:rPr>
              <a:t> a presumptive rating.</a:t>
            </a:r>
            <a:endParaRPr lang="en-US" b="1">
              <a:latin typeface="Arial"/>
              <a:ea typeface="Calibri" panose="020F0502020204030204" pitchFamily="34" charset="0"/>
              <a:cs typeface="Arial"/>
            </a:endParaRPr>
          </a:p>
          <a:p>
            <a:pPr marL="457200" lvl="1" indent="0">
              <a:spcBef>
                <a:spcPts val="0"/>
              </a:spcBef>
              <a:buNone/>
            </a:pPr>
            <a:endParaRPr lang="en-US">
              <a:latin typeface="Arial"/>
              <a:ea typeface="Calibri" panose="020F0502020204030204" pitchFamily="34" charset="0"/>
              <a:cs typeface="Arial"/>
            </a:endParaRPr>
          </a:p>
          <a:p>
            <a:pPr lvl="1">
              <a:spcBef>
                <a:spcPts val="0"/>
              </a:spcBef>
            </a:pPr>
            <a:r>
              <a:rPr lang="en-US">
                <a:latin typeface="Arial"/>
                <a:ea typeface="Calibri" panose="020F0502020204030204" pitchFamily="34" charset="0"/>
                <a:cs typeface="Arial"/>
              </a:rPr>
              <a:t>The Veteran must need in-person personal care services for a minimum of six (6) continuous months based on any one of the following:</a:t>
            </a:r>
            <a:endParaRPr lang="en-US">
              <a:solidFill>
                <a:srgbClr val="000000"/>
              </a:solidFill>
              <a:latin typeface="Arial"/>
              <a:cs typeface="Arial"/>
            </a:endParaRPr>
          </a:p>
          <a:p>
            <a:pPr lvl="2">
              <a:spcBef>
                <a:spcPts val="0"/>
              </a:spcBef>
            </a:pPr>
            <a:r>
              <a:rPr lang="en-US" b="1">
                <a:solidFill>
                  <a:srgbClr val="000000"/>
                </a:solidFill>
                <a:latin typeface="Arial"/>
                <a:cs typeface="Arial"/>
              </a:rPr>
              <a:t>An inability to perform an activity of daily living;</a:t>
            </a:r>
            <a:endParaRPr lang="en-US">
              <a:solidFill>
                <a:srgbClr val="000000"/>
              </a:solidFill>
              <a:latin typeface="Arial"/>
              <a:cs typeface="Arial"/>
            </a:endParaRPr>
          </a:p>
          <a:p>
            <a:pPr lvl="2">
              <a:spcBef>
                <a:spcPts val="0"/>
              </a:spcBef>
            </a:pPr>
            <a:r>
              <a:rPr lang="en-US" b="1">
                <a:solidFill>
                  <a:srgbClr val="000000"/>
                </a:solidFill>
                <a:latin typeface="Arial"/>
                <a:cs typeface="Arial"/>
              </a:rPr>
              <a:t>A need for supervision or protection based on symptoms or residuals of neurological or other impairment or injury; or </a:t>
            </a:r>
            <a:endParaRPr lang="en-US">
              <a:solidFill>
                <a:srgbClr val="000000"/>
              </a:solidFill>
              <a:latin typeface="Arial"/>
              <a:cs typeface="Arial"/>
            </a:endParaRPr>
          </a:p>
          <a:p>
            <a:pPr lvl="2">
              <a:spcBef>
                <a:spcPts val="0"/>
              </a:spcBef>
            </a:pPr>
            <a:r>
              <a:rPr lang="en-US" b="1">
                <a:solidFill>
                  <a:srgbClr val="000000"/>
                </a:solidFill>
                <a:latin typeface="Arial"/>
                <a:cs typeface="Arial"/>
              </a:rPr>
              <a:t>A need for regular or extensive instruction or supervision without which the ability of the Veteran to function in daily life would be seriously impaired.</a:t>
            </a:r>
            <a:endParaRPr lang="en-US">
              <a:solidFill>
                <a:srgbClr val="000000"/>
              </a:solidFill>
              <a:latin typeface="Arial"/>
              <a:cs typeface="Arial"/>
            </a:endParaRPr>
          </a:p>
          <a:p>
            <a:pPr lvl="2">
              <a:spcBef>
                <a:spcPts val="0"/>
              </a:spcBef>
            </a:pPr>
            <a:endParaRPr lang="en-US" b="1">
              <a:latin typeface="Arial"/>
              <a:cs typeface="Arial"/>
            </a:endParaRPr>
          </a:p>
          <a:p>
            <a:pPr marL="914400" lvl="2" indent="0">
              <a:spcBef>
                <a:spcPts val="0"/>
              </a:spcBef>
              <a:buNone/>
            </a:pPr>
            <a:endParaRPr lang="en-US" b="1">
              <a:latin typeface="Arial"/>
              <a:cs typeface="Arial"/>
            </a:endParaRPr>
          </a:p>
        </p:txBody>
      </p:sp>
    </p:spTree>
    <p:custDataLst>
      <p:tags r:id="rId1"/>
    </p:custDataLst>
    <p:extLst>
      <p:ext uri="{BB962C8B-B14F-4D97-AF65-F5344CB8AC3E}">
        <p14:creationId xmlns:p14="http://schemas.microsoft.com/office/powerpoint/2010/main" val="35653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70EEB60-C640-23C3-4929-8DAEAD04D1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748" y="1048601"/>
            <a:ext cx="8322503" cy="4161252"/>
          </a:xfrm>
          <a:prstGeom prst="rect">
            <a:avLst/>
          </a:prstGeom>
        </p:spPr>
      </p:pic>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a:xfrm>
            <a:off x="0" y="3312"/>
            <a:ext cx="12192000" cy="762000"/>
          </a:xfrm>
        </p:spPr>
        <p:txBody>
          <a:bodyPr>
            <a:normAutofit/>
          </a:bodyPr>
          <a:lstStyle/>
          <a:p>
            <a:r>
              <a:rPr lang="en-US" b="1">
                <a:latin typeface="Arial"/>
                <a:cs typeface="Arial"/>
              </a:rPr>
              <a:t>PCAFC APPLICATIONS</a:t>
            </a:r>
            <a:endParaRPr lang="en-US" b="1"/>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11701398" y="6356442"/>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Content Placeholder 1">
            <a:extLst>
              <a:ext uri="{FF2B5EF4-FFF2-40B4-BE49-F238E27FC236}">
                <a16:creationId xmlns:a16="http://schemas.microsoft.com/office/drawing/2014/main" id="{2EDF1525-193C-4AD8-98DB-E42F8FB90F5D}"/>
              </a:ext>
            </a:extLst>
          </p:cNvPr>
          <p:cNvSpPr>
            <a:spLocks noGrp="1"/>
          </p:cNvSpPr>
          <p:nvPr>
            <p:ph idx="1"/>
          </p:nvPr>
        </p:nvSpPr>
        <p:spPr>
          <a:xfrm>
            <a:off x="1934748" y="5408047"/>
            <a:ext cx="8322503" cy="566058"/>
          </a:xfrm>
        </p:spPr>
        <p:txBody>
          <a:bodyPr vert="horz" lIns="91440" tIns="45720" rIns="91440" bIns="45720" rtlCol="0" anchor="t">
            <a:normAutofit/>
          </a:bodyPr>
          <a:lstStyle/>
          <a:p>
            <a:pPr marL="0" indent="0" algn="ctr">
              <a:buNone/>
            </a:pPr>
            <a:r>
              <a:rPr lang="en-US" sz="2400" b="1">
                <a:latin typeface="Arial"/>
                <a:cs typeface="Arial"/>
              </a:rPr>
              <a:t>PCAFC Application Process</a:t>
            </a:r>
            <a:endParaRPr lang="en-US"/>
          </a:p>
          <a:p>
            <a:pPr marL="0" indent="0">
              <a:buNone/>
            </a:pPr>
            <a:endParaRPr lang="en-US"/>
          </a:p>
        </p:txBody>
      </p:sp>
      <p:sp>
        <p:nvSpPr>
          <p:cNvPr id="8" name="Footer Placeholder 1">
            <a:extLst>
              <a:ext uri="{FF2B5EF4-FFF2-40B4-BE49-F238E27FC236}">
                <a16:creationId xmlns:a16="http://schemas.microsoft.com/office/drawing/2014/main" id="{DC9D5EB2-625D-4C86-A590-7955DC86F013}"/>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9" name="Picture 8">
            <a:extLst>
              <a:ext uri="{FF2B5EF4-FFF2-40B4-BE49-F238E27FC236}">
                <a16:creationId xmlns:a16="http://schemas.microsoft.com/office/drawing/2014/main" id="{85D28530-6823-082C-A27E-08F923714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301305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98B-120F-4FC1-B4FC-5322FF2F3FE0}"/>
              </a:ext>
            </a:extLst>
          </p:cNvPr>
          <p:cNvSpPr>
            <a:spLocks noGrp="1"/>
          </p:cNvSpPr>
          <p:nvPr>
            <p:ph type="title"/>
          </p:nvPr>
        </p:nvSpPr>
        <p:spPr>
          <a:xfrm>
            <a:off x="0" y="0"/>
            <a:ext cx="12192000" cy="762000"/>
          </a:xfrm>
        </p:spPr>
        <p:txBody>
          <a:bodyPr>
            <a:normAutofit/>
          </a:bodyPr>
          <a:lstStyle/>
          <a:p>
            <a:r>
              <a:rPr lang="en-US" b="1" cap="all"/>
              <a:t>How To Apply</a:t>
            </a:r>
          </a:p>
        </p:txBody>
      </p:sp>
      <p:sp>
        <p:nvSpPr>
          <p:cNvPr id="3" name="Slide Number Placeholder 2">
            <a:extLst>
              <a:ext uri="{FF2B5EF4-FFF2-40B4-BE49-F238E27FC236}">
                <a16:creationId xmlns:a16="http://schemas.microsoft.com/office/drawing/2014/main" id="{66E78841-513C-42B6-B361-8A8EFF4B3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71B465B-D099-4D73-B0F1-D554274CDC57}"/>
              </a:ext>
            </a:extLst>
          </p:cNvPr>
          <p:cNvSpPr/>
          <p:nvPr/>
        </p:nvSpPr>
        <p:spPr>
          <a:xfrm>
            <a:off x="0" y="770100"/>
            <a:ext cx="11332029" cy="5416868"/>
          </a:xfrm>
          <a:prstGeom prst="rect">
            <a:avLst/>
          </a:prstGeom>
        </p:spPr>
        <p:txBody>
          <a:bodyPr wrap="square" lIns="91440" tIns="45720" rIns="91440" bIns="45720" anchor="t">
            <a:spAutoFit/>
          </a:bodyPr>
          <a:lstStyle/>
          <a:p>
            <a:pPr marL="457200" marR="0" lvl="1" indent="0"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mn-ea"/>
              <a:cs typeface="Arial"/>
            </a:endParaRPr>
          </a:p>
          <a:p>
            <a:pPr marL="457200" marR="0" lvl="1"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a:ea typeface="+mn-ea"/>
                <a:cs typeface="Arial"/>
              </a:rPr>
              <a:t>Veterans and Caregivers may apply for PCAFC in the following ways:</a:t>
            </a:r>
          </a:p>
          <a:p>
            <a:pPr marL="8001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257300" marR="0" lvl="2"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Complete the application online through: </a:t>
            </a:r>
            <a:r>
              <a:rPr kumimoji="0" lang="en-US" sz="2000" b="0" i="0" u="none" strike="noStrike" kern="1200" cap="none" spc="0" normalizeH="0" baseline="0" noProof="0">
                <a:ln>
                  <a:noFill/>
                </a:ln>
                <a:solidFill>
                  <a:srgbClr val="0000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http://www.caregiver.va.gov</a:t>
            </a:r>
            <a:endParaRPr kumimoji="0" lang="en-US" sz="2000" b="0" i="0" u="none" strike="noStrike" kern="1200" cap="none" spc="0" normalizeH="0" baseline="0" noProof="0">
              <a:ln>
                <a:noFill/>
              </a:ln>
              <a:solidFill>
                <a:srgbClr val="0000FF"/>
              </a:solidFill>
              <a:effectLst/>
              <a:uLnTx/>
              <a:uFillTx/>
              <a:latin typeface="Arial"/>
              <a:ea typeface="+mn-ea"/>
              <a:cs typeface="Arial"/>
            </a:endParaRPr>
          </a:p>
          <a:p>
            <a:pPr marL="1714500" marR="0" lvl="3"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C62630"/>
                </a:solidFill>
                <a:effectLst/>
                <a:uLnTx/>
                <a:uFillTx/>
                <a:latin typeface="Arial"/>
                <a:ea typeface="+mn-ea"/>
                <a:cs typeface="Arial"/>
              </a:rPr>
              <a:t>For most, this is the fastest and easiest route!</a:t>
            </a:r>
          </a:p>
          <a:p>
            <a:pPr marL="1714500" marR="0" lvl="3"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C62630"/>
              </a:solidFill>
              <a:effectLst/>
              <a:uLnTx/>
              <a:uFillTx/>
              <a:latin typeface="Arial"/>
              <a:ea typeface="+mn-ea"/>
              <a:cs typeface="Arial"/>
            </a:endParaRPr>
          </a:p>
          <a:p>
            <a:pPr marL="1257300" marR="0" lvl="2" indent="-342900"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Access and download the application (</a:t>
            </a:r>
            <a:r>
              <a:rPr kumimoji="0" lang="en-US" sz="2000" b="0" i="0" u="none" strike="noStrike" kern="1200" cap="none" spc="0" normalizeH="0" baseline="0" noProof="0">
                <a:ln>
                  <a:noFill/>
                </a:ln>
                <a:solidFill>
                  <a:srgbClr val="0000FF"/>
                </a:solidFill>
                <a:effectLst/>
                <a:uLnTx/>
                <a:uFillTx/>
                <a:latin typeface="Arial"/>
                <a:ea typeface="+mn-ea"/>
                <a:cs typeface="Arial"/>
                <a:hlinkClick r:id="rId5">
                  <a:extLst>
                    <a:ext uri="{A12FA001-AC4F-418D-AE19-62706E023703}">
                      <ahyp:hlinkClr xmlns:ahyp="http://schemas.microsoft.com/office/drawing/2018/hyperlinkcolor" val="tx"/>
                    </a:ext>
                  </a:extLst>
                </a:hlinkClick>
              </a:rPr>
              <a:t>VA Form 10-10CG</a:t>
            </a:r>
            <a:r>
              <a:rPr kumimoji="0" lang="en-US" sz="2000" b="0" i="0" u="none" strike="noStrike" kern="1200" cap="none" spc="0" normalizeH="0" baseline="0" noProof="0">
                <a:ln>
                  <a:noFill/>
                </a:ln>
                <a:solidFill>
                  <a:srgbClr val="000000"/>
                </a:solidFill>
                <a:effectLst/>
                <a:uLnTx/>
                <a:uFillTx/>
                <a:latin typeface="Arial"/>
                <a:ea typeface="+mn-ea"/>
                <a:cs typeface="Arial"/>
              </a:rPr>
              <a:t>). Mail to or walk the application into the local CSP Team.</a:t>
            </a:r>
            <a:endParaRPr kumimoji="0" lang="en-US" sz="2000" b="0" i="0" u="none" strike="noStrike" kern="1200" cap="none" spc="0" normalizeH="0" baseline="0" noProof="0">
              <a:ln>
                <a:noFill/>
              </a:ln>
              <a:solidFill>
                <a:srgbClr val="000000"/>
              </a:solidFill>
              <a:effectLst/>
              <a:uLnTx/>
              <a:uFillTx/>
              <a:latin typeface="Arial"/>
              <a:ea typeface="+mn-lt"/>
              <a:cs typeface="Calibri"/>
            </a:endParaRPr>
          </a:p>
          <a:p>
            <a:pPr marL="1257300" marR="0" lvl="2" indent="-342900"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a:ea typeface="+mn-ea"/>
              <a:cs typeface="Arial"/>
            </a:endParaRPr>
          </a:p>
          <a:p>
            <a:pPr marL="1257300" marR="0" lvl="2" indent="-342900"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Mail the form and any supporting documents to:</a:t>
            </a:r>
            <a:endParaRPr kumimoji="0" lang="en-US" sz="2000" b="0" i="0" u="none" strike="noStrike" kern="1200" cap="none" spc="0" normalizeH="0" baseline="0" noProof="0">
              <a:ln>
                <a:noFill/>
              </a:ln>
              <a:solidFill>
                <a:srgbClr val="000000"/>
              </a:solidFill>
              <a:effectLst/>
              <a:uLnTx/>
              <a:uFillTx/>
              <a:latin typeface="Arial"/>
              <a:ea typeface="+mn-lt"/>
              <a:cs typeface="Calibri"/>
            </a:endParaRPr>
          </a:p>
          <a:p>
            <a:pPr marL="1714500" marR="0" lvl="3" indent="-342900" defTabSz="914400" rtl="0" eaLnBrk="1" fontAlgn="auto" latinLnBrk="0" hangingPunct="1">
              <a:lnSpc>
                <a:spcPct val="100000"/>
              </a:lnSpc>
              <a:spcBef>
                <a:spcPts val="0"/>
              </a:spcBef>
              <a:spcAft>
                <a:spcPts val="0"/>
              </a:spcAft>
              <a:buClrTx/>
              <a:buSzTx/>
              <a:buFont typeface="Courier New,monospace" panose="020B0604020202020204" pitchFamily="34" charset="0"/>
              <a:buChar char="o"/>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Program of Comprehensive Assistance for Family Caregivers</a:t>
            </a:r>
            <a:endParaRPr kumimoji="0" lang="en-US" sz="2000" b="0" i="0" u="none" strike="noStrike" kern="1200" cap="none" spc="0" normalizeH="0" baseline="0" noProof="0">
              <a:ln>
                <a:noFill/>
              </a:ln>
              <a:solidFill>
                <a:srgbClr val="000000"/>
              </a:solidFill>
              <a:effectLst/>
              <a:uLnTx/>
              <a:uFillTx/>
              <a:latin typeface="Arial"/>
              <a:ea typeface="+mn-lt"/>
              <a:cs typeface="Calibri"/>
            </a:endParaRPr>
          </a:p>
          <a:p>
            <a:pPr marL="1371600" marR="0" lvl="3"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     Health Eligibility Center</a:t>
            </a:r>
            <a:endParaRPr kumimoji="0" lang="en-US" sz="2000" b="0" i="0" u="none" strike="noStrike" kern="1200" cap="none" spc="0" normalizeH="0" baseline="0" noProof="0">
              <a:ln>
                <a:noFill/>
              </a:ln>
              <a:solidFill>
                <a:srgbClr val="000000"/>
              </a:solidFill>
              <a:effectLst/>
              <a:uLnTx/>
              <a:uFillTx/>
              <a:latin typeface="Arial"/>
              <a:ea typeface="+mn-lt"/>
              <a:cs typeface="Calibri"/>
            </a:endParaRPr>
          </a:p>
          <a:p>
            <a:pPr marL="1371600" marR="0" lvl="3"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     2957 Clairmont Road NE, Suite 200</a:t>
            </a:r>
            <a:endParaRPr kumimoji="0" lang="en-US" sz="2000" b="0" i="0" u="none" strike="noStrike" kern="1200" cap="none" spc="0" normalizeH="0" baseline="0" noProof="0">
              <a:ln>
                <a:noFill/>
              </a:ln>
              <a:solidFill>
                <a:srgbClr val="000000"/>
              </a:solidFill>
              <a:effectLst/>
              <a:uLnTx/>
              <a:uFillTx/>
              <a:latin typeface="Arial"/>
              <a:ea typeface="+mn-lt"/>
              <a:cs typeface="Calibri"/>
            </a:endParaRPr>
          </a:p>
          <a:p>
            <a:pPr marL="1371600" marR="0" lvl="3"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     Atlanta, GA 30329-1647</a:t>
            </a:r>
            <a:endParaRPr kumimoji="0" lang="en-US" sz="2000" b="0" i="0" u="none" strike="noStrike" kern="1200" cap="none" spc="0" normalizeH="0" baseline="0" noProof="0">
              <a:ln>
                <a:noFill/>
              </a:ln>
              <a:solidFill>
                <a:srgbClr val="000000"/>
              </a:solidFill>
              <a:effectLst/>
              <a:uLnTx/>
              <a:uFillTx/>
              <a:latin typeface="Arial"/>
              <a:ea typeface="+mn-lt"/>
              <a:cs typeface="Arial"/>
            </a:endParaRPr>
          </a:p>
          <a:p>
            <a:pPr marL="1371600" marR="0" lvl="3"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Arial"/>
            </a:endParaRPr>
          </a:p>
          <a:p>
            <a:pPr marL="1257300" marR="0" lvl="2" indent="-342900"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You may also contact your local CSP for assistance, </a:t>
            </a:r>
            <a:r>
              <a:rPr kumimoji="0" lang="en-US" sz="2000" b="0" i="0" u="none" strike="noStrike" kern="1200" cap="none" spc="0" normalizeH="0" baseline="0" noProof="0">
                <a:ln>
                  <a:noFill/>
                </a:ln>
                <a:solidFill>
                  <a:srgbClr val="0000FF"/>
                </a:solidFill>
                <a:effectLst/>
                <a:uLnTx/>
                <a:uFillTx/>
                <a:latin typeface="Arial"/>
                <a:ea typeface="+mn-ea"/>
                <a:cs typeface="Arial"/>
                <a:hlinkClick r:id="rId6">
                  <a:extLst>
                    <a:ext uri="{A12FA001-AC4F-418D-AE19-62706E023703}">
                      <ahyp:hlinkClr xmlns:ahyp="http://schemas.microsoft.com/office/drawing/2018/hyperlinkcolor" val="tx"/>
                    </a:ext>
                  </a:extLst>
                </a:hlinkClick>
              </a:rPr>
              <a:t>Caregiver Support Team</a:t>
            </a:r>
            <a:r>
              <a:rPr kumimoji="0" lang="en-US" sz="2000" b="0" i="0" u="none" strike="noStrike" kern="1200" cap="none" spc="0" normalizeH="0" baseline="0" noProof="0">
                <a:ln>
                  <a:noFill/>
                </a:ln>
                <a:solidFill>
                  <a:srgbClr val="0000FF"/>
                </a:solidFill>
                <a:effectLst/>
                <a:uLnTx/>
                <a:uFillTx/>
                <a:latin typeface="Arial"/>
                <a:ea typeface="+mn-ea"/>
                <a:cs typeface="Arial"/>
              </a:rPr>
              <a:t> </a:t>
            </a:r>
            <a:r>
              <a:rPr kumimoji="0" lang="en-US" sz="2000" b="0" i="0" u="none" strike="noStrike" kern="1200" cap="none" spc="0" normalizeH="0" baseline="0" noProof="0">
                <a:ln>
                  <a:noFill/>
                </a:ln>
                <a:solidFill>
                  <a:srgbClr val="000000"/>
                </a:solidFill>
                <a:effectLst/>
                <a:uLnTx/>
                <a:uFillTx/>
                <a:latin typeface="Arial"/>
                <a:ea typeface="+mn-ea"/>
                <a:cs typeface="Arial"/>
              </a:rPr>
              <a:t>link via CSP Website.</a:t>
            </a:r>
          </a:p>
        </p:txBody>
      </p:sp>
      <p:sp>
        <p:nvSpPr>
          <p:cNvPr id="6" name="Footer Placeholder 1">
            <a:extLst>
              <a:ext uri="{FF2B5EF4-FFF2-40B4-BE49-F238E27FC236}">
                <a16:creationId xmlns:a16="http://schemas.microsoft.com/office/drawing/2014/main" id="{560866EB-3919-4918-93BA-1034F526A90D}"/>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4" name="Picture 3">
            <a:extLst>
              <a:ext uri="{FF2B5EF4-FFF2-40B4-BE49-F238E27FC236}">
                <a16:creationId xmlns:a16="http://schemas.microsoft.com/office/drawing/2014/main" id="{440DB887-41A5-B76F-DB98-170B15E251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419211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FCBD-E881-442C-8860-0B916D04AB94}"/>
              </a:ext>
            </a:extLst>
          </p:cNvPr>
          <p:cNvSpPr>
            <a:spLocks noGrp="1"/>
          </p:cNvSpPr>
          <p:nvPr>
            <p:ph type="title"/>
          </p:nvPr>
        </p:nvSpPr>
        <p:spPr>
          <a:xfrm>
            <a:off x="0" y="3673"/>
            <a:ext cx="12192000" cy="762000"/>
          </a:xfrm>
        </p:spPr>
        <p:txBody>
          <a:bodyPr>
            <a:normAutofit/>
          </a:bodyPr>
          <a:lstStyle/>
          <a:p>
            <a:r>
              <a:rPr lang="en-US" b="1" cap="all">
                <a:latin typeface="Arial"/>
                <a:cs typeface="Arial"/>
              </a:rPr>
              <a:t>Review and Appeal Options for PCAFC</a:t>
            </a:r>
          </a:p>
        </p:txBody>
      </p:sp>
      <p:sp>
        <p:nvSpPr>
          <p:cNvPr id="4" name="Slide Number Placeholder 3">
            <a:extLst>
              <a:ext uri="{FF2B5EF4-FFF2-40B4-BE49-F238E27FC236}">
                <a16:creationId xmlns:a16="http://schemas.microsoft.com/office/drawing/2014/main" id="{96465B1B-B309-4C4F-92F6-9577427E6331}"/>
              </a:ext>
            </a:extLst>
          </p:cNvPr>
          <p:cNvSpPr>
            <a:spLocks noGrp="1"/>
          </p:cNvSpPr>
          <p:nvPr>
            <p:ph type="sldNum" sz="quarter" idx="12"/>
          </p:nvPr>
        </p:nvSpPr>
        <p:spPr>
          <a:xfrm>
            <a:off x="10058400" y="63564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C3BF9EB-0A4E-4D31-8AE4-7B6C495CCE5D}"/>
              </a:ext>
            </a:extLst>
          </p:cNvPr>
          <p:cNvSpPr txBox="1"/>
          <p:nvPr/>
        </p:nvSpPr>
        <p:spPr>
          <a:xfrm>
            <a:off x="832757" y="1625682"/>
            <a:ext cx="10526486" cy="14540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Veterans and caregivers who disagree, in whole or in part, with a VA decision under the PCAFC, now have additional options available to appeal or request VHA review of the decision.</a:t>
            </a:r>
          </a:p>
          <a:p>
            <a:pPr marL="342900" marR="0" lvl="0" indent="-3429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1">
            <a:extLst>
              <a:ext uri="{FF2B5EF4-FFF2-40B4-BE49-F238E27FC236}">
                <a16:creationId xmlns:a16="http://schemas.microsoft.com/office/drawing/2014/main" id="{F8E159F5-5D61-41C9-B2EE-8ECDC56A6337}"/>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3" name="Picture 2" descr="A group of people wearing headphones&#10;&#10;Description automatically generated with medium confidence">
            <a:extLst>
              <a:ext uri="{FF2B5EF4-FFF2-40B4-BE49-F238E27FC236}">
                <a16:creationId xmlns:a16="http://schemas.microsoft.com/office/drawing/2014/main" id="{0B525D8C-26D3-5C14-D056-7813B2CC23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7569" y="3592286"/>
            <a:ext cx="8956862" cy="2013558"/>
          </a:xfrm>
          <a:prstGeom prst="rect">
            <a:avLst/>
          </a:prstGeom>
        </p:spPr>
      </p:pic>
      <p:pic>
        <p:nvPicPr>
          <p:cNvPr id="8" name="Picture 7">
            <a:extLst>
              <a:ext uri="{FF2B5EF4-FFF2-40B4-BE49-F238E27FC236}">
                <a16:creationId xmlns:a16="http://schemas.microsoft.com/office/drawing/2014/main" id="{7847C311-7406-FD29-0E29-3BEE125BDF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120119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C290-75FE-4A20-9570-7871AC83127C}"/>
              </a:ext>
            </a:extLst>
          </p:cNvPr>
          <p:cNvSpPr>
            <a:spLocks noGrp="1"/>
          </p:cNvSpPr>
          <p:nvPr>
            <p:ph type="title"/>
          </p:nvPr>
        </p:nvSpPr>
        <p:spPr/>
        <p:txBody>
          <a:bodyPr>
            <a:normAutofit/>
          </a:bodyPr>
          <a:lstStyle/>
          <a:p>
            <a:r>
              <a:rPr lang="en-US" b="1" cap="all">
                <a:latin typeface="Arial"/>
                <a:cs typeface="Arial"/>
              </a:rPr>
              <a:t>Additional Review and Appeal Options for pcafc</a:t>
            </a:r>
            <a:endParaRPr lang="en-US" b="1" cap="all"/>
          </a:p>
        </p:txBody>
      </p:sp>
      <p:sp>
        <p:nvSpPr>
          <p:cNvPr id="7" name="Content Placeholder 6">
            <a:extLst>
              <a:ext uri="{FF2B5EF4-FFF2-40B4-BE49-F238E27FC236}">
                <a16:creationId xmlns:a16="http://schemas.microsoft.com/office/drawing/2014/main" id="{8EDF8D94-987F-0658-AE22-A0543337073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D79F841F-E1B9-48BE-82FC-0A4A9980C3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F2DA40C-3A70-4691-B6AA-858536970F1D}"/>
              </a:ext>
            </a:extLst>
          </p:cNvPr>
          <p:cNvSpPr txBox="1"/>
          <p:nvPr/>
        </p:nvSpPr>
        <p:spPr>
          <a:xfrm>
            <a:off x="740229" y="762000"/>
            <a:ext cx="9687448" cy="27841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Frequently Asked Questions (CSP Website):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Changes to Review and Appeal Options for Program of Comprehensive Assistance for Family Caregivers (PCAFC) Decisions (va.gov)</a:t>
            </a:r>
            <a:endParaRPr kumimoji="0" lang="en-US" sz="22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en-US" sz="2200" b="0" i="0" u="none" strike="noStrike" kern="1200" cap="none" spc="0" normalizeH="0" baseline="0" noProof="0">
                <a:ln>
                  <a:noFill/>
                </a:ln>
                <a:solidFill>
                  <a:srgbClr val="003D6B"/>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Review and Appeal Options:  </a:t>
            </a:r>
            <a:r>
              <a:rPr kumimoji="0" lang="en-US" sz="22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VA Form 10-305</a:t>
            </a:r>
            <a:r>
              <a:rPr kumimoji="0" lang="en-US" sz="22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a:ln>
                <a:noFill/>
              </a:ln>
              <a:solidFill>
                <a:srgbClr val="003D6B"/>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1">
            <a:extLst>
              <a:ext uri="{FF2B5EF4-FFF2-40B4-BE49-F238E27FC236}">
                <a16:creationId xmlns:a16="http://schemas.microsoft.com/office/drawing/2014/main" id="{3ACB188D-7E7C-4BCB-AF64-11B32B9A495C}"/>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4" name="Picture 3" descr="A group of people wearing headphones&#10;&#10;Description automatically generated with medium confidence">
            <a:extLst>
              <a:ext uri="{FF2B5EF4-FFF2-40B4-BE49-F238E27FC236}">
                <a16:creationId xmlns:a16="http://schemas.microsoft.com/office/drawing/2014/main" id="{FCC39168-F781-686E-746E-54F2240595C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17569" y="3592286"/>
            <a:ext cx="8956862" cy="2013558"/>
          </a:xfrm>
          <a:prstGeom prst="rect">
            <a:avLst/>
          </a:prstGeom>
        </p:spPr>
      </p:pic>
      <p:pic>
        <p:nvPicPr>
          <p:cNvPr id="6" name="Picture 5">
            <a:extLst>
              <a:ext uri="{FF2B5EF4-FFF2-40B4-BE49-F238E27FC236}">
                <a16:creationId xmlns:a16="http://schemas.microsoft.com/office/drawing/2014/main" id="{90BEA9B3-1037-4DD2-3B0B-B8E9DDC497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37505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1FB5-1289-402E-8F38-1B3EEBA0CC83}"/>
              </a:ext>
            </a:extLst>
          </p:cNvPr>
          <p:cNvSpPr>
            <a:spLocks noGrp="1"/>
          </p:cNvSpPr>
          <p:nvPr>
            <p:ph type="title"/>
          </p:nvPr>
        </p:nvSpPr>
        <p:spPr/>
        <p:txBody>
          <a:bodyPr>
            <a:normAutofit/>
          </a:bodyPr>
          <a:lstStyle/>
          <a:p>
            <a:r>
              <a:rPr lang="en-US" b="1" dirty="0"/>
              <a:t>PCAFC Decision Review and Appeal Options</a:t>
            </a:r>
          </a:p>
        </p:txBody>
      </p:sp>
      <p:sp>
        <p:nvSpPr>
          <p:cNvPr id="3" name="Arrow: Left 2">
            <a:extLst>
              <a:ext uri="{FF2B5EF4-FFF2-40B4-BE49-F238E27FC236}">
                <a16:creationId xmlns:a16="http://schemas.microsoft.com/office/drawing/2014/main" id="{106AC713-566E-4729-BB8F-5EEA8D02A7DD}"/>
              </a:ext>
            </a:extLst>
          </p:cNvPr>
          <p:cNvSpPr/>
          <p:nvPr/>
        </p:nvSpPr>
        <p:spPr>
          <a:xfrm>
            <a:off x="2832145" y="836966"/>
            <a:ext cx="3226670" cy="1540559"/>
          </a:xfrm>
          <a:prstGeom prst="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decisions </a:t>
            </a: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issued</a:t>
            </a:r>
            <a:r>
              <a:rPr kumimoji="0" lang="en-US" sz="78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88"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before </a:t>
            </a:r>
            <a:r>
              <a:rPr kumimoji="0" lang="en-US" sz="78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Feb 19, 2019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 the Legacy Appeals Process</a:t>
            </a:r>
          </a:p>
        </p:txBody>
      </p:sp>
      <p:sp>
        <p:nvSpPr>
          <p:cNvPr id="4" name="Arrow: Right 3">
            <a:extLst>
              <a:ext uri="{FF2B5EF4-FFF2-40B4-BE49-F238E27FC236}">
                <a16:creationId xmlns:a16="http://schemas.microsoft.com/office/drawing/2014/main" id="{5B79C1B0-4B5C-465E-BC4A-AC696D00125F}"/>
              </a:ext>
            </a:extLst>
          </p:cNvPr>
          <p:cNvSpPr/>
          <p:nvPr/>
        </p:nvSpPr>
        <p:spPr>
          <a:xfrm>
            <a:off x="6616291" y="827743"/>
            <a:ext cx="2808096" cy="1543666"/>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51435" tIns="25718" rIns="51435" bIns="2571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decisions issued on of after  Feb. 19, 2019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8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 the Appeals Modernization Act (AMA) Process</a:t>
            </a:r>
          </a:p>
        </p:txBody>
      </p:sp>
      <p:sp>
        <p:nvSpPr>
          <p:cNvPr id="113" name="Rectangle 112">
            <a:extLst>
              <a:ext uri="{FF2B5EF4-FFF2-40B4-BE49-F238E27FC236}">
                <a16:creationId xmlns:a16="http://schemas.microsoft.com/office/drawing/2014/main" id="{CBA5856D-7E7A-46FA-AA11-65D59A882F3C}"/>
              </a:ext>
            </a:extLst>
          </p:cNvPr>
          <p:cNvSpPr/>
          <p:nvPr/>
        </p:nvSpPr>
        <p:spPr>
          <a:xfrm>
            <a:off x="6044277" y="1226245"/>
            <a:ext cx="582930" cy="761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Feb 19, 2019</a:t>
            </a:r>
          </a:p>
        </p:txBody>
      </p:sp>
      <p:sp>
        <p:nvSpPr>
          <p:cNvPr id="105" name="Rectangle 104">
            <a:extLst>
              <a:ext uri="{FF2B5EF4-FFF2-40B4-BE49-F238E27FC236}">
                <a16:creationId xmlns:a16="http://schemas.microsoft.com/office/drawing/2014/main" id="{C4B59409-4C75-4404-AB18-B23FACA3A446}"/>
              </a:ext>
            </a:extLst>
          </p:cNvPr>
          <p:cNvSpPr/>
          <p:nvPr/>
        </p:nvSpPr>
        <p:spPr>
          <a:xfrm>
            <a:off x="3277236" y="5115327"/>
            <a:ext cx="5698301" cy="813311"/>
          </a:xfrm>
          <a:prstGeom prst="rect">
            <a:avLst/>
          </a:prstGeom>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VHA Clinical Review Process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Veterans or caregivers have not exhausted the clinical review process for their Legacy or AMA decision, they can file a written request for a clinical review with the Patient Advocate at their local VAMC. However, it is important to note that a request for clinical review can only be done “in tandem” with the review options of Supplemental Claim or Higher-Level Reviews.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Clinical reviews cannot be done in tandem with any type of Board Appeal (Legacy or AMA). </a:t>
            </a:r>
          </a:p>
        </p:txBody>
      </p:sp>
      <p:sp>
        <p:nvSpPr>
          <p:cNvPr id="7" name="Rectangle 6">
            <a:extLst>
              <a:ext uri="{FF2B5EF4-FFF2-40B4-BE49-F238E27FC236}">
                <a16:creationId xmlns:a16="http://schemas.microsoft.com/office/drawing/2014/main" id="{4768ACFF-9138-4750-964D-B23980193D86}"/>
              </a:ext>
            </a:extLst>
          </p:cNvPr>
          <p:cNvSpPr/>
          <p:nvPr/>
        </p:nvSpPr>
        <p:spPr>
          <a:xfrm>
            <a:off x="3301863" y="2386471"/>
            <a:ext cx="2772895" cy="83771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Legacy Appeals Process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Veterans and caregivers must submit a Notice of Disagreement (NOD). Designated individuals will review the NOD and if unable to grant the matter in which the individual disagrees, a Statement of the Case (SOC) will be issued with an explanation.</a:t>
            </a:r>
            <a:endParaRPr kumimoji="0" lang="en-US" sz="75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107" name="Rectangle 106">
            <a:extLst>
              <a:ext uri="{FF2B5EF4-FFF2-40B4-BE49-F238E27FC236}">
                <a16:creationId xmlns:a16="http://schemas.microsoft.com/office/drawing/2014/main" id="{58364FC4-119E-4C8B-85B8-DDBD5F33E9DC}"/>
              </a:ext>
            </a:extLst>
          </p:cNvPr>
          <p:cNvSpPr/>
          <p:nvPr/>
        </p:nvSpPr>
        <p:spPr>
          <a:xfrm>
            <a:off x="3290446" y="3525014"/>
            <a:ext cx="2772895" cy="54658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51435" tIns="25718" rIns="51435" bIns="2571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Submit Notice of Disagreement (NOD)</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5"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 Form 10-307</a:t>
            </a:r>
            <a:r>
              <a:rPr kumimoji="0" lang="en-US" sz="67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675"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 written notice of disagreement</a:t>
            </a:r>
            <a:r>
              <a:rPr kumimoji="0" lang="en-US" sz="75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75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108" name="Rectangle 107">
            <a:extLst>
              <a:ext uri="{FF2B5EF4-FFF2-40B4-BE49-F238E27FC236}">
                <a16:creationId xmlns:a16="http://schemas.microsoft.com/office/drawing/2014/main" id="{ECE42384-4A40-44D8-AC33-7A79359E983B}"/>
              </a:ext>
            </a:extLst>
          </p:cNvPr>
          <p:cNvSpPr/>
          <p:nvPr/>
        </p:nvSpPr>
        <p:spPr>
          <a:xfrm>
            <a:off x="3290447" y="4115160"/>
            <a:ext cx="2772895" cy="6295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51435" tIns="25718" rIns="51435" bIns="2571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Statement of the Case (SOC)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5"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Veteran and caregiver disagree with the SOC, they can file an appeal to the Board of Veterans' Appeals (Board) using VA Form 9 or elect to enter the AMA process. Individuals cannot enter the AMA process after the Board renders a decision. Board decisions are final. </a:t>
            </a:r>
            <a:endParaRPr kumimoji="0" lang="en-US" sz="675" b="0" i="1"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8" name="Arrow: Down 7">
            <a:extLst>
              <a:ext uri="{FF2B5EF4-FFF2-40B4-BE49-F238E27FC236}">
                <a16:creationId xmlns:a16="http://schemas.microsoft.com/office/drawing/2014/main" id="{7FF61530-F0BB-45DA-8FD3-D24A6ECD36EB}"/>
              </a:ext>
            </a:extLst>
          </p:cNvPr>
          <p:cNvSpPr/>
          <p:nvPr/>
        </p:nvSpPr>
        <p:spPr>
          <a:xfrm>
            <a:off x="4545112" y="3328293"/>
            <a:ext cx="272606" cy="174919"/>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21" name="Rectangle 320">
            <a:extLst>
              <a:ext uri="{FF2B5EF4-FFF2-40B4-BE49-F238E27FC236}">
                <a16:creationId xmlns:a16="http://schemas.microsoft.com/office/drawing/2014/main" id="{71A0E517-37FB-4348-8FC2-025DFEA4B251}"/>
              </a:ext>
            </a:extLst>
          </p:cNvPr>
          <p:cNvSpPr/>
          <p:nvPr/>
        </p:nvSpPr>
        <p:spPr>
          <a:xfrm>
            <a:off x="6074757" y="2382776"/>
            <a:ext cx="2808096" cy="83771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1435" tIns="25718" rIns="51435" bIns="2571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Appeals Modernization Act (AMA) Process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Veterans and caregivers may only pursue one of the following options at a time. If one of these options is selected, the decision must be received, or the claim withdrawn before another option is pursued. Board decisions are final.</a:t>
            </a:r>
            <a:endParaRPr kumimoji="0" lang="en-US" sz="75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9" name="Rectangle 8">
            <a:extLst>
              <a:ext uri="{FF2B5EF4-FFF2-40B4-BE49-F238E27FC236}">
                <a16:creationId xmlns:a16="http://schemas.microsoft.com/office/drawing/2014/main" id="{178F3A07-FA2F-4FFC-9415-A7E561489B6D}"/>
              </a:ext>
            </a:extLst>
          </p:cNvPr>
          <p:cNvSpPr/>
          <p:nvPr/>
        </p:nvSpPr>
        <p:spPr>
          <a:xfrm>
            <a:off x="6063341" y="3528352"/>
            <a:ext cx="1037868" cy="121630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Supplemental Claim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19"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File using VA Form 20-0995.</a:t>
            </a:r>
          </a:p>
        </p:txBody>
      </p:sp>
      <p:sp>
        <p:nvSpPr>
          <p:cNvPr id="325" name="Rectangle 324">
            <a:extLst>
              <a:ext uri="{FF2B5EF4-FFF2-40B4-BE49-F238E27FC236}">
                <a16:creationId xmlns:a16="http://schemas.microsoft.com/office/drawing/2014/main" id="{3B4D1B27-2580-4E2B-B2F3-00171812E39E}"/>
              </a:ext>
            </a:extLst>
          </p:cNvPr>
          <p:cNvSpPr/>
          <p:nvPr/>
        </p:nvSpPr>
        <p:spPr>
          <a:xfrm>
            <a:off x="7133998" y="3525014"/>
            <a:ext cx="923213" cy="121630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1435" tIns="25718" rIns="51435" bIns="2571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Higher-Level </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Review</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19" b="0" i="1"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mn-lt"/>
                <a:cs typeface="Arial" panose="020B0604020202020204" pitchFamily="34" charset="0"/>
              </a:rPr>
              <a:t>File using VA Form 20-0996.</a:t>
            </a:r>
            <a:endParaRPr kumimoji="0" lang="en-US" sz="6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6" name="Rectangle 325">
            <a:extLst>
              <a:ext uri="{FF2B5EF4-FFF2-40B4-BE49-F238E27FC236}">
                <a16:creationId xmlns:a16="http://schemas.microsoft.com/office/drawing/2014/main" id="{5F98DEEA-D137-42F3-AE4A-7BF9CF1BC047}"/>
              </a:ext>
            </a:extLst>
          </p:cNvPr>
          <p:cNvSpPr/>
          <p:nvPr/>
        </p:nvSpPr>
        <p:spPr>
          <a:xfrm>
            <a:off x="8096008" y="3525014"/>
            <a:ext cx="879529" cy="12163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1435" tIns="25718" rIns="51435" bIns="25718"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Board of Veterans' Appeals</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19" b="0" i="1" u="none" strike="noStrike" kern="1200" cap="none" spc="0" normalizeH="0" baseline="0" noProof="0" dirty="0">
              <a:ln>
                <a:noFill/>
              </a:ln>
              <a:solidFill>
                <a:srgbClr val="000000"/>
              </a:solidFill>
              <a:effectLst/>
              <a:uLnTx/>
              <a:uFillTx/>
              <a:latin typeface="Arial" panose="020B0604020202020204" pitchFamily="34" charset="0"/>
              <a:ea typeface="Segoe UI"/>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Segoe UI"/>
                <a:cs typeface="Arial" panose="020B0604020202020204" pitchFamily="34" charset="0"/>
              </a:rPr>
              <a:t>File using VA Form 10182.</a:t>
            </a:r>
            <a:endParaRPr kumimoji="0" lang="en-US" sz="675"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Arrow: Down 20">
            <a:extLst>
              <a:ext uri="{FF2B5EF4-FFF2-40B4-BE49-F238E27FC236}">
                <a16:creationId xmlns:a16="http://schemas.microsoft.com/office/drawing/2014/main" id="{4BBB9496-451C-4E13-87E8-433471A0C801}"/>
              </a:ext>
            </a:extLst>
          </p:cNvPr>
          <p:cNvSpPr/>
          <p:nvPr/>
        </p:nvSpPr>
        <p:spPr>
          <a:xfrm>
            <a:off x="6491062" y="4835414"/>
            <a:ext cx="233603" cy="164221"/>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3" name="Footer Placeholder 4">
            <a:extLst>
              <a:ext uri="{FF2B5EF4-FFF2-40B4-BE49-F238E27FC236}">
                <a16:creationId xmlns:a16="http://schemas.microsoft.com/office/drawing/2014/main" id="{7110A600-AE9D-4C42-944C-9BC633F863AE}"/>
              </a:ext>
            </a:extLst>
          </p:cNvPr>
          <p:cNvSpPr>
            <a:spLocks noGrp="1"/>
          </p:cNvSpPr>
          <p:nvPr>
            <p:ph type="ftr" sz="quarter" idx="13"/>
          </p:nvPr>
        </p:nvSpPr>
        <p:spPr>
          <a:xfrm>
            <a:off x="3713958" y="6356442"/>
            <a:ext cx="4101016" cy="365125"/>
          </a:xfr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7D65973-C60F-4A19-BA93-3F4DE6BA9D2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Arial" charset="0"/>
              <a:ea typeface="ヒラギノ角ゴ Pro W3" pitchFamily="1" charset="-128"/>
              <a:cs typeface="+mn-cs"/>
            </a:endParaRPr>
          </a:p>
        </p:txBody>
      </p:sp>
      <p:sp>
        <p:nvSpPr>
          <p:cNvPr id="25" name="Multiplication Sign 24">
            <a:extLst>
              <a:ext uri="{FF2B5EF4-FFF2-40B4-BE49-F238E27FC236}">
                <a16:creationId xmlns:a16="http://schemas.microsoft.com/office/drawing/2014/main" id="{107DC8FB-93BA-4E6D-8E0A-25B73E86C702}"/>
              </a:ext>
            </a:extLst>
          </p:cNvPr>
          <p:cNvSpPr/>
          <p:nvPr/>
        </p:nvSpPr>
        <p:spPr>
          <a:xfrm flipH="1">
            <a:off x="4536303" y="4754721"/>
            <a:ext cx="281178" cy="293409"/>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Arrow: Down 26">
            <a:extLst>
              <a:ext uri="{FF2B5EF4-FFF2-40B4-BE49-F238E27FC236}">
                <a16:creationId xmlns:a16="http://schemas.microsoft.com/office/drawing/2014/main" id="{050DC107-CF07-4AA4-9264-ADFBDA93BA94}"/>
              </a:ext>
            </a:extLst>
          </p:cNvPr>
          <p:cNvSpPr/>
          <p:nvPr/>
        </p:nvSpPr>
        <p:spPr>
          <a:xfrm>
            <a:off x="7437925" y="4836639"/>
            <a:ext cx="233603" cy="164221"/>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8" name="Arrow: Down 27">
            <a:extLst>
              <a:ext uri="{FF2B5EF4-FFF2-40B4-BE49-F238E27FC236}">
                <a16:creationId xmlns:a16="http://schemas.microsoft.com/office/drawing/2014/main" id="{B1F140BB-3D32-4D5C-B9CB-8BEA945E2537}"/>
              </a:ext>
            </a:extLst>
          </p:cNvPr>
          <p:cNvSpPr/>
          <p:nvPr/>
        </p:nvSpPr>
        <p:spPr>
          <a:xfrm>
            <a:off x="6455273" y="3292311"/>
            <a:ext cx="233603" cy="164221"/>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9" name="Arrow: Down 28">
            <a:extLst>
              <a:ext uri="{FF2B5EF4-FFF2-40B4-BE49-F238E27FC236}">
                <a16:creationId xmlns:a16="http://schemas.microsoft.com/office/drawing/2014/main" id="{740588D1-DD37-4959-8DF3-A7E916DCAFEE}"/>
              </a:ext>
            </a:extLst>
          </p:cNvPr>
          <p:cNvSpPr/>
          <p:nvPr/>
        </p:nvSpPr>
        <p:spPr>
          <a:xfrm>
            <a:off x="7478804" y="3292311"/>
            <a:ext cx="233603" cy="164221"/>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0" name="Arrow: Down 29">
            <a:extLst>
              <a:ext uri="{FF2B5EF4-FFF2-40B4-BE49-F238E27FC236}">
                <a16:creationId xmlns:a16="http://schemas.microsoft.com/office/drawing/2014/main" id="{5521A443-A57A-4121-B60F-6F8085E0A420}"/>
              </a:ext>
            </a:extLst>
          </p:cNvPr>
          <p:cNvSpPr/>
          <p:nvPr/>
        </p:nvSpPr>
        <p:spPr>
          <a:xfrm>
            <a:off x="8408575" y="3293690"/>
            <a:ext cx="233603" cy="164221"/>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4" name="Multiplication Sign 23">
            <a:extLst>
              <a:ext uri="{FF2B5EF4-FFF2-40B4-BE49-F238E27FC236}">
                <a16:creationId xmlns:a16="http://schemas.microsoft.com/office/drawing/2014/main" id="{B1F2F282-733E-4FA2-8D3B-63BD77150803}"/>
              </a:ext>
            </a:extLst>
          </p:cNvPr>
          <p:cNvSpPr/>
          <p:nvPr/>
        </p:nvSpPr>
        <p:spPr>
          <a:xfrm flipH="1">
            <a:off x="8382454" y="4754721"/>
            <a:ext cx="281178" cy="293409"/>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9454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C201-8D99-22DA-313C-0244F7D61625}"/>
              </a:ext>
            </a:extLst>
          </p:cNvPr>
          <p:cNvSpPr>
            <a:spLocks noGrp="1"/>
          </p:cNvSpPr>
          <p:nvPr>
            <p:ph type="title"/>
          </p:nvPr>
        </p:nvSpPr>
        <p:spPr/>
        <p:txBody>
          <a:bodyPr/>
          <a:lstStyle/>
          <a:p>
            <a:r>
              <a:rPr lang="en-US" dirty="0"/>
              <a:t>Appeals Visualization Tool</a:t>
            </a:r>
          </a:p>
        </p:txBody>
      </p:sp>
      <p:sp>
        <p:nvSpPr>
          <p:cNvPr id="3" name="Content Placeholder 2">
            <a:extLst>
              <a:ext uri="{FF2B5EF4-FFF2-40B4-BE49-F238E27FC236}">
                <a16:creationId xmlns:a16="http://schemas.microsoft.com/office/drawing/2014/main" id="{C211CB68-90A9-A183-FD94-BF4ACC2E92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605949-C6BA-3310-C4BE-C844964E8C1D}"/>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
        <p:nvSpPr>
          <p:cNvPr id="5" name="Footer Placeholder 4">
            <a:extLst>
              <a:ext uri="{FF2B5EF4-FFF2-40B4-BE49-F238E27FC236}">
                <a16:creationId xmlns:a16="http://schemas.microsoft.com/office/drawing/2014/main" id="{BCF6C629-EC07-6373-1779-F19DB6646AEB}"/>
              </a:ext>
            </a:extLst>
          </p:cNvPr>
          <p:cNvSpPr>
            <a:spLocks noGrp="1"/>
          </p:cNvSpPr>
          <p:nvPr>
            <p:ph type="ftr" sz="quarter" idx="13"/>
          </p:nvPr>
        </p:nvSpPr>
        <p:spPr/>
        <p:txBody>
          <a:bodyPr/>
          <a:lstStyle/>
          <a:p>
            <a:pPr defTabSz="457200"/>
            <a:r>
              <a:rPr lang="it-IT"/>
              <a:t>Internal VA Use Only</a:t>
            </a:r>
          </a:p>
        </p:txBody>
      </p:sp>
      <p:pic>
        <p:nvPicPr>
          <p:cNvPr id="7" name="Picture 6">
            <a:extLst>
              <a:ext uri="{FF2B5EF4-FFF2-40B4-BE49-F238E27FC236}">
                <a16:creationId xmlns:a16="http://schemas.microsoft.com/office/drawing/2014/main" id="{B3720695-F4AA-C158-1494-23E610A7AEA8}"/>
              </a:ext>
            </a:extLst>
          </p:cNvPr>
          <p:cNvPicPr>
            <a:picLocks noChangeAspect="1"/>
          </p:cNvPicPr>
          <p:nvPr/>
        </p:nvPicPr>
        <p:blipFill>
          <a:blip r:embed="rId2"/>
          <a:stretch>
            <a:fillRect/>
          </a:stretch>
        </p:blipFill>
        <p:spPr>
          <a:xfrm>
            <a:off x="0" y="709675"/>
            <a:ext cx="12192000" cy="5452563"/>
          </a:xfrm>
          <a:prstGeom prst="rect">
            <a:avLst/>
          </a:prstGeom>
        </p:spPr>
      </p:pic>
    </p:spTree>
    <p:extLst>
      <p:ext uri="{BB962C8B-B14F-4D97-AF65-F5344CB8AC3E}">
        <p14:creationId xmlns:p14="http://schemas.microsoft.com/office/powerpoint/2010/main" val="290965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12"/>
            <a:ext cx="12192000" cy="762000"/>
          </a:xfrm>
        </p:spPr>
        <p:txBody>
          <a:bodyPr>
            <a:normAutofit/>
          </a:bodyPr>
          <a:lstStyle/>
          <a:p>
            <a:r>
              <a:rPr lang="en-US" b="1" cap="all"/>
              <a:t>Overview</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1">
            <a:extLst>
              <a:ext uri="{FF2B5EF4-FFF2-40B4-BE49-F238E27FC236}">
                <a16:creationId xmlns:a16="http://schemas.microsoft.com/office/drawing/2014/main" id="{7E068EAF-EC15-4D8C-A9CB-111AD42AD34E}"/>
              </a:ext>
            </a:extLst>
          </p:cNvPr>
          <p:cNvSpPr txBox="1">
            <a:spLocks/>
          </p:cNvSpPr>
          <p:nvPr/>
        </p:nvSpPr>
        <p:spPr>
          <a:xfrm>
            <a:off x="851339" y="685800"/>
            <a:ext cx="9207062" cy="295583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84"/>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1" i="0" u="sng" strike="noStrike" kern="1200" cap="none" spc="0" normalizeH="0" baseline="0" noProof="0">
                <a:ln>
                  <a:noFill/>
                </a:ln>
                <a:solidFill>
                  <a:srgbClr val="000000"/>
                </a:solidFill>
                <a:effectLst/>
                <a:uLnTx/>
                <a:uFillTx/>
                <a:latin typeface="Arial"/>
                <a:ea typeface="+mn-ea"/>
                <a:cs typeface="Arial"/>
              </a:rPr>
              <a:t>Introduction to VA Caregiver Support Program (CSP)</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b="1" i="1">
                <a:solidFill>
                  <a:srgbClr val="000000"/>
                </a:solidFill>
                <a:latin typeface="Arial"/>
                <a:cs typeface="Arial"/>
              </a:rPr>
              <a:t>1</a:t>
            </a:r>
            <a:r>
              <a:rPr kumimoji="0" lang="en-US" sz="2200" b="1" i="1" u="none" strike="noStrike" kern="1200" cap="none" spc="0" normalizeH="0" baseline="0" noProof="0">
                <a:ln>
                  <a:noFill/>
                </a:ln>
                <a:solidFill>
                  <a:srgbClr val="000000"/>
                </a:solidFill>
                <a:effectLst/>
                <a:uLnTx/>
                <a:uFillTx/>
                <a:latin typeface="Arial"/>
                <a:ea typeface="+mn-ea"/>
                <a:cs typeface="Arial"/>
              </a:rPr>
              <a:t> Program - 2 Components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000">
              <a:solidFill>
                <a:srgbClr val="000000"/>
              </a:solidFill>
              <a:latin typeface="Arial"/>
              <a:cs typeface="Arial"/>
            </a:endParaRPr>
          </a:p>
          <a:p>
            <a:pPr lvl="1" indent="-34290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Arial"/>
                <a:ea typeface="+mn-ea"/>
                <a:cs typeface="Arial"/>
              </a:rPr>
              <a:t>Program of General Caregiver Support Services (PGCSS)</a:t>
            </a:r>
          </a:p>
          <a:p>
            <a:pPr lvl="1" indent="-34290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Arial"/>
                <a:ea typeface="+mn-ea"/>
                <a:cs typeface="Arial"/>
              </a:rPr>
              <a:t>Program of Comprehensive Assistance for Family Caregivers (PCAFC)</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Footer Placeholder 1">
            <a:extLst>
              <a:ext uri="{FF2B5EF4-FFF2-40B4-BE49-F238E27FC236}">
                <a16:creationId xmlns:a16="http://schemas.microsoft.com/office/drawing/2014/main" id="{209BC8B8-9ADA-4EC4-9730-6A68FEC87E0B}"/>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1026" name="Picture 2">
            <a:extLst>
              <a:ext uri="{FF2B5EF4-FFF2-40B4-BE49-F238E27FC236}">
                <a16:creationId xmlns:a16="http://schemas.microsoft.com/office/drawing/2014/main" id="{1656AB5B-310D-57DA-6882-FF9A0A073F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6122" y="4430129"/>
            <a:ext cx="4582506" cy="1383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GCSS Banner">
            <a:extLst>
              <a:ext uri="{FF2B5EF4-FFF2-40B4-BE49-F238E27FC236}">
                <a16:creationId xmlns:a16="http://schemas.microsoft.com/office/drawing/2014/main" id="{FA207EF6-4D38-BCF0-DF83-BA102F6DA3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3369" y="4423033"/>
            <a:ext cx="4582510" cy="1383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C238FCD-820D-245B-158F-B77DE90D7B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
        <p:nvSpPr>
          <p:cNvPr id="2" name="TextBox 1">
            <a:extLst>
              <a:ext uri="{FF2B5EF4-FFF2-40B4-BE49-F238E27FC236}">
                <a16:creationId xmlns:a16="http://schemas.microsoft.com/office/drawing/2014/main" id="{EFD1A480-D878-C22A-A57D-A97411F091AA}"/>
              </a:ext>
            </a:extLst>
          </p:cNvPr>
          <p:cNvSpPr txBox="1"/>
          <p:nvPr/>
        </p:nvSpPr>
        <p:spPr>
          <a:xfrm>
            <a:off x="832756" y="3601446"/>
            <a:ext cx="10168323" cy="430887"/>
          </a:xfrm>
          <a:prstGeom prst="rect">
            <a:avLst/>
          </a:prstGeom>
          <a:noFill/>
        </p:spPr>
        <p:txBody>
          <a:bodyPr wrap="square">
            <a:spAutoFit/>
          </a:bodyPr>
          <a:lstStyle/>
          <a:p>
            <a:pPr marL="0" indent="0">
              <a:buNone/>
            </a:pPr>
            <a:r>
              <a:rPr lang="en-US" sz="2200" b="1">
                <a:latin typeface="Arial"/>
                <a:cs typeface="Arial"/>
              </a:rPr>
              <a:t>Mission:  </a:t>
            </a:r>
            <a:r>
              <a:rPr lang="en-US" sz="2200">
                <a:latin typeface="Arial"/>
                <a:cs typeface="Arial"/>
              </a:rPr>
              <a:t>Promoting the health and well-being of Veterans’ caregivers   </a:t>
            </a:r>
            <a:endParaRPr lang="en-US" sz="2200"/>
          </a:p>
        </p:txBody>
      </p:sp>
    </p:spTree>
    <p:custDataLst>
      <p:tags r:id="rId1"/>
    </p:custDataLst>
    <p:extLst>
      <p:ext uri="{BB962C8B-B14F-4D97-AF65-F5344CB8AC3E}">
        <p14:creationId xmlns:p14="http://schemas.microsoft.com/office/powerpoint/2010/main" val="150873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DF84-BBA1-4A6B-B0A6-04FCA2A18306}"/>
              </a:ext>
            </a:extLst>
          </p:cNvPr>
          <p:cNvSpPr>
            <a:spLocks noGrp="1"/>
          </p:cNvSpPr>
          <p:nvPr>
            <p:ph type="title"/>
          </p:nvPr>
        </p:nvSpPr>
        <p:spPr/>
        <p:txBody>
          <a:bodyPr>
            <a:normAutofit/>
          </a:bodyPr>
          <a:lstStyle/>
          <a:p>
            <a:r>
              <a:rPr lang="en-US" sz="2400" dirty="0"/>
              <a:t>Types of VHA Decision Reviews for PCAFC Decisions</a:t>
            </a:r>
          </a:p>
        </p:txBody>
      </p:sp>
      <p:sp>
        <p:nvSpPr>
          <p:cNvPr id="3" name="Content Placeholder 2">
            <a:extLst>
              <a:ext uri="{FF2B5EF4-FFF2-40B4-BE49-F238E27FC236}">
                <a16:creationId xmlns:a16="http://schemas.microsoft.com/office/drawing/2014/main" id="{FC9CDBBA-C3BA-41F3-8011-58BF32BBCF63}"/>
              </a:ext>
            </a:extLst>
          </p:cNvPr>
          <p:cNvSpPr>
            <a:spLocks noGrp="1"/>
          </p:cNvSpPr>
          <p:nvPr>
            <p:ph idx="1"/>
          </p:nvPr>
        </p:nvSpPr>
        <p:spPr>
          <a:xfrm>
            <a:off x="1524000" y="685800"/>
            <a:ext cx="8822724" cy="5410200"/>
          </a:xfrm>
        </p:spPr>
        <p:txBody>
          <a:bodyPr>
            <a:normAutofit lnSpcReduction="10000"/>
          </a:bodyPr>
          <a:lstStyle/>
          <a:p>
            <a:pPr lvl="1">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rPr>
              <a:t>There are several types of VHA Claims and Appeals handled by </a:t>
            </a:r>
            <a:r>
              <a:rPr lang="en-US" dirty="0">
                <a:ea typeface="Calibri" panose="020F0502020204030204" pitchFamily="34" charset="0"/>
              </a:rPr>
              <a:t>CSP </a:t>
            </a:r>
            <a:r>
              <a:rPr lang="en-US" dirty="0">
                <a:effectLst/>
                <a:ea typeface="Calibri" panose="020F0502020204030204" pitchFamily="34" charset="0"/>
              </a:rPr>
              <a:t>for PCAFC Decisions:</a:t>
            </a:r>
          </a:p>
          <a:p>
            <a:pPr marL="457200" lvl="1" indent="0">
              <a:lnSpc>
                <a:spcPct val="107000"/>
              </a:lnSpc>
              <a:spcBef>
                <a:spcPts val="0"/>
              </a:spcBef>
              <a:spcAft>
                <a:spcPts val="800"/>
              </a:spcAft>
              <a:buNone/>
            </a:pPr>
            <a:endParaRPr lang="en-US" sz="2200" dirty="0">
              <a:ea typeface="Calibri" panose="020F0502020204030204" pitchFamily="34" charset="0"/>
            </a:endParaRPr>
          </a:p>
          <a:p>
            <a:pPr lvl="2">
              <a:lnSpc>
                <a:spcPct val="107000"/>
              </a:lnSpc>
              <a:spcBef>
                <a:spcPts val="0"/>
              </a:spcBef>
              <a:spcAft>
                <a:spcPts val="800"/>
              </a:spcAft>
              <a:buFont typeface="Arial" panose="020B0604020202020204" pitchFamily="34" charset="0"/>
              <a:buChar char="‒"/>
            </a:pPr>
            <a:r>
              <a:rPr lang="en-US" sz="2200" dirty="0">
                <a:ea typeface="Calibri" panose="020F0502020204030204" pitchFamily="34" charset="0"/>
              </a:rPr>
              <a:t>Supplemental Claims using VA Form 20-0995 (for decisions issued on or after February 19, 2019)</a:t>
            </a:r>
          </a:p>
          <a:p>
            <a:pPr lvl="2">
              <a:lnSpc>
                <a:spcPct val="107000"/>
              </a:lnSpc>
              <a:spcBef>
                <a:spcPts val="0"/>
              </a:spcBef>
              <a:spcAft>
                <a:spcPts val="800"/>
              </a:spcAft>
              <a:buFont typeface="Arial" panose="020B0604020202020204" pitchFamily="34" charset="0"/>
              <a:buChar char="‒"/>
            </a:pPr>
            <a:r>
              <a:rPr lang="en-US" sz="2200" dirty="0">
                <a:ea typeface="Calibri" panose="020F0502020204030204" pitchFamily="34" charset="0"/>
              </a:rPr>
              <a:t>Higher-Level Reviews using VA Form 20-0996 (for decisions issued on or after February 19, 2019)</a:t>
            </a:r>
          </a:p>
          <a:p>
            <a:pPr lvl="2">
              <a:lnSpc>
                <a:spcPct val="107000"/>
              </a:lnSpc>
              <a:spcBef>
                <a:spcPts val="0"/>
              </a:spcBef>
              <a:spcAft>
                <a:spcPts val="800"/>
              </a:spcAft>
              <a:buFont typeface="Arial" panose="020B0604020202020204" pitchFamily="34" charset="0"/>
              <a:buChar char="‒"/>
            </a:pPr>
            <a:r>
              <a:rPr lang="en-US" sz="2200" dirty="0">
                <a:ea typeface="Calibri" panose="020F0502020204030204" pitchFamily="34" charset="0"/>
              </a:rPr>
              <a:t>Legacy NODs using VA Form 10-307 (for decisions issued before February 19, 2019)</a:t>
            </a:r>
          </a:p>
          <a:p>
            <a:pPr lvl="3">
              <a:lnSpc>
                <a:spcPct val="107000"/>
              </a:lnSpc>
              <a:spcBef>
                <a:spcPts val="0"/>
              </a:spcBef>
              <a:spcAft>
                <a:spcPts val="800"/>
              </a:spcAft>
              <a:buFont typeface="Arial" panose="020B0604020202020204" pitchFamily="34" charset="0"/>
              <a:buChar char="‒"/>
            </a:pPr>
            <a:r>
              <a:rPr lang="en-US" sz="1800" dirty="0">
                <a:ea typeface="Calibri" panose="020F0502020204030204" pitchFamily="34" charset="0"/>
              </a:rPr>
              <a:t>This is the start of the Legacy Appeals Process. This form comes to CSP not the Board.</a:t>
            </a:r>
          </a:p>
          <a:p>
            <a:pPr lvl="2">
              <a:lnSpc>
                <a:spcPct val="107000"/>
              </a:lnSpc>
              <a:spcBef>
                <a:spcPts val="0"/>
              </a:spcBef>
              <a:spcAft>
                <a:spcPts val="800"/>
              </a:spcAft>
              <a:buFont typeface="Arial" panose="020B0604020202020204" pitchFamily="34" charset="0"/>
              <a:buChar char="‒"/>
            </a:pPr>
            <a:r>
              <a:rPr lang="en-US" sz="2200" dirty="0">
                <a:ea typeface="Calibri" panose="020F0502020204030204" pitchFamily="34" charset="0"/>
              </a:rPr>
              <a:t>VHA Clinical Reviews (also knowns as VHA Clinical Appeals)</a:t>
            </a:r>
          </a:p>
          <a:p>
            <a:pPr marL="457200" lvl="1" indent="0">
              <a:lnSpc>
                <a:spcPct val="107000"/>
              </a:lnSpc>
              <a:spcBef>
                <a:spcPts val="0"/>
              </a:spcBef>
              <a:spcAft>
                <a:spcPts val="800"/>
              </a:spcAft>
              <a:buNone/>
            </a:pPr>
            <a:endParaRPr lang="en-US" dirty="0">
              <a:ea typeface="Calibri" panose="020F0502020204030204" pitchFamily="34" charset="0"/>
            </a:endParaRPr>
          </a:p>
          <a:p>
            <a:pPr marL="457200" lvl="1" indent="0">
              <a:lnSpc>
                <a:spcPct val="107000"/>
              </a:lnSpc>
              <a:spcBef>
                <a:spcPts val="0"/>
              </a:spcBef>
              <a:spcAft>
                <a:spcPts val="800"/>
              </a:spcAft>
              <a:buNone/>
            </a:pPr>
            <a:endParaRPr lang="en-US" dirty="0">
              <a:effectLst/>
              <a:ea typeface="Calibri" panose="020F0502020204030204" pitchFamily="34" charset="0"/>
            </a:endParaRPr>
          </a:p>
          <a:p>
            <a:pPr marL="914400" lvl="2" indent="0">
              <a:lnSpc>
                <a:spcPct val="107000"/>
              </a:lnSpc>
              <a:spcBef>
                <a:spcPts val="0"/>
              </a:spcBef>
              <a:spcAft>
                <a:spcPts val="800"/>
              </a:spcAft>
              <a:buNone/>
            </a:pPr>
            <a:endParaRPr lang="en-US" sz="2800" dirty="0">
              <a:ea typeface="Calibri" panose="020F0502020204030204" pitchFamily="34" charset="0"/>
            </a:endParaRPr>
          </a:p>
          <a:p>
            <a:pPr marL="457200" lvl="1" indent="0">
              <a:lnSpc>
                <a:spcPct val="107000"/>
              </a:lnSpc>
              <a:spcBef>
                <a:spcPts val="0"/>
              </a:spcBef>
              <a:spcAft>
                <a:spcPts val="800"/>
              </a:spcAft>
              <a:buNone/>
            </a:pPr>
            <a:endParaRPr lang="en-US"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2F798879-A3CC-4B34-BF73-C3CBA0B4819B}"/>
              </a:ext>
            </a:extLst>
          </p:cNvPr>
          <p:cNvSpPr>
            <a:spLocks noGrp="1"/>
          </p:cNvSpPr>
          <p:nvPr>
            <p:ph type="sldNum" sz="quarter" idx="12"/>
          </p:nvPr>
        </p:nvSpPr>
        <p:spPr>
          <a:xfrm>
            <a:off x="8461830" y="640023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eaLnBrk="0" hangingPunct="0"/>
            <a:fld id="{D983F1FA-211D-3044-9E35-958DFBC26156}" type="slidenum">
              <a:rPr lang="en-US">
                <a:solidFill>
                  <a:prstClr val="white"/>
                </a:solidFill>
              </a:rPr>
              <a:pPr eaLnBrk="0" hangingPunct="0"/>
              <a:t>20</a:t>
            </a:fld>
            <a:endParaRPr lang="en-US" dirty="0">
              <a:solidFill>
                <a:prstClr val="white"/>
              </a:solidFill>
            </a:endParaRPr>
          </a:p>
        </p:txBody>
      </p:sp>
    </p:spTree>
    <p:extLst>
      <p:ext uri="{BB962C8B-B14F-4D97-AF65-F5344CB8AC3E}">
        <p14:creationId xmlns:p14="http://schemas.microsoft.com/office/powerpoint/2010/main" val="243446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06C22E-4817-41B4-8B39-28A4491E9894}"/>
              </a:ext>
            </a:extLst>
          </p:cNvPr>
          <p:cNvSpPr>
            <a:spLocks noGrp="1"/>
          </p:cNvSpPr>
          <p:nvPr>
            <p:ph type="sldNum" sz="quarter" idx="12"/>
          </p:nvPr>
        </p:nvSpPr>
        <p:spPr>
          <a:xfrm>
            <a:off x="8461830" y="640023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eaLnBrk="0" hangingPunct="0"/>
            <a:fld id="{D983F1FA-211D-3044-9E35-958DFBC26156}" type="slidenum">
              <a:rPr lang="en-US">
                <a:solidFill>
                  <a:prstClr val="white"/>
                </a:solidFill>
              </a:rPr>
              <a:pPr eaLnBrk="0" hangingPunct="0"/>
              <a:t>21</a:t>
            </a:fld>
            <a:endParaRPr lang="en-US" dirty="0">
              <a:solidFill>
                <a:prstClr val="white"/>
              </a:solidFill>
            </a:endParaRPr>
          </a:p>
        </p:txBody>
      </p:sp>
      <p:sp>
        <p:nvSpPr>
          <p:cNvPr id="5" name="Rectangle 4">
            <a:extLst>
              <a:ext uri="{FF2B5EF4-FFF2-40B4-BE49-F238E27FC236}">
                <a16:creationId xmlns:a16="http://schemas.microsoft.com/office/drawing/2014/main" id="{6706717F-9321-45A4-81B7-658840B6D0CA}"/>
              </a:ext>
            </a:extLst>
          </p:cNvPr>
          <p:cNvSpPr/>
          <p:nvPr/>
        </p:nvSpPr>
        <p:spPr>
          <a:xfrm>
            <a:off x="1744672" y="1766703"/>
            <a:ext cx="1614402" cy="682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64" dirty="0">
                <a:solidFill>
                  <a:prstClr val="white"/>
                </a:solidFill>
                <a:latin typeface="Arial" panose="020B0604020202020204" pitchFamily="34" charset="0"/>
                <a:cs typeface="Arial" panose="020B0604020202020204" pitchFamily="34" charset="0"/>
              </a:rPr>
              <a:t>Board of Veterans Appeals (BVA) </a:t>
            </a:r>
          </a:p>
        </p:txBody>
      </p:sp>
      <p:cxnSp>
        <p:nvCxnSpPr>
          <p:cNvPr id="6" name="Straight Arrow Connector 5">
            <a:extLst>
              <a:ext uri="{FF2B5EF4-FFF2-40B4-BE49-F238E27FC236}">
                <a16:creationId xmlns:a16="http://schemas.microsoft.com/office/drawing/2014/main" id="{47D3C0AB-AB1C-421C-8881-0420858ABC5D}"/>
              </a:ext>
            </a:extLst>
          </p:cNvPr>
          <p:cNvCxnSpPr>
            <a:cxnSpLocks/>
          </p:cNvCxnSpPr>
          <p:nvPr/>
        </p:nvCxnSpPr>
        <p:spPr>
          <a:xfrm flipH="1">
            <a:off x="2524671" y="2487798"/>
            <a:ext cx="2173" cy="6079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D8C5187D-95B1-4066-AE47-1BC3841BA27E}"/>
              </a:ext>
            </a:extLst>
          </p:cNvPr>
          <p:cNvSpPr/>
          <p:nvPr/>
        </p:nvSpPr>
        <p:spPr>
          <a:xfrm>
            <a:off x="3501391" y="1754878"/>
            <a:ext cx="4250019" cy="6827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64" dirty="0">
                <a:solidFill>
                  <a:prstClr val="white"/>
                </a:solidFill>
                <a:latin typeface="Arial" panose="020B0604020202020204" pitchFamily="34" charset="0"/>
                <a:cs typeface="Arial" panose="020B0604020202020204" pitchFamily="34" charset="0"/>
              </a:rPr>
              <a:t>CSP Review and Appeals Team</a:t>
            </a:r>
          </a:p>
        </p:txBody>
      </p:sp>
      <p:sp>
        <p:nvSpPr>
          <p:cNvPr id="8" name="Rectangle 7">
            <a:extLst>
              <a:ext uri="{FF2B5EF4-FFF2-40B4-BE49-F238E27FC236}">
                <a16:creationId xmlns:a16="http://schemas.microsoft.com/office/drawing/2014/main" id="{A69B5B84-3D63-4C41-A9AA-E6AE8EB24C08}"/>
              </a:ext>
            </a:extLst>
          </p:cNvPr>
          <p:cNvSpPr/>
          <p:nvPr/>
        </p:nvSpPr>
        <p:spPr>
          <a:xfrm>
            <a:off x="7991779" y="1751713"/>
            <a:ext cx="1894135" cy="682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64" dirty="0">
                <a:solidFill>
                  <a:prstClr val="white"/>
                </a:solidFill>
                <a:latin typeface="Arial" panose="020B0604020202020204" pitchFamily="34" charset="0"/>
                <a:cs typeface="Arial" panose="020B0604020202020204" pitchFamily="34" charset="0"/>
              </a:rPr>
              <a:t>Centralized Eligibility and Appeals Team (CEAT)</a:t>
            </a:r>
          </a:p>
        </p:txBody>
      </p:sp>
      <p:sp>
        <p:nvSpPr>
          <p:cNvPr id="9" name="Rectangle 8">
            <a:extLst>
              <a:ext uri="{FF2B5EF4-FFF2-40B4-BE49-F238E27FC236}">
                <a16:creationId xmlns:a16="http://schemas.microsoft.com/office/drawing/2014/main" id="{AEF7891A-9F90-452A-BC9A-F53420431B32}"/>
              </a:ext>
            </a:extLst>
          </p:cNvPr>
          <p:cNvSpPr/>
          <p:nvPr/>
        </p:nvSpPr>
        <p:spPr>
          <a:xfrm>
            <a:off x="1746845" y="3068438"/>
            <a:ext cx="1612230" cy="5965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VA Form 10182</a:t>
            </a:r>
          </a:p>
          <a:p>
            <a:pPr algn="ctr" defTabSz="244922"/>
            <a:r>
              <a:rPr lang="en-US" sz="900" dirty="0">
                <a:solidFill>
                  <a:prstClr val="white"/>
                </a:solidFill>
                <a:latin typeface="Arial" panose="020B0604020202020204" pitchFamily="34" charset="0"/>
                <a:cs typeface="Arial" panose="020B0604020202020204" pitchFamily="34" charset="0"/>
              </a:rPr>
              <a:t>VA Form 9 </a:t>
            </a:r>
          </a:p>
        </p:txBody>
      </p:sp>
      <p:sp>
        <p:nvSpPr>
          <p:cNvPr id="10" name="Rectangle 9">
            <a:extLst>
              <a:ext uri="{FF2B5EF4-FFF2-40B4-BE49-F238E27FC236}">
                <a16:creationId xmlns:a16="http://schemas.microsoft.com/office/drawing/2014/main" id="{11A863A9-2CC2-4E69-AF59-91269635F306}"/>
              </a:ext>
            </a:extLst>
          </p:cNvPr>
          <p:cNvSpPr/>
          <p:nvPr/>
        </p:nvSpPr>
        <p:spPr>
          <a:xfrm>
            <a:off x="1705329" y="4029405"/>
            <a:ext cx="1653746" cy="7969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For questions about the status of a Board Appeal, contact: </a:t>
            </a:r>
          </a:p>
          <a:p>
            <a:pPr algn="ctr" defTabSz="244922"/>
            <a:r>
              <a:rPr lang="en-US" sz="900" dirty="0">
                <a:solidFill>
                  <a:prstClr val="white"/>
                </a:solidFill>
                <a:latin typeface="Arial" panose="020B0604020202020204" pitchFamily="34" charset="0"/>
                <a:cs typeface="Arial" panose="020B0604020202020204" pitchFamily="34" charset="0"/>
              </a:rPr>
              <a:t>The BVA Call Center at</a:t>
            </a:r>
          </a:p>
          <a:p>
            <a:pPr algn="ctr" defTabSz="244922"/>
            <a:r>
              <a:rPr lang="en-US" sz="900" dirty="0">
                <a:solidFill>
                  <a:prstClr val="white"/>
                </a:solidFill>
                <a:latin typeface="Arial" panose="020B0604020202020204" pitchFamily="34" charset="0"/>
                <a:cs typeface="Arial" panose="020B0604020202020204" pitchFamily="34" charset="0"/>
              </a:rPr>
              <a:t>1(800)827-1000</a:t>
            </a:r>
          </a:p>
        </p:txBody>
      </p:sp>
      <p:cxnSp>
        <p:nvCxnSpPr>
          <p:cNvPr id="11" name="Straight Arrow Connector 10">
            <a:extLst>
              <a:ext uri="{FF2B5EF4-FFF2-40B4-BE49-F238E27FC236}">
                <a16:creationId xmlns:a16="http://schemas.microsoft.com/office/drawing/2014/main" id="{D6A261AC-C29D-44F1-980E-330E07010AB0}"/>
              </a:ext>
            </a:extLst>
          </p:cNvPr>
          <p:cNvCxnSpPr>
            <a:cxnSpLocks/>
          </p:cNvCxnSpPr>
          <p:nvPr/>
        </p:nvCxnSpPr>
        <p:spPr>
          <a:xfrm>
            <a:off x="2526843" y="3687080"/>
            <a:ext cx="0" cy="3423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161C6ACD-92F4-4C01-A295-BF7E6D047BF3}"/>
              </a:ext>
            </a:extLst>
          </p:cNvPr>
          <p:cNvCxnSpPr>
            <a:cxnSpLocks/>
          </p:cNvCxnSpPr>
          <p:nvPr/>
        </p:nvCxnSpPr>
        <p:spPr>
          <a:xfrm flipH="1">
            <a:off x="3925198" y="2427562"/>
            <a:ext cx="314387" cy="589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AC474C23-271A-42B6-93A1-735E5B25A268}"/>
              </a:ext>
            </a:extLst>
          </p:cNvPr>
          <p:cNvSpPr/>
          <p:nvPr/>
        </p:nvSpPr>
        <p:spPr>
          <a:xfrm>
            <a:off x="4551606" y="3032676"/>
            <a:ext cx="995405" cy="5914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VA Form 20-0995 </a:t>
            </a:r>
            <a:br>
              <a:rPr lang="en-US" sz="900" dirty="0">
                <a:solidFill>
                  <a:prstClr val="white"/>
                </a:solidFill>
                <a:latin typeface="Arial" panose="020B0604020202020204" pitchFamily="34" charset="0"/>
                <a:cs typeface="Arial" panose="020B0604020202020204" pitchFamily="34" charset="0"/>
              </a:rPr>
            </a:br>
            <a:r>
              <a:rPr lang="en-US" sz="900" dirty="0">
                <a:solidFill>
                  <a:prstClr val="white"/>
                </a:solidFill>
                <a:latin typeface="Arial" panose="020B0604020202020204" pitchFamily="34" charset="0"/>
                <a:cs typeface="Arial" panose="020B0604020202020204" pitchFamily="34" charset="0"/>
              </a:rPr>
              <a:t>Supplemental Claim</a:t>
            </a:r>
          </a:p>
        </p:txBody>
      </p:sp>
      <p:cxnSp>
        <p:nvCxnSpPr>
          <p:cNvPr id="14" name="Straight Arrow Connector 13">
            <a:extLst>
              <a:ext uri="{FF2B5EF4-FFF2-40B4-BE49-F238E27FC236}">
                <a16:creationId xmlns:a16="http://schemas.microsoft.com/office/drawing/2014/main" id="{B60B5C4A-F6F3-45D1-A2E8-02ACC4F046D9}"/>
              </a:ext>
            </a:extLst>
          </p:cNvPr>
          <p:cNvCxnSpPr>
            <a:cxnSpLocks/>
          </p:cNvCxnSpPr>
          <p:nvPr/>
        </p:nvCxnSpPr>
        <p:spPr>
          <a:xfrm>
            <a:off x="6753635" y="2443488"/>
            <a:ext cx="436383" cy="5884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A4CB380A-F42F-4C92-B560-7FB7F730DFD8}"/>
              </a:ext>
            </a:extLst>
          </p:cNvPr>
          <p:cNvSpPr/>
          <p:nvPr/>
        </p:nvSpPr>
        <p:spPr>
          <a:xfrm>
            <a:off x="5627806" y="3045776"/>
            <a:ext cx="1022597" cy="5783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VA Form 20-0996 </a:t>
            </a:r>
            <a:br>
              <a:rPr lang="en-US" sz="900" dirty="0">
                <a:solidFill>
                  <a:prstClr val="white"/>
                </a:solidFill>
                <a:latin typeface="Arial" panose="020B0604020202020204" pitchFamily="34" charset="0"/>
                <a:cs typeface="Arial" panose="020B0604020202020204" pitchFamily="34" charset="0"/>
              </a:rPr>
            </a:br>
            <a:r>
              <a:rPr lang="en-US" sz="900" dirty="0">
                <a:solidFill>
                  <a:prstClr val="white"/>
                </a:solidFill>
                <a:latin typeface="Arial" panose="020B0604020202020204" pitchFamily="34" charset="0"/>
                <a:cs typeface="Arial" panose="020B0604020202020204" pitchFamily="34" charset="0"/>
              </a:rPr>
              <a:t>Higher-Level Review</a:t>
            </a:r>
          </a:p>
        </p:txBody>
      </p:sp>
      <p:sp>
        <p:nvSpPr>
          <p:cNvPr id="17" name="Rectangle 16">
            <a:extLst>
              <a:ext uri="{FF2B5EF4-FFF2-40B4-BE49-F238E27FC236}">
                <a16:creationId xmlns:a16="http://schemas.microsoft.com/office/drawing/2014/main" id="{C5517E5C-E2C2-4BF7-8A8C-10A4106965EC}"/>
              </a:ext>
            </a:extLst>
          </p:cNvPr>
          <p:cNvSpPr/>
          <p:nvPr/>
        </p:nvSpPr>
        <p:spPr>
          <a:xfrm>
            <a:off x="3505777" y="4029405"/>
            <a:ext cx="4228855" cy="7969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For questions about the status of a review or appeal request or Board remand, contact:</a:t>
            </a:r>
          </a:p>
          <a:p>
            <a:pPr algn="ctr" defTabSz="244922"/>
            <a:r>
              <a:rPr lang="en-US" sz="900" dirty="0">
                <a:solidFill>
                  <a:prstClr val="white"/>
                </a:solidFill>
                <a:latin typeface="Arial" panose="020B0604020202020204" pitchFamily="34" charset="0"/>
                <a:cs typeface="Arial" panose="020B0604020202020204" pitchFamily="34" charset="0"/>
              </a:rPr>
              <a:t>The Caregiver Support Line (CSL) at 1(855)260-3274</a:t>
            </a:r>
          </a:p>
        </p:txBody>
      </p:sp>
      <p:sp>
        <p:nvSpPr>
          <p:cNvPr id="18" name="Rectangle 17">
            <a:extLst>
              <a:ext uri="{FF2B5EF4-FFF2-40B4-BE49-F238E27FC236}">
                <a16:creationId xmlns:a16="http://schemas.microsoft.com/office/drawing/2014/main" id="{31EEB80E-236D-4E53-B453-51972E10B706}"/>
              </a:ext>
            </a:extLst>
          </p:cNvPr>
          <p:cNvSpPr/>
          <p:nvPr/>
        </p:nvSpPr>
        <p:spPr>
          <a:xfrm>
            <a:off x="7991779" y="3043578"/>
            <a:ext cx="1894135" cy="580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VHA Clinical Review </a:t>
            </a:r>
            <a:br>
              <a:rPr lang="en-US" sz="900" dirty="0">
                <a:solidFill>
                  <a:prstClr val="white"/>
                </a:solidFill>
                <a:latin typeface="Arial" panose="020B0604020202020204" pitchFamily="34" charset="0"/>
                <a:cs typeface="Arial" panose="020B0604020202020204" pitchFamily="34" charset="0"/>
              </a:rPr>
            </a:br>
            <a:r>
              <a:rPr lang="en-US" sz="900" dirty="0">
                <a:solidFill>
                  <a:prstClr val="white"/>
                </a:solidFill>
                <a:latin typeface="Arial" panose="020B0604020202020204" pitchFamily="34" charset="0"/>
                <a:cs typeface="Arial" panose="020B0604020202020204" pitchFamily="34" charset="0"/>
              </a:rPr>
              <a:t>(aka VHA Clinical Appeal) </a:t>
            </a:r>
          </a:p>
        </p:txBody>
      </p:sp>
      <p:cxnSp>
        <p:nvCxnSpPr>
          <p:cNvPr id="19" name="Straight Arrow Connector 18">
            <a:extLst>
              <a:ext uri="{FF2B5EF4-FFF2-40B4-BE49-F238E27FC236}">
                <a16:creationId xmlns:a16="http://schemas.microsoft.com/office/drawing/2014/main" id="{A54BB290-C216-42F4-BC75-A7411660E18C}"/>
              </a:ext>
            </a:extLst>
          </p:cNvPr>
          <p:cNvCxnSpPr>
            <a:cxnSpLocks/>
            <a:stCxn id="8" idx="2"/>
            <a:endCxn id="18" idx="0"/>
          </p:cNvCxnSpPr>
          <p:nvPr/>
        </p:nvCxnSpPr>
        <p:spPr>
          <a:xfrm>
            <a:off x="8938845" y="2434450"/>
            <a:ext cx="0" cy="6091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D233A3FF-7C1B-4AA5-BCEA-328A724DBD2A}"/>
              </a:ext>
            </a:extLst>
          </p:cNvPr>
          <p:cNvCxnSpPr>
            <a:cxnSpLocks/>
            <a:endCxn id="21" idx="0"/>
          </p:cNvCxnSpPr>
          <p:nvPr/>
        </p:nvCxnSpPr>
        <p:spPr>
          <a:xfrm>
            <a:off x="8938845" y="3637176"/>
            <a:ext cx="0" cy="3856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8DB44392-EEC2-48BB-8619-0E20D6526729}"/>
              </a:ext>
            </a:extLst>
          </p:cNvPr>
          <p:cNvSpPr/>
          <p:nvPr/>
        </p:nvSpPr>
        <p:spPr>
          <a:xfrm>
            <a:off x="7991777" y="4022854"/>
            <a:ext cx="1894136" cy="803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For questions about the status of VHA clinical review, contact:</a:t>
            </a:r>
          </a:p>
          <a:p>
            <a:pPr algn="ctr" defTabSz="244922"/>
            <a:r>
              <a:rPr lang="en-US" sz="900" dirty="0">
                <a:solidFill>
                  <a:prstClr val="white"/>
                </a:solidFill>
                <a:latin typeface="Arial" panose="020B0604020202020204" pitchFamily="34" charset="0"/>
                <a:cs typeface="Arial" panose="020B0604020202020204" pitchFamily="34" charset="0"/>
              </a:rPr>
              <a:t>Local CSP Staff or Patient Advocate</a:t>
            </a:r>
          </a:p>
        </p:txBody>
      </p:sp>
      <p:sp>
        <p:nvSpPr>
          <p:cNvPr id="22" name="Rectangle 21">
            <a:extLst>
              <a:ext uri="{FF2B5EF4-FFF2-40B4-BE49-F238E27FC236}">
                <a16:creationId xmlns:a16="http://schemas.microsoft.com/office/drawing/2014/main" id="{E9663C6D-3F7D-46B0-8B6D-636CC96F5F68}"/>
              </a:ext>
            </a:extLst>
          </p:cNvPr>
          <p:cNvSpPr/>
          <p:nvPr/>
        </p:nvSpPr>
        <p:spPr>
          <a:xfrm>
            <a:off x="6728814" y="3056678"/>
            <a:ext cx="1022597" cy="56739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VA Form 10-307 </a:t>
            </a:r>
            <a:br>
              <a:rPr lang="en-US" sz="900" dirty="0">
                <a:solidFill>
                  <a:prstClr val="white"/>
                </a:solidFill>
                <a:latin typeface="Arial" panose="020B0604020202020204" pitchFamily="34" charset="0"/>
                <a:cs typeface="Arial" panose="020B0604020202020204" pitchFamily="34" charset="0"/>
              </a:rPr>
            </a:br>
            <a:r>
              <a:rPr lang="en-US" sz="900" dirty="0">
                <a:solidFill>
                  <a:prstClr val="white"/>
                </a:solidFill>
                <a:latin typeface="Arial" panose="020B0604020202020204" pitchFamily="34" charset="0"/>
                <a:cs typeface="Arial" panose="020B0604020202020204" pitchFamily="34" charset="0"/>
              </a:rPr>
              <a:t>Form 9</a:t>
            </a:r>
          </a:p>
        </p:txBody>
      </p:sp>
      <p:cxnSp>
        <p:nvCxnSpPr>
          <p:cNvPr id="23" name="Straight Arrow Connector 22">
            <a:extLst>
              <a:ext uri="{FF2B5EF4-FFF2-40B4-BE49-F238E27FC236}">
                <a16:creationId xmlns:a16="http://schemas.microsoft.com/office/drawing/2014/main" id="{3B1D8382-DDC4-44D4-9221-7E48FC3358B0}"/>
              </a:ext>
            </a:extLst>
          </p:cNvPr>
          <p:cNvCxnSpPr>
            <a:cxnSpLocks/>
          </p:cNvCxnSpPr>
          <p:nvPr/>
        </p:nvCxnSpPr>
        <p:spPr>
          <a:xfrm>
            <a:off x="5027943" y="3664944"/>
            <a:ext cx="2104" cy="392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6B70828D-49B1-46D1-89C5-BD4AA14E38BF}"/>
              </a:ext>
            </a:extLst>
          </p:cNvPr>
          <p:cNvSpPr txBox="1"/>
          <p:nvPr/>
        </p:nvSpPr>
        <p:spPr>
          <a:xfrm>
            <a:off x="1690442" y="484419"/>
            <a:ext cx="8503418" cy="646331"/>
          </a:xfrm>
          <a:prstGeom prst="rect">
            <a:avLst/>
          </a:prstGeom>
          <a:noFill/>
        </p:spPr>
        <p:txBody>
          <a:bodyPr wrap="square" rtlCol="0">
            <a:spAutoFit/>
          </a:bodyPr>
          <a:lstStyle/>
          <a:p>
            <a:pPr algn="ctr" defTabSz="244922"/>
            <a:r>
              <a:rPr lang="en-US" b="1" u="sng" dirty="0">
                <a:solidFill>
                  <a:prstClr val="black"/>
                </a:solidFill>
                <a:latin typeface="Arial" panose="020B0604020202020204" pitchFamily="34" charset="0"/>
                <a:cs typeface="Arial" panose="020B0604020202020204" pitchFamily="34" charset="0"/>
              </a:rPr>
              <a:t>Program of Comprehensive Assistance for Family Caregivers (PCFAC): </a:t>
            </a:r>
          </a:p>
          <a:p>
            <a:pPr algn="ctr" defTabSz="244922"/>
            <a:r>
              <a:rPr lang="en-US" b="1" u="sng" dirty="0">
                <a:solidFill>
                  <a:prstClr val="black"/>
                </a:solidFill>
                <a:latin typeface="Arial" panose="020B0604020202020204" pitchFamily="34" charset="0"/>
                <a:cs typeface="Arial" panose="020B0604020202020204" pitchFamily="34" charset="0"/>
              </a:rPr>
              <a:t>Decision Review Options and Contact Information</a:t>
            </a:r>
          </a:p>
        </p:txBody>
      </p:sp>
      <p:cxnSp>
        <p:nvCxnSpPr>
          <p:cNvPr id="25" name="Straight Arrow Connector 24">
            <a:extLst>
              <a:ext uri="{FF2B5EF4-FFF2-40B4-BE49-F238E27FC236}">
                <a16:creationId xmlns:a16="http://schemas.microsoft.com/office/drawing/2014/main" id="{35AEC4DA-F1C2-4781-8310-E73E4CC8A870}"/>
              </a:ext>
            </a:extLst>
          </p:cNvPr>
          <p:cNvCxnSpPr>
            <a:cxnSpLocks/>
          </p:cNvCxnSpPr>
          <p:nvPr/>
        </p:nvCxnSpPr>
        <p:spPr>
          <a:xfrm>
            <a:off x="6147573" y="3659330"/>
            <a:ext cx="2104" cy="392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11B22515-A430-4A09-A948-0C276C538C81}"/>
              </a:ext>
            </a:extLst>
          </p:cNvPr>
          <p:cNvCxnSpPr>
            <a:cxnSpLocks/>
          </p:cNvCxnSpPr>
          <p:nvPr/>
        </p:nvCxnSpPr>
        <p:spPr>
          <a:xfrm>
            <a:off x="7221228" y="3637176"/>
            <a:ext cx="2104" cy="392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Footer Placeholder 4">
            <a:extLst>
              <a:ext uri="{FF2B5EF4-FFF2-40B4-BE49-F238E27FC236}">
                <a16:creationId xmlns:a16="http://schemas.microsoft.com/office/drawing/2014/main" id="{9A31A65E-902B-44B0-9CDE-4CCA5C9B617C}"/>
              </a:ext>
            </a:extLst>
          </p:cNvPr>
          <p:cNvSpPr txBox="1">
            <a:spLocks/>
          </p:cNvSpPr>
          <p:nvPr/>
        </p:nvSpPr>
        <p:spPr>
          <a:xfrm>
            <a:off x="3713958" y="6356442"/>
            <a:ext cx="4101016"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defTabSz="457200" eaLnBrk="1" hangingPunct="1">
              <a:defRPr/>
            </a:pPr>
            <a:endParaRPr lang="it-IT" sz="1200" dirty="0">
              <a:solidFill>
                <a:prstClr val="white"/>
              </a:solidFill>
              <a:latin typeface="Calibri"/>
            </a:endParaRPr>
          </a:p>
        </p:txBody>
      </p:sp>
      <p:sp>
        <p:nvSpPr>
          <p:cNvPr id="2" name="Rectangle 1">
            <a:extLst>
              <a:ext uri="{FF2B5EF4-FFF2-40B4-BE49-F238E27FC236}">
                <a16:creationId xmlns:a16="http://schemas.microsoft.com/office/drawing/2014/main" id="{60052D4F-E8E8-0BC4-3CBC-B18DD535910D}"/>
              </a:ext>
            </a:extLst>
          </p:cNvPr>
          <p:cNvSpPr/>
          <p:nvPr/>
        </p:nvSpPr>
        <p:spPr>
          <a:xfrm>
            <a:off x="3491943" y="3039226"/>
            <a:ext cx="941112" cy="5914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22"/>
            <a:r>
              <a:rPr lang="en-US" sz="900" dirty="0">
                <a:solidFill>
                  <a:prstClr val="white"/>
                </a:solidFill>
                <a:latin typeface="Arial" panose="020B0604020202020204" pitchFamily="34" charset="0"/>
                <a:cs typeface="Arial" panose="020B0604020202020204" pitchFamily="34" charset="0"/>
              </a:rPr>
              <a:t>Remands from Board Appeals</a:t>
            </a:r>
          </a:p>
        </p:txBody>
      </p:sp>
      <p:cxnSp>
        <p:nvCxnSpPr>
          <p:cNvPr id="29" name="Straight Arrow Connector 28">
            <a:extLst>
              <a:ext uri="{FF2B5EF4-FFF2-40B4-BE49-F238E27FC236}">
                <a16:creationId xmlns:a16="http://schemas.microsoft.com/office/drawing/2014/main" id="{E447B160-EDB8-E126-2FBA-10F4AC7D15F1}"/>
              </a:ext>
            </a:extLst>
          </p:cNvPr>
          <p:cNvCxnSpPr>
            <a:cxnSpLocks/>
          </p:cNvCxnSpPr>
          <p:nvPr/>
        </p:nvCxnSpPr>
        <p:spPr>
          <a:xfrm>
            <a:off x="3954288" y="3649194"/>
            <a:ext cx="2104" cy="3922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90FC44BE-4E82-8010-F4D7-ED0E7742ACD0}"/>
              </a:ext>
            </a:extLst>
          </p:cNvPr>
          <p:cNvCxnSpPr>
            <a:cxnSpLocks/>
          </p:cNvCxnSpPr>
          <p:nvPr/>
        </p:nvCxnSpPr>
        <p:spPr>
          <a:xfrm flipH="1">
            <a:off x="4978704" y="2442721"/>
            <a:ext cx="314387" cy="5899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31E4FBA4-4D4B-7E72-684F-80087B58D926}"/>
              </a:ext>
            </a:extLst>
          </p:cNvPr>
          <p:cNvCxnSpPr>
            <a:cxnSpLocks/>
          </p:cNvCxnSpPr>
          <p:nvPr/>
        </p:nvCxnSpPr>
        <p:spPr>
          <a:xfrm>
            <a:off x="5867676" y="2447486"/>
            <a:ext cx="436383" cy="5884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76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a:xfrm>
            <a:off x="0" y="0"/>
            <a:ext cx="12192000" cy="762000"/>
          </a:xfrm>
        </p:spPr>
        <p:txBody>
          <a:bodyPr>
            <a:normAutofit/>
          </a:bodyPr>
          <a:lstStyle/>
          <a:p>
            <a:r>
              <a:rPr lang="en-US" sz="2400" b="1" cap="all">
                <a:latin typeface="Arial"/>
                <a:cs typeface="Arial"/>
              </a:rPr>
              <a:t>Resources and Referrals – For All</a:t>
            </a:r>
            <a:endParaRPr lang="en-US" sz="2400" b="1" cap="all"/>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a:xfrm>
            <a:off x="9250440" y="6400230"/>
            <a:ext cx="2844800" cy="45777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a16="http://schemas.microsoft.com/office/drawing/2014/main" id="{160B8B8B-FE43-445B-9E10-C228F1427E2E}"/>
              </a:ext>
            </a:extLst>
          </p:cNvPr>
          <p:cNvSpPr txBox="1"/>
          <p:nvPr/>
        </p:nvSpPr>
        <p:spPr>
          <a:xfrm>
            <a:off x="696686" y="1306286"/>
            <a:ext cx="9514114" cy="144655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Support from CSP Team members for referrals to programs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 </a:t>
            </a: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800100" lvl="1" indent="-342900">
              <a:buFont typeface="Arial" panose="020B0604020202020204" pitchFamily="34" charset="0"/>
              <a:buChar char="•"/>
              <a:defRPr/>
            </a:pPr>
            <a:r>
              <a:rPr kumimoji="0" lang="en-US" sz="2200" b="0" i="0" u="none" strike="noStrike" kern="1200" cap="none" spc="0" normalizeH="0" baseline="0" noProof="0">
                <a:ln>
                  <a:noFill/>
                </a:ln>
                <a:solidFill>
                  <a:srgbClr val="000000"/>
                </a:solidFill>
                <a:effectLst/>
                <a:uLnTx/>
                <a:uFillTx/>
                <a:latin typeface="Arial"/>
                <a:ea typeface="+mn-ea"/>
                <a:cs typeface="Arial"/>
              </a:rPr>
              <a:t>Other VA (i. e. Whole Health, Mental Health, and many others)</a:t>
            </a:r>
          </a:p>
          <a:p>
            <a:pPr marL="800100" lvl="1" indent="-342900">
              <a:buFont typeface="Arial" panose="020B0604020202020204" pitchFamily="34" charset="0"/>
              <a:buChar char="•"/>
              <a:defRPr/>
            </a:pPr>
            <a:r>
              <a:rPr kumimoji="0" lang="en-US" sz="2200" b="0" i="0" u="none" strike="noStrike" kern="1200" cap="none" spc="0" normalizeH="0" baseline="0" noProof="0">
                <a:ln>
                  <a:noFill/>
                </a:ln>
                <a:solidFill>
                  <a:srgbClr val="000000"/>
                </a:solidFill>
                <a:effectLst/>
                <a:uLnTx/>
                <a:uFillTx/>
                <a:latin typeface="Arial"/>
                <a:ea typeface="+mn-ea"/>
                <a:cs typeface="Arial"/>
              </a:rPr>
              <a:t>Community organizations and partnerships</a:t>
            </a:r>
          </a:p>
        </p:txBody>
      </p:sp>
      <p:sp>
        <p:nvSpPr>
          <p:cNvPr id="7" name="Footer Placeholder 1">
            <a:extLst>
              <a:ext uri="{FF2B5EF4-FFF2-40B4-BE49-F238E27FC236}">
                <a16:creationId xmlns:a16="http://schemas.microsoft.com/office/drawing/2014/main" id="{EC62B037-0BB0-499C-B09D-1BF8990C40CC}"/>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8" name="Picture 7">
            <a:extLst>
              <a:ext uri="{FF2B5EF4-FFF2-40B4-BE49-F238E27FC236}">
                <a16:creationId xmlns:a16="http://schemas.microsoft.com/office/drawing/2014/main" id="{7B5F4EA5-9BC0-1C8A-6798-D706616E2A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597"/>
          <a:stretch/>
        </p:blipFill>
        <p:spPr>
          <a:xfrm>
            <a:off x="1219202" y="3398054"/>
            <a:ext cx="5428207" cy="2103713"/>
          </a:xfrm>
          <a:prstGeom prst="rect">
            <a:avLst/>
          </a:prstGeom>
        </p:spPr>
      </p:pic>
      <p:pic>
        <p:nvPicPr>
          <p:cNvPr id="12" name="Picture 11" descr="A group of people around a fire&#10;&#10;Description automatically generated with medium confidence">
            <a:extLst>
              <a:ext uri="{FF2B5EF4-FFF2-40B4-BE49-F238E27FC236}">
                <a16:creationId xmlns:a16="http://schemas.microsoft.com/office/drawing/2014/main" id="{12E3B8CF-A34E-58C6-4F3D-8185A1578B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93680" y="3398053"/>
            <a:ext cx="4154001" cy="2103713"/>
          </a:xfrm>
          <a:prstGeom prst="rect">
            <a:avLst/>
          </a:prstGeom>
        </p:spPr>
      </p:pic>
      <p:pic>
        <p:nvPicPr>
          <p:cNvPr id="13" name="Picture 12">
            <a:extLst>
              <a:ext uri="{FF2B5EF4-FFF2-40B4-BE49-F238E27FC236}">
                <a16:creationId xmlns:a16="http://schemas.microsoft.com/office/drawing/2014/main" id="{1010A73E-E756-298C-DF76-3E62313E5B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301476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53C45-0809-4967-ADAF-7134AECD1AD6}"/>
              </a:ext>
            </a:extLst>
          </p:cNvPr>
          <p:cNvSpPr>
            <a:spLocks noGrp="1"/>
          </p:cNvSpPr>
          <p:nvPr>
            <p:ph type="title"/>
          </p:nvPr>
        </p:nvSpPr>
        <p:spPr>
          <a:xfrm>
            <a:off x="0" y="0"/>
            <a:ext cx="12192000" cy="762000"/>
          </a:xfrm>
        </p:spPr>
        <p:txBody>
          <a:bodyPr>
            <a:normAutofit/>
          </a:bodyPr>
          <a:lstStyle/>
          <a:p>
            <a:r>
              <a:rPr lang="en-US" b="1" cap="all">
                <a:latin typeface="Arial"/>
                <a:cs typeface="Arial"/>
              </a:rPr>
              <a:t>Education and Support – For all</a:t>
            </a:r>
            <a:endParaRPr lang="en-US" b="1" cap="all"/>
          </a:p>
        </p:txBody>
      </p:sp>
      <p:sp>
        <p:nvSpPr>
          <p:cNvPr id="4" name="Slide Number Placeholder 3">
            <a:extLst>
              <a:ext uri="{FF2B5EF4-FFF2-40B4-BE49-F238E27FC236}">
                <a16:creationId xmlns:a16="http://schemas.microsoft.com/office/drawing/2014/main" id="{C98AF029-1C54-47BB-A52D-A33534561432}"/>
              </a:ext>
            </a:extLst>
          </p:cNvPr>
          <p:cNvSpPr>
            <a:spLocks noGrp="1"/>
          </p:cNvSpPr>
          <p:nvPr>
            <p:ph type="sldNum" sz="quarter" idx="10"/>
          </p:nvPr>
        </p:nvSpPr>
        <p:spPr>
          <a:xfrm>
            <a:off x="11651294" y="6356442"/>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Content Placeholder 2">
            <a:extLst>
              <a:ext uri="{FF2B5EF4-FFF2-40B4-BE49-F238E27FC236}">
                <a16:creationId xmlns:a16="http://schemas.microsoft.com/office/drawing/2014/main" id="{250736FE-1A67-4CE3-8336-CD880C6E85CD}"/>
              </a:ext>
            </a:extLst>
          </p:cNvPr>
          <p:cNvSpPr>
            <a:spLocks noGrp="1"/>
          </p:cNvSpPr>
          <p:nvPr>
            <p:ph idx="1"/>
          </p:nvPr>
        </p:nvSpPr>
        <p:spPr>
          <a:xfrm>
            <a:off x="500737" y="1344079"/>
            <a:ext cx="8741228" cy="3674237"/>
          </a:xfrm>
          <a:ln w="38100">
            <a:noFill/>
          </a:ln>
        </p:spPr>
        <p:txBody>
          <a:bodyPr vert="horz" lIns="91440" tIns="45720" rIns="91440" bIns="45720" rtlCol="0" anchor="t">
            <a:normAutofit fontScale="92500" lnSpcReduction="20000"/>
          </a:bodyPr>
          <a:lstStyle/>
          <a:p>
            <a:r>
              <a:rPr lang="en-US" sz="2600" b="1">
                <a:latin typeface="Arial"/>
                <a:cs typeface="Arial"/>
              </a:rPr>
              <a:t>VA S.A.V.E</a:t>
            </a:r>
          </a:p>
          <a:p>
            <a:r>
              <a:rPr lang="en-US" sz="2600" b="1">
                <a:latin typeface="Arial"/>
                <a:cs typeface="Arial"/>
              </a:rPr>
              <a:t>Skills Training</a:t>
            </a:r>
          </a:p>
          <a:p>
            <a:pPr lvl="1">
              <a:buFont typeface="Courier New" panose="02070309020205020404" pitchFamily="49" charset="0"/>
              <a:buChar char="o"/>
            </a:pPr>
            <a:r>
              <a:rPr lang="en-US" sz="2600">
                <a:latin typeface="Arial"/>
                <a:cs typeface="Arial"/>
              </a:rPr>
              <a:t>Veterans Affairs (VA) S.A.V.E. Training</a:t>
            </a:r>
          </a:p>
          <a:p>
            <a:pPr lvl="1">
              <a:buFont typeface="Courier New" panose="02070309020205020404" pitchFamily="49" charset="0"/>
              <a:buChar char="o"/>
            </a:pPr>
            <a:r>
              <a:rPr lang="en-US" sz="2600">
                <a:latin typeface="Arial"/>
                <a:cs typeface="Arial"/>
              </a:rPr>
              <a:t>Building Better Caregivers (BBC)</a:t>
            </a:r>
          </a:p>
          <a:p>
            <a:r>
              <a:rPr lang="en-US" sz="2600" b="1">
                <a:latin typeface="Arial"/>
                <a:cs typeface="Arial"/>
              </a:rPr>
              <a:t>Mobile Support</a:t>
            </a:r>
          </a:p>
          <a:p>
            <a:pPr lvl="1">
              <a:buFont typeface="Courier New" panose="02070309020205020404" pitchFamily="49" charset="0"/>
              <a:buChar char="o"/>
            </a:pPr>
            <a:r>
              <a:rPr lang="en-US" sz="2600">
                <a:latin typeface="Arial"/>
                <a:cs typeface="Arial"/>
              </a:rPr>
              <a:t>Annie Caregiver Text Program</a:t>
            </a:r>
          </a:p>
          <a:p>
            <a:r>
              <a:rPr lang="en-US" sz="2600" b="1">
                <a:latin typeface="Arial"/>
                <a:cs typeface="Arial"/>
              </a:rPr>
              <a:t>One on One Coaching</a:t>
            </a:r>
          </a:p>
          <a:p>
            <a:pPr lvl="1">
              <a:buFont typeface="Courier New" panose="02070309020205020404" pitchFamily="49" charset="0"/>
              <a:buChar char="o"/>
            </a:pPr>
            <a:r>
              <a:rPr lang="en-US" sz="2600">
                <a:latin typeface="Arial"/>
                <a:cs typeface="Arial"/>
              </a:rPr>
              <a:t>Resources for Enhancing All Caregivers Health</a:t>
            </a:r>
          </a:p>
          <a:p>
            <a:pPr lvl="2">
              <a:buFont typeface="Wingdings" panose="02070309020205020404" pitchFamily="49" charset="0"/>
              <a:buChar char="§"/>
            </a:pPr>
            <a:r>
              <a:rPr lang="en-US" sz="2400"/>
              <a:t>(REACH) VA</a:t>
            </a:r>
          </a:p>
          <a:p>
            <a:pPr lvl="1">
              <a:buFont typeface="Courier New" panose="02070309020205020404" pitchFamily="49" charset="0"/>
              <a:buChar char="o"/>
            </a:pPr>
            <a:r>
              <a:rPr lang="en-US" sz="2600">
                <a:latin typeface="Arial"/>
                <a:cs typeface="Arial"/>
              </a:rPr>
              <a:t>Caregiver Health and Well-Being Coaching</a:t>
            </a:r>
          </a:p>
          <a:p>
            <a:endParaRPr lang="en-US" sz="7200"/>
          </a:p>
          <a:p>
            <a:pPr marL="857250" lvl="1" indent="-857250">
              <a:spcBef>
                <a:spcPts val="0"/>
              </a:spcBef>
            </a:pPr>
            <a:endParaRPr lang="en-US" sz="7200"/>
          </a:p>
          <a:p>
            <a:pPr marL="457200" lvl="1" indent="0">
              <a:buNone/>
            </a:pPr>
            <a:endParaRPr lang="en-US" sz="7200"/>
          </a:p>
          <a:p>
            <a:pPr lvl="1"/>
            <a:endParaRPr lang="en-US" sz="7200"/>
          </a:p>
          <a:p>
            <a:pPr marL="457200" lvl="1" indent="0">
              <a:buNone/>
            </a:pPr>
            <a:endParaRPr lang="en-US" sz="7200"/>
          </a:p>
          <a:p>
            <a:pPr marL="285750" indent="-285750">
              <a:buFont typeface="Arial" panose="020B0604020202020204" pitchFamily="34" charset="0"/>
              <a:buChar char="•"/>
            </a:pPr>
            <a:endParaRPr lang="en-US" sz="2200"/>
          </a:p>
        </p:txBody>
      </p:sp>
      <p:sp>
        <p:nvSpPr>
          <p:cNvPr id="9" name="TextBox 8">
            <a:extLst>
              <a:ext uri="{FF2B5EF4-FFF2-40B4-BE49-F238E27FC236}">
                <a16:creationId xmlns:a16="http://schemas.microsoft.com/office/drawing/2014/main" id="{8B927460-130F-44FE-8919-FA28839D0083}"/>
              </a:ext>
            </a:extLst>
          </p:cNvPr>
          <p:cNvSpPr txBox="1"/>
          <p:nvPr/>
        </p:nvSpPr>
        <p:spPr>
          <a:xfrm>
            <a:off x="8404569" y="1234791"/>
            <a:ext cx="3198797" cy="196207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S.A.V.E. Suicide Prevention Skills Training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Validate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Encourage &amp; Expedite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B9414209-83F0-4EB2-9A04-4BD51AFF1707}"/>
              </a:ext>
            </a:extLst>
          </p:cNvPr>
          <p:cNvSpPr/>
          <p:nvPr/>
        </p:nvSpPr>
        <p:spPr>
          <a:xfrm>
            <a:off x="8839145" y="5284278"/>
            <a:ext cx="236583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Suicide Prevention Toolkit for Caregivers</a:t>
            </a:r>
            <a:endParaRPr kumimoji="0" lang="en-US" sz="1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D04CDBF4-86B1-412D-A308-12AC7FFE28B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9165768" y="3025580"/>
            <a:ext cx="1676400" cy="2222440"/>
          </a:xfrm>
          <a:prstGeom prst="rect">
            <a:avLst/>
          </a:prstGeom>
          <a:ln>
            <a:solidFill>
              <a:srgbClr val="4BA339"/>
            </a:solidFill>
          </a:ln>
          <a:extLst>
            <a:ext uri="{53640926-AAD7-44D8-BBD7-CCE9431645EC}">
              <a14:shadowObscured xmlns:a14="http://schemas.microsoft.com/office/drawing/2010/main"/>
            </a:ext>
          </a:extLst>
        </p:spPr>
      </p:pic>
      <p:sp>
        <p:nvSpPr>
          <p:cNvPr id="12" name="Footer Placeholder 1">
            <a:extLst>
              <a:ext uri="{FF2B5EF4-FFF2-40B4-BE49-F238E27FC236}">
                <a16:creationId xmlns:a16="http://schemas.microsoft.com/office/drawing/2014/main" id="{0DE6406F-36A5-471E-B5AD-DBED3552D16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2" name="Picture 1">
            <a:extLst>
              <a:ext uri="{FF2B5EF4-FFF2-40B4-BE49-F238E27FC236}">
                <a16:creationId xmlns:a16="http://schemas.microsoft.com/office/drawing/2014/main" id="{E4B7A936-12CC-A552-1159-30C54DFEBE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582837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949-B8DA-424A-8CDD-9E6CE30A3DB0}"/>
              </a:ext>
            </a:extLst>
          </p:cNvPr>
          <p:cNvSpPr>
            <a:spLocks noGrp="1"/>
          </p:cNvSpPr>
          <p:nvPr>
            <p:ph type="title"/>
          </p:nvPr>
        </p:nvSpPr>
        <p:spPr>
          <a:xfrm>
            <a:off x="0" y="3312"/>
            <a:ext cx="12192000" cy="762000"/>
          </a:xfrm>
        </p:spPr>
        <p:txBody>
          <a:bodyPr>
            <a:normAutofit/>
          </a:bodyPr>
          <a:lstStyle/>
          <a:p>
            <a:r>
              <a:rPr lang="en-US" b="1" cap="all">
                <a:latin typeface="Arial"/>
                <a:cs typeface="Arial"/>
              </a:rPr>
              <a:t>Education and Support – for all – continued </a:t>
            </a:r>
          </a:p>
        </p:txBody>
      </p:sp>
      <p:sp>
        <p:nvSpPr>
          <p:cNvPr id="3" name="Content Placeholder 2">
            <a:extLst>
              <a:ext uri="{FF2B5EF4-FFF2-40B4-BE49-F238E27FC236}">
                <a16:creationId xmlns:a16="http://schemas.microsoft.com/office/drawing/2014/main" id="{C6BD18A1-3968-4783-B510-15B0A23C6588}"/>
              </a:ext>
            </a:extLst>
          </p:cNvPr>
          <p:cNvSpPr>
            <a:spLocks noGrp="1"/>
          </p:cNvSpPr>
          <p:nvPr>
            <p:ph idx="1"/>
          </p:nvPr>
        </p:nvSpPr>
        <p:spPr>
          <a:xfrm>
            <a:off x="609600" y="685800"/>
            <a:ext cx="10972800" cy="5440455"/>
          </a:xfrm>
        </p:spPr>
        <p:txBody>
          <a:bodyPr vert="horz" lIns="91440" tIns="45720" rIns="91440" bIns="45720" rtlCol="0" anchor="t">
            <a:normAutofit/>
          </a:bodyPr>
          <a:lstStyle/>
          <a:p>
            <a:pPr marL="0" indent="0">
              <a:buNone/>
            </a:pPr>
            <a:endParaRPr lang="en-US" sz="1000" b="1">
              <a:latin typeface="Arial"/>
              <a:cs typeface="Arial"/>
            </a:endParaRPr>
          </a:p>
          <a:p>
            <a:pPr marL="0" indent="0">
              <a:buNone/>
            </a:pPr>
            <a:r>
              <a:rPr lang="en-US" sz="2200" b="1">
                <a:latin typeface="Arial"/>
                <a:cs typeface="Arial"/>
              </a:rPr>
              <a:t>Group Support and Coaching </a:t>
            </a:r>
            <a:r>
              <a:rPr lang="en-US" sz="2200" b="1">
                <a:solidFill>
                  <a:srgbClr val="000000"/>
                </a:solidFill>
                <a:latin typeface="Arial"/>
                <a:cs typeface="Arial"/>
              </a:rPr>
              <a:t>Services</a:t>
            </a:r>
            <a:r>
              <a:rPr lang="en-US" sz="2200" b="1">
                <a:latin typeface="Arial"/>
                <a:cs typeface="Arial"/>
              </a:rPr>
              <a:t> Provided Through PGCSS</a:t>
            </a:r>
            <a:endParaRPr lang="en-US" sz="2200">
              <a:latin typeface="Arial"/>
              <a:cs typeface="Arial"/>
            </a:endParaRPr>
          </a:p>
        </p:txBody>
      </p:sp>
      <p:sp>
        <p:nvSpPr>
          <p:cNvPr id="4" name="Slide Number Placeholder 3">
            <a:extLst>
              <a:ext uri="{FF2B5EF4-FFF2-40B4-BE49-F238E27FC236}">
                <a16:creationId xmlns:a16="http://schemas.microsoft.com/office/drawing/2014/main" id="{7FB046C7-EFFA-4973-ABF7-03AD9FBF81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EB6EFE5-5B99-4677-9EAA-2933C12BD082}"/>
              </a:ext>
            </a:extLst>
          </p:cNvPr>
          <p:cNvSpPr txBox="1"/>
          <p:nvPr/>
        </p:nvSpPr>
        <p:spPr>
          <a:xfrm>
            <a:off x="1071826" y="1356528"/>
            <a:ext cx="5927723"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Caregiver Self-Resilience Courses</a:t>
            </a:r>
            <a:endParaRPr kumimoji="0" lang="en-US" sz="2200" b="0" i="0" u="none" strike="noStrike" kern="1200" cap="none" spc="0" normalizeH="0" baseline="0" noProof="0">
              <a:ln>
                <a:noFill/>
              </a:ln>
              <a:solidFill>
                <a:srgbClr val="000000"/>
              </a:solidFill>
              <a:effectLst/>
              <a:uLnTx/>
              <a:uFillTx/>
              <a:latin typeface="Arial"/>
              <a:ea typeface="+mn-lt"/>
              <a:cs typeface="Calibri"/>
            </a:endParaRPr>
          </a:p>
          <a:p>
            <a:pPr marL="285750" indent="-285750">
              <a:buFont typeface="Arial"/>
              <a:buChar char="•"/>
              <a:defRPr/>
            </a:pPr>
            <a:r>
              <a:rPr lang="en-US" sz="2200">
                <a:solidFill>
                  <a:srgbClr val="000000"/>
                </a:solidFill>
                <a:latin typeface="Arial"/>
                <a:cs typeface="Arial"/>
              </a:rPr>
              <a:t>Caregivers FIRST</a:t>
            </a:r>
            <a:endParaRPr kumimoji="0" lang="en-US" sz="2200" b="0" i="0" u="none" strike="noStrike" kern="1200" cap="none" spc="0" normalizeH="0" baseline="0" noProof="0">
              <a:ln>
                <a:noFill/>
              </a:ln>
              <a:solidFill>
                <a:srgbClr val="000000"/>
              </a:solidFill>
              <a:effectLst/>
              <a:uLnTx/>
              <a:uFillTx/>
              <a:latin typeface="Arial"/>
              <a:ea typeface="+mn-lt"/>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Resources for Enhancing All Caregivers Health (REACH VA)</a:t>
            </a:r>
            <a:endParaRPr kumimoji="0" lang="en-US" sz="2200" b="0" i="0" u="none" strike="noStrike" kern="1200" cap="none" spc="0" normalizeH="0" baseline="0" noProof="0">
              <a:ln>
                <a:noFill/>
              </a:ln>
              <a:solidFill>
                <a:srgbClr val="000000"/>
              </a:solidFill>
              <a:effectLst/>
              <a:uLnTx/>
              <a:uFillTx/>
              <a:latin typeface="Arial"/>
              <a:ea typeface="+mn-lt"/>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Peer Support Mentoring Program</a:t>
            </a:r>
            <a:endParaRPr kumimoji="0" lang="en-US" sz="2200" b="0" i="0" u="none" strike="noStrike" kern="1200" cap="none" spc="0" normalizeH="0" baseline="0" noProof="0">
              <a:ln>
                <a:noFill/>
              </a:ln>
              <a:solidFill>
                <a:srgbClr val="000000"/>
              </a:solidFill>
              <a:effectLst/>
              <a:uLnTx/>
              <a:uFillTx/>
              <a:latin typeface="Arial"/>
              <a:ea typeface="+mn-lt"/>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0" name="Footer Placeholder 1">
            <a:extLst>
              <a:ext uri="{FF2B5EF4-FFF2-40B4-BE49-F238E27FC236}">
                <a16:creationId xmlns:a16="http://schemas.microsoft.com/office/drawing/2014/main" id="{E8E1E112-49A7-4CFC-ACFA-43841D305226}"/>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11" name="Picture 10">
            <a:hlinkClick r:id="rId4"/>
            <a:extLst>
              <a:ext uri="{FF2B5EF4-FFF2-40B4-BE49-F238E27FC236}">
                <a16:creationId xmlns:a16="http://schemas.microsoft.com/office/drawing/2014/main" id="{52BDF456-D54C-FDE0-3968-E429B7E5B2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0976" y="1483414"/>
            <a:ext cx="3699396" cy="2297011"/>
          </a:xfrm>
          <a:prstGeom prst="rect">
            <a:avLst/>
          </a:prstGeom>
        </p:spPr>
      </p:pic>
      <p:pic>
        <p:nvPicPr>
          <p:cNvPr id="13" name="Picture 12">
            <a:extLst>
              <a:ext uri="{FF2B5EF4-FFF2-40B4-BE49-F238E27FC236}">
                <a16:creationId xmlns:a16="http://schemas.microsoft.com/office/drawing/2014/main" id="{6C3C77BA-1D4C-16E7-BD49-8B70CFE8752D}"/>
              </a:ext>
            </a:extLst>
          </p:cNvPr>
          <p:cNvPicPr>
            <a:picLocks noChangeAspect="1"/>
          </p:cNvPicPr>
          <p:nvPr/>
        </p:nvPicPr>
        <p:blipFill>
          <a:blip r:embed="rId6"/>
          <a:stretch>
            <a:fillRect/>
          </a:stretch>
        </p:blipFill>
        <p:spPr>
          <a:xfrm>
            <a:off x="4692905" y="4075936"/>
            <a:ext cx="6987466" cy="1754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hlinkClick r:id="rId7"/>
            <a:extLst>
              <a:ext uri="{FF2B5EF4-FFF2-40B4-BE49-F238E27FC236}">
                <a16:creationId xmlns:a16="http://schemas.microsoft.com/office/drawing/2014/main" id="{B560EC83-F51B-FF39-357B-0A55A341C1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71" y="4010474"/>
            <a:ext cx="3223334" cy="1820269"/>
          </a:xfrm>
          <a:prstGeom prst="rect">
            <a:avLst/>
          </a:prstGeom>
        </p:spPr>
      </p:pic>
      <p:pic>
        <p:nvPicPr>
          <p:cNvPr id="16" name="Picture 15">
            <a:extLst>
              <a:ext uri="{FF2B5EF4-FFF2-40B4-BE49-F238E27FC236}">
                <a16:creationId xmlns:a16="http://schemas.microsoft.com/office/drawing/2014/main" id="{355D3B5E-DC97-6452-42C1-9F757173E8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156320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19297E0-BCC4-DDAE-E064-ABEBF1D86C84}"/>
              </a:ext>
            </a:extLst>
          </p:cNvPr>
          <p:cNvSpPr txBox="1">
            <a:spLocks/>
          </p:cNvSpPr>
          <p:nvPr/>
        </p:nvSpPr>
        <p:spPr>
          <a:xfrm>
            <a:off x="851339" y="685800"/>
            <a:ext cx="9207062" cy="2955834"/>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84"/>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b="1" u="sng">
                <a:solidFill>
                  <a:srgbClr val="000000"/>
                </a:solidFill>
                <a:latin typeface="Arial"/>
                <a:cs typeface="Arial"/>
              </a:rPr>
              <a:t>CSP Website</a:t>
            </a:r>
            <a:r>
              <a:rPr lang="en-US" sz="2400" b="1">
                <a:solidFill>
                  <a:srgbClr val="000000"/>
                </a:solidFill>
                <a:latin typeface="Arial"/>
                <a:cs typeface="Arial"/>
              </a:rPr>
              <a:t>:  www.caregiver.va.gov</a:t>
            </a:r>
            <a:endParaRPr kumimoji="0" lang="en-US" sz="2400" b="1" i="0" u="sng"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434340" indent="-342900" algn="l">
              <a:buClr>
                <a:schemeClr val="tx1"/>
              </a:buClr>
              <a:buFont typeface="Arial" panose="020B0604020202020204" pitchFamily="34" charset="0"/>
              <a:buChar char="•"/>
            </a:pPr>
            <a:r>
              <a:rPr lang="en-US" sz="2200"/>
              <a:t>Program information</a:t>
            </a:r>
          </a:p>
          <a:p>
            <a:pPr marL="434340" indent="-342900" algn="l">
              <a:buClr>
                <a:schemeClr val="tx1"/>
              </a:buClr>
              <a:buFont typeface="Arial" panose="020B0604020202020204" pitchFamily="34" charset="0"/>
              <a:buChar char="•"/>
            </a:pPr>
            <a:r>
              <a:rPr lang="en-US" sz="2200">
                <a:hlinkClick r:id="rId4"/>
              </a:rPr>
              <a:t>Zip code based interactive CSP Team/Coordinator locator</a:t>
            </a:r>
            <a:endParaRPr lang="en-US" sz="2200"/>
          </a:p>
          <a:p>
            <a:pPr marL="434340" indent="-342900" algn="l">
              <a:buClr>
                <a:schemeClr val="tx1"/>
              </a:buClr>
              <a:buFont typeface="Arial" panose="020B0604020202020204" pitchFamily="34" charset="0"/>
              <a:buChar char="•"/>
            </a:pPr>
            <a:r>
              <a:rPr lang="en-US" sz="2200">
                <a:hlinkClick r:id="rId5"/>
              </a:rPr>
              <a:t>Contact info for Caregiver Support Line (CSL)</a:t>
            </a:r>
            <a:endParaRPr lang="en-US" sz="2200"/>
          </a:p>
          <a:p>
            <a:pPr marL="434340" indent="-342900" algn="l">
              <a:buClr>
                <a:schemeClr val="tx1"/>
              </a:buClr>
              <a:buFont typeface="Arial" panose="020B0604020202020204" pitchFamily="34" charset="0"/>
              <a:buChar char="•"/>
            </a:pPr>
            <a:r>
              <a:rPr lang="en-US" sz="2200">
                <a:latin typeface="Arial"/>
                <a:cs typeface="Arial"/>
                <a:hlinkClick r:id="rId6"/>
              </a:rPr>
              <a:t>Resources for Caregiver</a:t>
            </a:r>
            <a:endParaRPr lang="en-US" sz="2200">
              <a:latin typeface="Arial"/>
              <a:cs typeface="Arial"/>
            </a:endParaRPr>
          </a:p>
          <a:p>
            <a:pPr marL="834390" lvl="1" indent="-342900">
              <a:buClr>
                <a:schemeClr val="tx1"/>
              </a:buClr>
              <a:buFont typeface="Arial" panose="020B0604020202020204" pitchFamily="34" charset="0"/>
              <a:buChar char="•"/>
            </a:pPr>
            <a:r>
              <a:rPr lang="en-US" sz="2200">
                <a:latin typeface="Arial"/>
                <a:cs typeface="Arial"/>
              </a:rPr>
              <a:t>Tips and Tools, Resources by Topics, Self-Care</a:t>
            </a:r>
          </a:p>
          <a:p>
            <a:pPr marL="434340" indent="-342900" algn="l">
              <a:buClr>
                <a:schemeClr val="tx1"/>
              </a:buClr>
              <a:buFont typeface="Arial" panose="020B0604020202020204" pitchFamily="34" charset="0"/>
              <a:buChar char="•"/>
            </a:pPr>
            <a:r>
              <a:rPr lang="en-US" sz="2200">
                <a:hlinkClick r:id="rId7"/>
              </a:rPr>
              <a:t>PCAFC online application link</a:t>
            </a:r>
            <a:endParaRPr lang="en-US" sz="220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 name="Title 1">
            <a:extLst>
              <a:ext uri="{FF2B5EF4-FFF2-40B4-BE49-F238E27FC236}">
                <a16:creationId xmlns:a16="http://schemas.microsoft.com/office/drawing/2014/main" id="{40C5A1A7-6681-40F2-9A46-74452CB0FE8A}"/>
              </a:ext>
            </a:extLst>
          </p:cNvPr>
          <p:cNvSpPr>
            <a:spLocks noGrp="1"/>
          </p:cNvSpPr>
          <p:nvPr>
            <p:ph type="title"/>
          </p:nvPr>
        </p:nvSpPr>
        <p:spPr>
          <a:xfrm>
            <a:off x="0" y="0"/>
            <a:ext cx="12192000" cy="762000"/>
          </a:xfrm>
        </p:spPr>
        <p:txBody>
          <a:bodyPr>
            <a:normAutofit/>
          </a:bodyPr>
          <a:lstStyle/>
          <a:p>
            <a:r>
              <a:rPr lang="en-US" sz="2400" b="1" cap="all"/>
              <a:t>Information at your fingertips</a:t>
            </a:r>
          </a:p>
        </p:txBody>
      </p:sp>
      <p:sp>
        <p:nvSpPr>
          <p:cNvPr id="4" name="Slide Number Placeholder 3">
            <a:extLst>
              <a:ext uri="{FF2B5EF4-FFF2-40B4-BE49-F238E27FC236}">
                <a16:creationId xmlns:a16="http://schemas.microsoft.com/office/drawing/2014/main" id="{ABE1AD76-4844-4F92-97D9-21061E54421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Footer Placeholder 1">
            <a:extLst>
              <a:ext uri="{FF2B5EF4-FFF2-40B4-BE49-F238E27FC236}">
                <a16:creationId xmlns:a16="http://schemas.microsoft.com/office/drawing/2014/main" id="{59281DDF-9958-4094-B288-06CB038BC487}"/>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sp>
        <p:nvSpPr>
          <p:cNvPr id="12" name="Content Placeholder 1">
            <a:extLst>
              <a:ext uri="{FF2B5EF4-FFF2-40B4-BE49-F238E27FC236}">
                <a16:creationId xmlns:a16="http://schemas.microsoft.com/office/drawing/2014/main" id="{B8F08D82-3725-916D-9A13-8B141DDCEDAE}"/>
              </a:ext>
            </a:extLst>
          </p:cNvPr>
          <p:cNvSpPr txBox="1">
            <a:spLocks/>
          </p:cNvSpPr>
          <p:nvPr/>
        </p:nvSpPr>
        <p:spPr>
          <a:xfrm>
            <a:off x="851339" y="3423775"/>
            <a:ext cx="9207062" cy="295583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84"/>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indent="0">
              <a:buNone/>
              <a:defRPr/>
            </a:pPr>
            <a:r>
              <a:rPr lang="en-US" sz="2200" b="1" u="sng">
                <a:solidFill>
                  <a:srgbClr val="000000"/>
                </a:solidFill>
                <a:latin typeface="Arial"/>
                <a:cs typeface="Arial"/>
              </a:rPr>
              <a:t>CSP Listserv</a:t>
            </a:r>
            <a:r>
              <a:rPr lang="en-US" sz="2200" b="1">
                <a:solidFill>
                  <a:srgbClr val="000000"/>
                </a:solidFill>
                <a:latin typeface="Arial"/>
                <a:cs typeface="Arial"/>
              </a:rPr>
              <a:t>:  GovDelivery</a:t>
            </a:r>
            <a:endParaRPr lang="en-US" sz="2200" b="1" i="0" strike="noStrike" kern="1200" cap="none" spc="0" normalizeH="0" baseline="0" noProof="0">
              <a:ln>
                <a:noFill/>
              </a:ln>
              <a:solidFill>
                <a:srgbClr val="000000"/>
              </a:solidFill>
              <a:effectLst/>
              <a:uLnTx/>
              <a:uFillTx/>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434340" indent="-342900" algn="l">
              <a:buClr>
                <a:schemeClr val="tx1"/>
              </a:buClr>
              <a:buFont typeface="Arial" panose="020B0604020202020204" pitchFamily="34" charset="0"/>
              <a:buChar char="•"/>
            </a:pPr>
            <a:r>
              <a:rPr lang="en-US">
                <a:latin typeface="Arial"/>
                <a:cs typeface="Arial"/>
              </a:rPr>
              <a:t>Program information/updates</a:t>
            </a:r>
          </a:p>
          <a:p>
            <a:pPr marL="434340" indent="-342900" algn="l">
              <a:buClr>
                <a:schemeClr val="tx1"/>
              </a:buClr>
              <a:buFont typeface="Arial" panose="020B0604020202020204" pitchFamily="34" charset="0"/>
              <a:buChar char="•"/>
            </a:pPr>
            <a:r>
              <a:rPr lang="en-US">
                <a:latin typeface="Arial"/>
                <a:cs typeface="Arial"/>
              </a:rPr>
              <a:t>New initiatives, resources, services</a:t>
            </a:r>
          </a:p>
          <a:p>
            <a:pPr marL="434340" indent="-342900" algn="l">
              <a:buClr>
                <a:schemeClr val="tx1"/>
              </a:buClr>
              <a:buFont typeface="Arial" panose="020B0604020202020204" pitchFamily="34" charset="0"/>
              <a:buChar char="•"/>
            </a:pPr>
            <a:r>
              <a:rPr lang="en-US">
                <a:latin typeface="Arial"/>
                <a:cs typeface="Arial"/>
              </a:rPr>
              <a:t>370,000 (+) subscribers and counting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14" name="Picture 13">
            <a:hlinkClick r:id="rId8"/>
            <a:extLst>
              <a:ext uri="{FF2B5EF4-FFF2-40B4-BE49-F238E27FC236}">
                <a16:creationId xmlns:a16="http://schemas.microsoft.com/office/drawing/2014/main" id="{73E1CCCE-CEAD-9823-8537-0908952245AE}"/>
              </a:ext>
            </a:extLst>
          </p:cNvPr>
          <p:cNvPicPr>
            <a:picLocks noChangeAspect="1"/>
          </p:cNvPicPr>
          <p:nvPr/>
        </p:nvPicPr>
        <p:blipFill>
          <a:blip r:embed="rId9"/>
          <a:stretch>
            <a:fillRect/>
          </a:stretch>
        </p:blipFill>
        <p:spPr>
          <a:xfrm>
            <a:off x="7772934" y="5145261"/>
            <a:ext cx="4101016" cy="694238"/>
          </a:xfrm>
          <a:prstGeom prst="rect">
            <a:avLst/>
          </a:prstGeom>
        </p:spPr>
      </p:pic>
      <p:pic>
        <p:nvPicPr>
          <p:cNvPr id="16" name="Picture 15">
            <a:hlinkClick r:id="rId10"/>
            <a:extLst>
              <a:ext uri="{FF2B5EF4-FFF2-40B4-BE49-F238E27FC236}">
                <a16:creationId xmlns:a16="http://schemas.microsoft.com/office/drawing/2014/main" id="{1DB57422-EA05-B476-B6A2-3AD84F63042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14974" y="2577197"/>
            <a:ext cx="3878316" cy="2373684"/>
          </a:xfrm>
          <a:prstGeom prst="rect">
            <a:avLst/>
          </a:prstGeom>
        </p:spPr>
      </p:pic>
      <p:pic>
        <p:nvPicPr>
          <p:cNvPr id="17" name="Picture 16" descr="Scatter chart, qr code&#10;&#10;Description automatically generated">
            <a:extLst>
              <a:ext uri="{FF2B5EF4-FFF2-40B4-BE49-F238E27FC236}">
                <a16:creationId xmlns:a16="http://schemas.microsoft.com/office/drawing/2014/main" id="{62E39667-88E9-E8B1-151C-8C6F4EC31B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436593" y="1126120"/>
            <a:ext cx="1256697" cy="1256697"/>
          </a:xfrm>
          <a:prstGeom prst="rect">
            <a:avLst/>
          </a:prstGeom>
        </p:spPr>
      </p:pic>
      <p:sp>
        <p:nvSpPr>
          <p:cNvPr id="19" name="TextBox 18">
            <a:extLst>
              <a:ext uri="{FF2B5EF4-FFF2-40B4-BE49-F238E27FC236}">
                <a16:creationId xmlns:a16="http://schemas.microsoft.com/office/drawing/2014/main" id="{A53D516E-5CA4-1C8E-6C51-AB3F10A33A95}"/>
              </a:ext>
            </a:extLst>
          </p:cNvPr>
          <p:cNvSpPr txBox="1"/>
          <p:nvPr/>
        </p:nvSpPr>
        <p:spPr>
          <a:xfrm>
            <a:off x="9100457" y="1565406"/>
            <a:ext cx="1524000" cy="369332"/>
          </a:xfrm>
          <a:prstGeom prst="rect">
            <a:avLst/>
          </a:prstGeom>
          <a:noFill/>
        </p:spPr>
        <p:txBody>
          <a:bodyPr wrap="square">
            <a:spAutoFit/>
          </a:bodyPr>
          <a:lstStyle/>
          <a:p>
            <a:r>
              <a:rPr lang="en-US" b="1"/>
              <a:t>CSP QR Code</a:t>
            </a:r>
          </a:p>
        </p:txBody>
      </p:sp>
      <p:pic>
        <p:nvPicPr>
          <p:cNvPr id="20" name="Picture 19">
            <a:extLst>
              <a:ext uri="{FF2B5EF4-FFF2-40B4-BE49-F238E27FC236}">
                <a16:creationId xmlns:a16="http://schemas.microsoft.com/office/drawing/2014/main" id="{ECB16545-ACE0-15E9-5D87-E70239FCD44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297102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D196-A468-46E9-A7A0-4554D189761A}"/>
              </a:ext>
            </a:extLst>
          </p:cNvPr>
          <p:cNvSpPr>
            <a:spLocks noGrp="1"/>
          </p:cNvSpPr>
          <p:nvPr>
            <p:ph type="title"/>
          </p:nvPr>
        </p:nvSpPr>
        <p:spPr>
          <a:xfrm>
            <a:off x="0" y="0"/>
            <a:ext cx="12192000" cy="762000"/>
          </a:xfrm>
        </p:spPr>
        <p:txBody>
          <a:bodyPr>
            <a:normAutofit/>
          </a:bodyPr>
          <a:lstStyle/>
          <a:p>
            <a:r>
              <a:rPr lang="en-US" b="1" cap="all">
                <a:latin typeface="Arial"/>
                <a:cs typeface="Arial"/>
              </a:rPr>
              <a:t>Caregiver Support Line (CSL) - for All</a:t>
            </a:r>
            <a:endParaRPr lang="en-US" b="1" cap="all"/>
          </a:p>
        </p:txBody>
      </p:sp>
      <p:sp>
        <p:nvSpPr>
          <p:cNvPr id="3" name="Content Placeholder 2">
            <a:extLst>
              <a:ext uri="{FF2B5EF4-FFF2-40B4-BE49-F238E27FC236}">
                <a16:creationId xmlns:a16="http://schemas.microsoft.com/office/drawing/2014/main" id="{6358A398-1C22-48EB-9B07-2252D7FE6F7A}"/>
              </a:ext>
            </a:extLst>
          </p:cNvPr>
          <p:cNvSpPr>
            <a:spLocks noGrp="1"/>
          </p:cNvSpPr>
          <p:nvPr>
            <p:ph idx="1"/>
          </p:nvPr>
        </p:nvSpPr>
        <p:spPr>
          <a:xfrm>
            <a:off x="696686" y="762000"/>
            <a:ext cx="10657114" cy="5377543"/>
          </a:xfrm>
        </p:spPr>
        <p:txBody>
          <a:bodyPr>
            <a:normAutofit/>
          </a:bodyPr>
          <a:lstStyle/>
          <a:p>
            <a:pPr marL="114300" indent="0" defTabSz="914400">
              <a:lnSpc>
                <a:spcPct val="120000"/>
              </a:lnSpc>
              <a:spcBef>
                <a:spcPts val="500"/>
              </a:spcBef>
              <a:buNone/>
            </a:pPr>
            <a:endParaRPr lang="en-US" sz="1000"/>
          </a:p>
          <a:p>
            <a:pPr marL="114300" indent="0" defTabSz="914400">
              <a:lnSpc>
                <a:spcPct val="120000"/>
              </a:lnSpc>
              <a:spcBef>
                <a:spcPts val="500"/>
              </a:spcBef>
              <a:buNone/>
            </a:pPr>
            <a:r>
              <a:rPr lang="en-US" sz="2400"/>
              <a:t>The VA CSL responds to calls from caregivers, Veterans and community agencies seeking information about VA caregiver services.</a:t>
            </a:r>
          </a:p>
          <a:p>
            <a:pPr marL="114300" indent="0" defTabSz="914400">
              <a:lnSpc>
                <a:spcPct val="120000"/>
              </a:lnSpc>
              <a:spcBef>
                <a:spcPts val="500"/>
              </a:spcBef>
              <a:buNone/>
            </a:pPr>
            <a:endParaRPr lang="en-US" sz="1600"/>
          </a:p>
          <a:p>
            <a:pPr marL="571500" indent="-457200" defTabSz="914400">
              <a:lnSpc>
                <a:spcPct val="120000"/>
              </a:lnSpc>
              <a:spcBef>
                <a:spcPts val="500"/>
              </a:spcBef>
              <a:buFont typeface="Arial" panose="020B0604020202020204" pitchFamily="34" charset="0"/>
              <a:buChar char="•"/>
            </a:pPr>
            <a:r>
              <a:rPr lang="en-US">
                <a:solidFill>
                  <a:prstClr val="black"/>
                </a:solidFill>
              </a:rPr>
              <a:t>Monday - Friday 8:00AM - 10:00PM (ET) and Saturday 8:00AM - 5:00PM (ET)</a:t>
            </a:r>
          </a:p>
          <a:p>
            <a:pPr marL="571500" indent="-457200" defTabSz="914400">
              <a:lnSpc>
                <a:spcPct val="120000"/>
              </a:lnSpc>
              <a:spcBef>
                <a:spcPts val="500"/>
              </a:spcBef>
              <a:buFont typeface="Arial" panose="020B0604020202020204" pitchFamily="34" charset="0"/>
              <a:buChar char="•"/>
            </a:pPr>
            <a:r>
              <a:rPr lang="en-US">
                <a:solidFill>
                  <a:prstClr val="black"/>
                </a:solidFill>
              </a:rPr>
              <a:t>Staffed by VA professionals</a:t>
            </a:r>
          </a:p>
          <a:p>
            <a:pPr marL="571500" indent="-457200" defTabSz="914400">
              <a:lnSpc>
                <a:spcPct val="120000"/>
              </a:lnSpc>
              <a:spcBef>
                <a:spcPts val="500"/>
              </a:spcBef>
              <a:buFont typeface="Arial" panose="020B0604020202020204" pitchFamily="34" charset="0"/>
              <a:buChar char="•"/>
            </a:pPr>
            <a:r>
              <a:rPr lang="en-US">
                <a:solidFill>
                  <a:prstClr val="black"/>
                </a:solidFill>
              </a:rPr>
              <a:t>Links callers to their local Caregiver Support Team</a:t>
            </a:r>
          </a:p>
          <a:p>
            <a:pPr marL="571500" indent="-457200" defTabSz="914400">
              <a:lnSpc>
                <a:spcPct val="120000"/>
              </a:lnSpc>
              <a:spcBef>
                <a:spcPts val="500"/>
              </a:spcBef>
              <a:buFont typeface="Arial" panose="020B0604020202020204" pitchFamily="34" charset="0"/>
              <a:buChar char="•"/>
            </a:pPr>
            <a:r>
              <a:rPr lang="en-US">
                <a:solidFill>
                  <a:prstClr val="black"/>
                </a:solidFill>
              </a:rPr>
              <a:t>Provides information about assistance through the VA</a:t>
            </a:r>
          </a:p>
          <a:p>
            <a:pPr marL="571500" indent="-457200" defTabSz="914400">
              <a:lnSpc>
                <a:spcPct val="120000"/>
              </a:lnSpc>
              <a:spcBef>
                <a:spcPts val="500"/>
              </a:spcBef>
              <a:buFont typeface="Arial" panose="020B0604020202020204" pitchFamily="34" charset="0"/>
              <a:buChar char="•"/>
            </a:pPr>
            <a:r>
              <a:rPr lang="en-US">
                <a:solidFill>
                  <a:prstClr val="black"/>
                </a:solidFill>
              </a:rPr>
              <a:t>Offers supportive counseling when needed</a:t>
            </a:r>
          </a:p>
          <a:p>
            <a:pPr marL="914400" lvl="2" indent="0" defTabSz="914400">
              <a:lnSpc>
                <a:spcPct val="90000"/>
              </a:lnSpc>
              <a:spcBef>
                <a:spcPts val="500"/>
              </a:spcBef>
              <a:buNone/>
            </a:pPr>
            <a:endParaRPr lang="en-US" sz="4000">
              <a:solidFill>
                <a:prstClr val="black"/>
              </a:solidFill>
            </a:endParaRPr>
          </a:p>
        </p:txBody>
      </p:sp>
      <p:pic>
        <p:nvPicPr>
          <p:cNvPr id="8" name="Content Placeholder 26">
            <a:extLst>
              <a:ext uri="{FF2B5EF4-FFF2-40B4-BE49-F238E27FC236}">
                <a16:creationId xmlns:a16="http://schemas.microsoft.com/office/drawing/2014/main" id="{D62A6E78-420E-4E82-91BC-364E35DEB939}"/>
              </a:ext>
            </a:extLst>
          </p:cNvPr>
          <p:cNvPicPr>
            <a:picLocks noGrp="1" noChangeAspect="1"/>
          </p:cNvPicPr>
          <p:nvPr>
            <p:ph sz="quarter" idx="4294967295"/>
          </p:nvPr>
        </p:nvPicPr>
        <p:blipFill rotWithShape="1">
          <a:blip r:embed="rId4" cstate="screen">
            <a:extLst>
              <a:ext uri="{28A0092B-C50C-407E-A947-70E740481C1C}">
                <a14:useLocalDpi xmlns:a14="http://schemas.microsoft.com/office/drawing/2010/main"/>
              </a:ext>
            </a:extLst>
          </a:blip>
          <a:srcRect/>
          <a:stretch/>
        </p:blipFill>
        <p:spPr>
          <a:xfrm>
            <a:off x="8151955" y="2991840"/>
            <a:ext cx="2976708" cy="2416990"/>
          </a:xfrm>
        </p:spPr>
      </p:pic>
      <p:sp>
        <p:nvSpPr>
          <p:cNvPr id="4" name="Slide Number Placeholder 3">
            <a:extLst>
              <a:ext uri="{FF2B5EF4-FFF2-40B4-BE49-F238E27FC236}">
                <a16:creationId xmlns:a16="http://schemas.microsoft.com/office/drawing/2014/main" id="{E5B77758-8559-42BA-A832-546C8075D8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Footer Placeholder 1">
            <a:extLst>
              <a:ext uri="{FF2B5EF4-FFF2-40B4-BE49-F238E27FC236}">
                <a16:creationId xmlns:a16="http://schemas.microsoft.com/office/drawing/2014/main" id="{079FD1A7-2501-434F-BB70-A11C8F166FF1}"/>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sp>
        <p:nvSpPr>
          <p:cNvPr id="7" name="TextBox 6">
            <a:extLst>
              <a:ext uri="{FF2B5EF4-FFF2-40B4-BE49-F238E27FC236}">
                <a16:creationId xmlns:a16="http://schemas.microsoft.com/office/drawing/2014/main" id="{8C5F089A-FA3E-93B8-8087-6388F9161540}"/>
              </a:ext>
            </a:extLst>
          </p:cNvPr>
          <p:cNvSpPr txBox="1"/>
          <p:nvPr/>
        </p:nvSpPr>
        <p:spPr>
          <a:xfrm>
            <a:off x="8151955" y="5478542"/>
            <a:ext cx="2976708" cy="461665"/>
          </a:xfrm>
          <a:prstGeom prst="rect">
            <a:avLst/>
          </a:prstGeom>
          <a:noFill/>
        </p:spPr>
        <p:txBody>
          <a:bodyPr wrap="square">
            <a:spAutoFit/>
          </a:bodyPr>
          <a:lstStyle/>
          <a:p>
            <a:pPr marL="0" indent="0" algn="ctr">
              <a:buNone/>
            </a:pPr>
            <a:r>
              <a:rPr lang="en-US" sz="2400" b="1">
                <a:solidFill>
                  <a:srgbClr val="7030A0"/>
                </a:solidFill>
                <a:latin typeface="Arial"/>
                <a:cs typeface="Arial"/>
              </a:rPr>
              <a:t>1-855-260-3274</a:t>
            </a:r>
            <a:endParaRPr lang="en-US" sz="2400"/>
          </a:p>
        </p:txBody>
      </p:sp>
      <p:pic>
        <p:nvPicPr>
          <p:cNvPr id="9" name="Picture 8">
            <a:extLst>
              <a:ext uri="{FF2B5EF4-FFF2-40B4-BE49-F238E27FC236}">
                <a16:creationId xmlns:a16="http://schemas.microsoft.com/office/drawing/2014/main" id="{2C94F027-0DA1-FE7C-4820-7AD1CAF2F3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51379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818A2F28-B6A9-434B-BA80-DCAB6B90B3D9}"/>
              </a:ext>
            </a:extLst>
          </p:cNvPr>
          <p:cNvSpPr>
            <a:spLocks noGrp="1" noChangeArrowheads="1"/>
          </p:cNvSpPr>
          <p:nvPr>
            <p:ph type="title"/>
          </p:nvPr>
        </p:nvSpPr>
        <p:spPr>
          <a:xfrm>
            <a:off x="0" y="0"/>
            <a:ext cx="12192000" cy="731838"/>
          </a:xfrm>
        </p:spPr>
        <p:txBody>
          <a:bodyPr>
            <a:normAutofit/>
          </a:bodyPr>
          <a:lstStyle/>
          <a:p>
            <a:r>
              <a:rPr lang="en-US" altLang="en-US" b="1" cap="all"/>
              <a:t>Thank you!</a:t>
            </a:r>
          </a:p>
        </p:txBody>
      </p:sp>
      <p:sp>
        <p:nvSpPr>
          <p:cNvPr id="179204" name="Slide Number Placeholder 3">
            <a:extLst>
              <a:ext uri="{FF2B5EF4-FFF2-40B4-BE49-F238E27FC236}">
                <a16:creationId xmlns:a16="http://schemas.microsoft.com/office/drawing/2014/main" id="{2B00DC1E-77CF-4AB9-9C76-C6CC1E3F41D3}"/>
              </a:ext>
            </a:extLst>
          </p:cNvPr>
          <p:cNvSpPr>
            <a:spLocks noGrp="1" noChangeArrowheads="1"/>
          </p:cNvSpPr>
          <p:nvPr>
            <p:ph type="sldNum" sz="quarter" idx="10"/>
          </p:nvPr>
        </p:nvSpPr>
        <p:spPr bwMode="auto">
          <a:xfrm>
            <a:off x="11663820" y="6435991"/>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4" name="Rectangle 3">
            <a:extLst>
              <a:ext uri="{FF2B5EF4-FFF2-40B4-BE49-F238E27FC236}">
                <a16:creationId xmlns:a16="http://schemas.microsoft.com/office/drawing/2014/main" id="{BED4388F-C772-4126-B897-7C66C062B0CC}"/>
              </a:ext>
            </a:extLst>
          </p:cNvPr>
          <p:cNvSpPr/>
          <p:nvPr/>
        </p:nvSpPr>
        <p:spPr>
          <a:xfrm>
            <a:off x="1289957" y="3710727"/>
            <a:ext cx="9612086" cy="138499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National Caregiver Support Line: </a:t>
            </a:r>
            <a:r>
              <a:rPr kumimoji="0" lang="en-US" sz="2200" b="1" i="0" u="none" strike="noStrike" kern="1200" cap="none" spc="0" normalizeH="0" baseline="0" noProof="0">
                <a:ln>
                  <a:noFill/>
                </a:ln>
                <a:solidFill>
                  <a:srgbClr val="FF9933"/>
                </a:solidFill>
                <a:effectLst/>
                <a:uLnTx/>
                <a:uFillTx/>
                <a:latin typeface="Arial"/>
                <a:ea typeface="+mn-ea"/>
                <a:cs typeface="Arial"/>
              </a:rPr>
              <a:t>1-855-260-3274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FF99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To find your local Caregiver Support Program Team,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a:ea typeface="+mn-ea"/>
                <a:cs typeface="Arial"/>
              </a:rPr>
              <a:t>or for more information, please visit: </a:t>
            </a:r>
            <a:r>
              <a:rPr kumimoji="0" lang="en-US" sz="2200" b="1" i="0" u="none" strike="noStrike" kern="1200" cap="none" spc="0" normalizeH="0" baseline="0" noProof="0">
                <a:ln>
                  <a:noFill/>
                </a:ln>
                <a:solidFill>
                  <a:srgbClr val="6168B0"/>
                </a:solidFill>
                <a:effectLst/>
                <a:uLnTx/>
                <a:uFillTx/>
                <a:latin typeface="Arial"/>
                <a:ea typeface="+mn-ea"/>
                <a:cs typeface="Arial"/>
              </a:rPr>
              <a:t>www.caregiver.va.gov</a:t>
            </a:r>
          </a:p>
        </p:txBody>
      </p:sp>
      <p:sp>
        <p:nvSpPr>
          <p:cNvPr id="7" name="Footer Placeholder 1">
            <a:extLst>
              <a:ext uri="{FF2B5EF4-FFF2-40B4-BE49-F238E27FC236}">
                <a16:creationId xmlns:a16="http://schemas.microsoft.com/office/drawing/2014/main" id="{972AE320-64CC-4504-BD12-78EBF26EAE5D}"/>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2" name="Picture 1" descr="Diagram&#10;&#10;Description automatically generated">
            <a:extLst>
              <a:ext uri="{FF2B5EF4-FFF2-40B4-BE49-F238E27FC236}">
                <a16:creationId xmlns:a16="http://schemas.microsoft.com/office/drawing/2014/main" id="{1C0C5D06-B5E9-3339-24BF-9505E8B88E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723" y="1182368"/>
            <a:ext cx="10768553" cy="1840779"/>
          </a:xfrm>
          <a:prstGeom prst="rect">
            <a:avLst/>
          </a:prstGeom>
        </p:spPr>
      </p:pic>
      <p:cxnSp>
        <p:nvCxnSpPr>
          <p:cNvPr id="3" name="Straight Connector 2">
            <a:extLst>
              <a:ext uri="{FF2B5EF4-FFF2-40B4-BE49-F238E27FC236}">
                <a16:creationId xmlns:a16="http://schemas.microsoft.com/office/drawing/2014/main" id="{22BCA743-9B71-E065-48C4-51A514E18B4F}"/>
              </a:ext>
            </a:extLst>
          </p:cNvPr>
          <p:cNvCxnSpPr/>
          <p:nvPr/>
        </p:nvCxnSpPr>
        <p:spPr>
          <a:xfrm>
            <a:off x="2859643" y="4232246"/>
            <a:ext cx="6453859" cy="0"/>
          </a:xfrm>
          <a:prstGeom prst="line">
            <a:avLst/>
          </a:prstGeom>
          <a:ln>
            <a:solidFill>
              <a:srgbClr val="6817A7"/>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27521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71D90-5875-4E16-A298-4C6734EC2D4C}"/>
              </a:ext>
            </a:extLst>
          </p:cNvPr>
          <p:cNvSpPr>
            <a:spLocks noGrp="1"/>
          </p:cNvSpPr>
          <p:nvPr>
            <p:ph type="title"/>
          </p:nvPr>
        </p:nvSpPr>
        <p:spPr>
          <a:xfrm>
            <a:off x="0" y="3312"/>
            <a:ext cx="12192000" cy="762000"/>
          </a:xfrm>
        </p:spPr>
        <p:txBody>
          <a:bodyPr>
            <a:normAutofit/>
          </a:bodyPr>
          <a:lstStyle/>
          <a:p>
            <a:r>
              <a:rPr lang="en-US" b="1" cap="all"/>
              <a:t>Where we Started, Where we are Headed…..</a:t>
            </a:r>
          </a:p>
        </p:txBody>
      </p:sp>
      <p:sp>
        <p:nvSpPr>
          <p:cNvPr id="4" name="Slide Number Placeholder 3">
            <a:extLst>
              <a:ext uri="{FF2B5EF4-FFF2-40B4-BE49-F238E27FC236}">
                <a16:creationId xmlns:a16="http://schemas.microsoft.com/office/drawing/2014/main" id="{C90F4654-A2C0-4BB4-95F8-CE2A0F7B2059}"/>
              </a:ext>
            </a:extLst>
          </p:cNvPr>
          <p:cNvSpPr>
            <a:spLocks noGrp="1"/>
          </p:cNvSpPr>
          <p:nvPr>
            <p:ph type="sldNum" sz="quarter" idx="10"/>
          </p:nvPr>
        </p:nvSpPr>
        <p:spPr>
          <a:xfrm>
            <a:off x="11681764" y="6324602"/>
            <a:ext cx="339047" cy="365124"/>
          </a:xfrm>
          <a:prstGeom prst="rect">
            <a:avLst/>
          </a:prstGeom>
        </p:spPr>
        <p:txBody>
          <a:bodyPr/>
          <a:lstStyle>
            <a:defPPr>
              <a:defRPr lang="en-US"/>
            </a:defPPr>
            <a:lvl1pPr algn="l" defTabSz="9144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699DD8D1-3383-4D24-A7C5-8DA461D7575D}"/>
              </a:ext>
            </a:extLst>
          </p:cNvPr>
          <p:cNvSpPr txBox="1">
            <a:spLocks noChangeArrowheads="1"/>
          </p:cNvSpPr>
          <p:nvPr/>
        </p:nvSpPr>
        <p:spPr bwMode="auto">
          <a:xfrm>
            <a:off x="3810001" y="6324601"/>
            <a:ext cx="41005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defTabSz="457200" rtl="0" eaLnBrk="0" fontAlgn="base" hangingPunct="0">
              <a:spcBef>
                <a:spcPct val="0"/>
              </a:spcBef>
              <a:spcAft>
                <a:spcPct val="0"/>
              </a:spcAft>
              <a:defRPr sz="12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endParaRPr kumimoji="0" lang="it-IT"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CA072E54-2BDE-476C-A834-770CA645C327}"/>
              </a:ext>
            </a:extLst>
          </p:cNvPr>
          <p:cNvGraphicFramePr>
            <a:graphicFrameLocks noGrp="1"/>
          </p:cNvGraphicFramePr>
          <p:nvPr>
            <p:ph idx="1"/>
            <p:extLst>
              <p:ext uri="{D42A27DB-BD31-4B8C-83A1-F6EECF244321}">
                <p14:modId xmlns:p14="http://schemas.microsoft.com/office/powerpoint/2010/main" val="3424417236"/>
              </p:ext>
            </p:extLst>
          </p:nvPr>
        </p:nvGraphicFramePr>
        <p:xfrm>
          <a:off x="1865523" y="101379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776D003-76EF-077C-8F0E-A2D13BDA88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extLst>
      <p:ext uri="{BB962C8B-B14F-4D97-AF65-F5344CB8AC3E}">
        <p14:creationId xmlns:p14="http://schemas.microsoft.com/office/powerpoint/2010/main" val="337650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a:xfrm>
            <a:off x="0" y="3312"/>
            <a:ext cx="12192000" cy="762000"/>
          </a:xfrm>
        </p:spPr>
        <p:txBody>
          <a:bodyPr>
            <a:normAutofit/>
          </a:bodyPr>
          <a:lstStyle/>
          <a:p>
            <a:r>
              <a:rPr lang="en-US" b="1" cap="all"/>
              <a:t>Program of General Caregiver Support Services </a:t>
            </a:r>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a:off x="11713924" y="6356442"/>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Content Placeholder 1">
            <a:extLst>
              <a:ext uri="{FF2B5EF4-FFF2-40B4-BE49-F238E27FC236}">
                <a16:creationId xmlns:a16="http://schemas.microsoft.com/office/drawing/2014/main" id="{2EDF1525-193C-4AD8-98DB-E42F8FB90F5D}"/>
              </a:ext>
            </a:extLst>
          </p:cNvPr>
          <p:cNvSpPr>
            <a:spLocks noGrp="1"/>
          </p:cNvSpPr>
          <p:nvPr>
            <p:ph idx="1"/>
          </p:nvPr>
        </p:nvSpPr>
        <p:spPr>
          <a:xfrm>
            <a:off x="1981201" y="979028"/>
            <a:ext cx="8436927" cy="4918536"/>
          </a:xfrm>
        </p:spPr>
        <p:txBody>
          <a:bodyPr vert="horz" lIns="91440" tIns="45720" rIns="91440" bIns="45720" rtlCol="0" anchor="t">
            <a:normAutofit/>
          </a:bodyPr>
          <a:lstStyle/>
          <a:p>
            <a:pPr marL="0" indent="0" algn="ctr">
              <a:buNone/>
            </a:pPr>
            <a:endParaRPr lang="en-US" b="1"/>
          </a:p>
          <a:p>
            <a:pPr marL="0" indent="0" algn="ctr">
              <a:buNone/>
            </a:pPr>
            <a:endParaRPr lang="en-US" b="1"/>
          </a:p>
          <a:p>
            <a:pPr marL="0" indent="0" algn="ctr">
              <a:buNone/>
            </a:pPr>
            <a:endParaRPr lang="en-US"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endParaRPr lang="en-US" sz="2400" b="1"/>
          </a:p>
          <a:p>
            <a:pPr marL="0" indent="0" algn="ctr">
              <a:buNone/>
            </a:pPr>
            <a:r>
              <a:rPr lang="en-US" sz="2200" b="1">
                <a:latin typeface="Arial"/>
                <a:cs typeface="Arial"/>
              </a:rPr>
              <a:t>Program of General Caregiver Support Services (PGCSS) </a:t>
            </a:r>
          </a:p>
          <a:p>
            <a:pPr marL="0" indent="0" algn="ctr">
              <a:buNone/>
            </a:pPr>
            <a:endParaRPr lang="en-US" sz="1800" b="1">
              <a:latin typeface="Arial"/>
              <a:cs typeface="Arial"/>
            </a:endParaRPr>
          </a:p>
          <a:p>
            <a:endParaRPr lang="en-US"/>
          </a:p>
        </p:txBody>
      </p:sp>
      <p:pic>
        <p:nvPicPr>
          <p:cNvPr id="7" name="Picture 2" descr="U:\ProgramFlyers&amp;Logo\VA_Caregiver_mark-4c.png">
            <a:extLst>
              <a:ext uri="{FF2B5EF4-FFF2-40B4-BE49-F238E27FC236}">
                <a16:creationId xmlns:a16="http://schemas.microsoft.com/office/drawing/2014/main" id="{F79F52DC-703F-4B82-86B1-AB3BE7700A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4766" y="1226608"/>
            <a:ext cx="2819400" cy="246476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a:extLst>
              <a:ext uri="{FF2B5EF4-FFF2-40B4-BE49-F238E27FC236}">
                <a16:creationId xmlns:a16="http://schemas.microsoft.com/office/drawing/2014/main" id="{A10900AE-11B1-4252-820B-2B07CEBA4A48}"/>
              </a:ext>
            </a:extLst>
          </p:cNvPr>
          <p:cNvSpPr txBox="1">
            <a:spLocks/>
          </p:cNvSpPr>
          <p:nvPr/>
        </p:nvSpPr>
        <p:spPr>
          <a:xfrm>
            <a:off x="3713958" y="6356442"/>
            <a:ext cx="4101016"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err="1">
                <a:ln>
                  <a:noFill/>
                </a:ln>
                <a:solidFill>
                  <a:schemeClr val="bg1"/>
                </a:solidFill>
                <a:effectLst/>
                <a:uLnTx/>
                <a:uFillTx/>
                <a:latin typeface="Arial"/>
                <a:cs typeface="Arial"/>
              </a:rPr>
              <a:t>Informational</a:t>
            </a:r>
            <a:r>
              <a:rPr kumimoji="0" lang="it-IT" sz="1200" b="0" i="0" u="none" strike="noStrike" kern="1200" cap="none" spc="0" normalizeH="0" baseline="0" noProof="0">
                <a:ln>
                  <a:noFill/>
                </a:ln>
                <a:solidFill>
                  <a:schemeClr val="bg1"/>
                </a:solidFill>
                <a:effectLst/>
                <a:uLnTx/>
                <a:uFillTx/>
                <a:latin typeface="Arial"/>
                <a:cs typeface="Arial"/>
              </a:rPr>
              <a:t> </a:t>
            </a:r>
            <a:r>
              <a:rPr kumimoji="0" lang="it-IT" sz="1200" b="0" i="0" u="none" strike="noStrike" kern="1200" cap="none" spc="0" normalizeH="0" baseline="0" noProof="0" err="1">
                <a:ln>
                  <a:noFill/>
                </a:ln>
                <a:solidFill>
                  <a:schemeClr val="bg1"/>
                </a:solidFill>
                <a:effectLst/>
                <a:uLnTx/>
                <a:uFillTx/>
                <a:latin typeface="Arial"/>
                <a:cs typeface="Arial"/>
              </a:rPr>
              <a:t>Purposes</a:t>
            </a:r>
            <a:r>
              <a:rPr kumimoji="0" lang="it-IT" sz="1200" b="0" i="0" u="none" strike="noStrike" kern="1200" cap="none" spc="0" normalizeH="0" baseline="0" noProof="0">
                <a:ln>
                  <a:noFill/>
                </a:ln>
                <a:solidFill>
                  <a:schemeClr val="bg1"/>
                </a:solidFill>
                <a:effectLst/>
                <a:uLnTx/>
                <a:uFillTx/>
                <a:latin typeface="Arial"/>
                <a:cs typeface="Arial"/>
              </a:rPr>
              <a:t> </a:t>
            </a:r>
            <a:r>
              <a:rPr kumimoji="0" lang="it-IT" sz="1200" b="0" i="0" u="none" strike="noStrike" kern="1200" cap="none" spc="0" normalizeH="0" baseline="0" noProof="0" err="1">
                <a:ln>
                  <a:noFill/>
                </a:ln>
                <a:solidFill>
                  <a:schemeClr val="bg1"/>
                </a:solidFill>
                <a:effectLst/>
                <a:uLnTx/>
                <a:uFillTx/>
                <a:latin typeface="Arial"/>
                <a:cs typeface="Arial"/>
              </a:rPr>
              <a:t>Only</a:t>
            </a:r>
            <a:endParaRPr lang="it-IT" sz="1200" b="0" i="0" u="none" strike="noStrike" kern="1200" cap="none" spc="0" normalizeH="0" baseline="0" noProof="0">
              <a:ln>
                <a:noFill/>
              </a:ln>
              <a:solidFill>
                <a:schemeClr val="bg1"/>
              </a:solidFill>
              <a:effectLst/>
              <a:uLnTx/>
              <a:uFillTx/>
              <a:latin typeface="Arial"/>
              <a:cs typeface="Arial"/>
            </a:endParaRPr>
          </a:p>
        </p:txBody>
      </p:sp>
      <p:pic>
        <p:nvPicPr>
          <p:cNvPr id="10" name="Picture 9">
            <a:extLst>
              <a:ext uri="{FF2B5EF4-FFF2-40B4-BE49-F238E27FC236}">
                <a16:creationId xmlns:a16="http://schemas.microsoft.com/office/drawing/2014/main" id="{F5AE183D-FD48-22C9-834D-88BF68FED0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58670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68C0A-EB16-4F71-BF80-5EB6FEB8D73C}"/>
              </a:ext>
            </a:extLst>
          </p:cNvPr>
          <p:cNvSpPr>
            <a:spLocks noGrp="1"/>
          </p:cNvSpPr>
          <p:nvPr>
            <p:ph idx="1"/>
          </p:nvPr>
        </p:nvSpPr>
        <p:spPr>
          <a:xfrm>
            <a:off x="740230" y="958356"/>
            <a:ext cx="9854746" cy="5192074"/>
          </a:xfrm>
        </p:spPr>
        <p:txBody>
          <a:bodyPr vert="horz" lIns="91440" tIns="45720" rIns="91440" bIns="45720" rtlCol="0" anchor="t">
            <a:normAutofit/>
          </a:bodyPr>
          <a:lstStyle/>
          <a:p>
            <a:pPr marL="0" lvl="1" indent="0" defTabSz="914400">
              <a:spcBef>
                <a:spcPts val="0"/>
              </a:spcBef>
              <a:buNone/>
            </a:pPr>
            <a:r>
              <a:rPr lang="en-US" sz="2200" b="1">
                <a:solidFill>
                  <a:srgbClr val="000000"/>
                </a:solidFill>
                <a:latin typeface="Arial"/>
                <a:cs typeface="Arial"/>
              </a:rPr>
              <a:t>Caregivers who participate in PGCSS are called General Caregivers.</a:t>
            </a:r>
            <a:endParaRPr lang="en-US" sz="2200"/>
          </a:p>
          <a:p>
            <a:pPr marL="457200" lvl="1" indent="0" defTabSz="914400">
              <a:spcBef>
                <a:spcPts val="0"/>
              </a:spcBef>
              <a:buNone/>
            </a:pPr>
            <a:endParaRPr lang="en-US" sz="1000">
              <a:solidFill>
                <a:srgbClr val="000000"/>
              </a:solidFill>
            </a:endParaRPr>
          </a:p>
          <a:p>
            <a:r>
              <a:rPr lang="en-US" sz="2200">
                <a:latin typeface="Arial"/>
                <a:cs typeface="Arial"/>
              </a:rPr>
              <a:t>A General Caregiver is a person who provides personal care services to a Veteran enrolled in VA health care who:</a:t>
            </a:r>
          </a:p>
          <a:p>
            <a:endParaRPr lang="en-US" sz="800">
              <a:latin typeface="Arial"/>
              <a:cs typeface="Arial"/>
            </a:endParaRPr>
          </a:p>
          <a:p>
            <a:pPr lvl="1">
              <a:buFont typeface="Courier New" panose="02070309020205020404" pitchFamily="49" charset="0"/>
              <a:buChar char="o"/>
            </a:pPr>
            <a:r>
              <a:rPr lang="en-US" sz="2200">
                <a:latin typeface="Arial"/>
                <a:cs typeface="Arial"/>
              </a:rPr>
              <a:t>Needs assistance with one or more activities of daily living; Or</a:t>
            </a:r>
          </a:p>
          <a:p>
            <a:pPr lvl="1">
              <a:buFont typeface="Courier New" panose="02070309020205020404" pitchFamily="49" charset="0"/>
              <a:buChar char="o"/>
            </a:pPr>
            <a:r>
              <a:rPr lang="en-US" sz="2200">
                <a:latin typeface="Arial"/>
                <a:cs typeface="Arial"/>
              </a:rPr>
              <a:t>Needs supervision or protection based on symptoms or residuals of neurological care or other impairment or injury.</a:t>
            </a:r>
          </a:p>
          <a:p>
            <a:pPr lvl="1"/>
            <a:endParaRPr lang="en-US" sz="800"/>
          </a:p>
          <a:p>
            <a:r>
              <a:rPr lang="en-US" sz="2200">
                <a:latin typeface="Arial"/>
                <a:cs typeface="Arial"/>
              </a:rPr>
              <a:t>General Caregivers do not need to be a relative or live with the Veteran.</a:t>
            </a:r>
          </a:p>
          <a:p>
            <a:endParaRPr lang="en-US"/>
          </a:p>
        </p:txBody>
      </p:sp>
      <p:sp>
        <p:nvSpPr>
          <p:cNvPr id="3" name="Title 2">
            <a:extLst>
              <a:ext uri="{FF2B5EF4-FFF2-40B4-BE49-F238E27FC236}">
                <a16:creationId xmlns:a16="http://schemas.microsoft.com/office/drawing/2014/main" id="{710592DC-5279-44F1-9D79-2B142BDE9773}"/>
              </a:ext>
            </a:extLst>
          </p:cNvPr>
          <p:cNvSpPr>
            <a:spLocks noGrp="1"/>
          </p:cNvSpPr>
          <p:nvPr>
            <p:ph type="title"/>
          </p:nvPr>
        </p:nvSpPr>
        <p:spPr>
          <a:xfrm>
            <a:off x="0" y="3312"/>
            <a:ext cx="12192000" cy="762000"/>
          </a:xfrm>
        </p:spPr>
        <p:txBody>
          <a:bodyPr>
            <a:normAutofit/>
          </a:bodyPr>
          <a:lstStyle/>
          <a:p>
            <a:r>
              <a:rPr lang="en-US" b="1" cap="all"/>
              <a:t>General Caregiver Definition </a:t>
            </a:r>
          </a:p>
        </p:txBody>
      </p:sp>
      <p:sp>
        <p:nvSpPr>
          <p:cNvPr id="4" name="Slide Number Placeholder 3">
            <a:extLst>
              <a:ext uri="{FF2B5EF4-FFF2-40B4-BE49-F238E27FC236}">
                <a16:creationId xmlns:a16="http://schemas.microsoft.com/office/drawing/2014/main" id="{D011FB5A-8374-4DB6-A0B8-C4C431990EED}"/>
              </a:ext>
            </a:extLst>
          </p:cNvPr>
          <p:cNvSpPr>
            <a:spLocks noGrp="1"/>
          </p:cNvSpPr>
          <p:nvPr>
            <p:ph type="sldNum" sz="quarter" idx="10"/>
          </p:nvPr>
        </p:nvSpPr>
        <p:spPr>
          <a:xfrm>
            <a:off x="11626242" y="6312084"/>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Footer Placeholder 1">
            <a:extLst>
              <a:ext uri="{FF2B5EF4-FFF2-40B4-BE49-F238E27FC236}">
                <a16:creationId xmlns:a16="http://schemas.microsoft.com/office/drawing/2014/main" id="{9A42E456-904A-4E81-B70A-116D635A88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grpSp>
        <p:nvGrpSpPr>
          <p:cNvPr id="8" name="Group 7">
            <a:extLst>
              <a:ext uri="{FF2B5EF4-FFF2-40B4-BE49-F238E27FC236}">
                <a16:creationId xmlns:a16="http://schemas.microsoft.com/office/drawing/2014/main" id="{7669F3EF-D439-861F-4A67-60B4658C2DE7}"/>
              </a:ext>
            </a:extLst>
          </p:cNvPr>
          <p:cNvGrpSpPr/>
          <p:nvPr/>
        </p:nvGrpSpPr>
        <p:grpSpPr>
          <a:xfrm>
            <a:off x="0" y="4516620"/>
            <a:ext cx="12192000" cy="1212182"/>
            <a:chOff x="0" y="0"/>
            <a:chExt cx="12192000" cy="1212182"/>
          </a:xfrm>
        </p:grpSpPr>
        <p:grpSp>
          <p:nvGrpSpPr>
            <p:cNvPr id="9" name="object 10">
              <a:extLst>
                <a:ext uri="{FF2B5EF4-FFF2-40B4-BE49-F238E27FC236}">
                  <a16:creationId xmlns:a16="http://schemas.microsoft.com/office/drawing/2014/main" id="{6DB75EE4-2715-CB6A-5BA6-9BD109FA0E47}"/>
                </a:ext>
              </a:extLst>
            </p:cNvPr>
            <p:cNvGrpSpPr/>
            <p:nvPr/>
          </p:nvGrpSpPr>
          <p:grpSpPr>
            <a:xfrm>
              <a:off x="0" y="0"/>
              <a:ext cx="12192000" cy="1212182"/>
              <a:chOff x="0" y="0"/>
              <a:chExt cx="12192000" cy="751840"/>
            </a:xfrm>
          </p:grpSpPr>
          <p:pic>
            <p:nvPicPr>
              <p:cNvPr id="17" name="object 11">
                <a:extLst>
                  <a:ext uri="{FF2B5EF4-FFF2-40B4-BE49-F238E27FC236}">
                    <a16:creationId xmlns:a16="http://schemas.microsoft.com/office/drawing/2014/main" id="{6288C350-137B-F531-C575-AC917ACF57BD}"/>
                  </a:ext>
                </a:extLst>
              </p:cNvPr>
              <p:cNvPicPr/>
              <p:nvPr/>
            </p:nvPicPr>
            <p:blipFill>
              <a:blip r:embed="rId4" cstate="print"/>
              <a:stretch>
                <a:fillRect/>
              </a:stretch>
            </p:blipFill>
            <p:spPr>
              <a:xfrm>
                <a:off x="0" y="0"/>
                <a:ext cx="12192000" cy="751331"/>
              </a:xfrm>
              <a:prstGeom prst="rect">
                <a:avLst/>
              </a:prstGeom>
            </p:spPr>
          </p:pic>
          <p:sp>
            <p:nvSpPr>
              <p:cNvPr id="18" name="object 12">
                <a:extLst>
                  <a:ext uri="{FF2B5EF4-FFF2-40B4-BE49-F238E27FC236}">
                    <a16:creationId xmlns:a16="http://schemas.microsoft.com/office/drawing/2014/main" id="{EFD92EA2-3194-F330-2E22-1DF8904CE877}"/>
                  </a:ext>
                </a:extLst>
              </p:cNvPr>
              <p:cNvSpPr/>
              <p:nvPr/>
            </p:nvSpPr>
            <p:spPr>
              <a:xfrm>
                <a:off x="0" y="0"/>
                <a:ext cx="12192000" cy="685800"/>
              </a:xfrm>
              <a:custGeom>
                <a:avLst/>
                <a:gdLst/>
                <a:ahLst/>
                <a:cxnLst/>
                <a:rect l="l" t="t" r="r" b="b"/>
                <a:pathLst>
                  <a:path w="12192000" h="685800">
                    <a:moveTo>
                      <a:pt x="12192000" y="0"/>
                    </a:moveTo>
                    <a:lnTo>
                      <a:pt x="0" y="0"/>
                    </a:lnTo>
                    <a:lnTo>
                      <a:pt x="0" y="685800"/>
                    </a:lnTo>
                    <a:lnTo>
                      <a:pt x="12192000" y="685800"/>
                    </a:lnTo>
                    <a:lnTo>
                      <a:pt x="12192000" y="0"/>
                    </a:lnTo>
                    <a:close/>
                  </a:path>
                </a:pathLst>
              </a:custGeom>
              <a:solidFill>
                <a:srgbClr val="003E71"/>
              </a:solidFill>
            </p:spPr>
            <p:txBody>
              <a:bodyPr wrap="square" lIns="0" tIns="0" rIns="0" bIns="0" rtlCol="0"/>
              <a:lstStyle/>
              <a:p>
                <a:endParaRPr/>
              </a:p>
            </p:txBody>
          </p:sp>
        </p:grpSp>
        <p:pic>
          <p:nvPicPr>
            <p:cNvPr id="10" name="Picture 2" descr="A Phone Call Away: Helping Caregivers One Conversation at a Time ...">
              <a:extLst>
                <a:ext uri="{FF2B5EF4-FFF2-40B4-BE49-F238E27FC236}">
                  <a16:creationId xmlns:a16="http://schemas.microsoft.com/office/drawing/2014/main" id="{CD8A6927-E24B-37F7-D8A2-1067A063F0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725" y="57150"/>
              <a:ext cx="1914737" cy="10018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ips for long distance caregiving">
              <a:extLst>
                <a:ext uri="{FF2B5EF4-FFF2-40B4-BE49-F238E27FC236}">
                  <a16:creationId xmlns:a16="http://schemas.microsoft.com/office/drawing/2014/main" id="{84961DC9-C456-C49E-DD2F-401D94A28C8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91110" y="57150"/>
              <a:ext cx="1741826" cy="1000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ouple Listening To Counselor's Advice Sitting On Sofa During Therapy ...">
              <a:extLst>
                <a:ext uri="{FF2B5EF4-FFF2-40B4-BE49-F238E27FC236}">
                  <a16:creationId xmlns:a16="http://schemas.microsoft.com/office/drawing/2014/main" id="{14F15386-538C-8562-3FF7-1A60B330F1D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50483" y="57150"/>
              <a:ext cx="1497977" cy="9986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ix ways to run a listening session | NPR Training">
              <a:extLst>
                <a:ext uri="{FF2B5EF4-FFF2-40B4-BE49-F238E27FC236}">
                  <a16:creationId xmlns:a16="http://schemas.microsoft.com/office/drawing/2014/main" id="{52A7E058-561E-042A-A4BE-208725E8B69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17823" y="57150"/>
              <a:ext cx="1497977" cy="999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Novel Coronavirus | UW School of Public Health">
              <a:extLst>
                <a:ext uri="{FF2B5EF4-FFF2-40B4-BE49-F238E27FC236}">
                  <a16:creationId xmlns:a16="http://schemas.microsoft.com/office/drawing/2014/main" id="{B0068533-3119-90F6-C62F-8AE88947D41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63645" y="53405"/>
              <a:ext cx="1227582" cy="1005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Young Woman Eating Breakfast Doing Phone Call Stock Video Footage 00:19 ...">
              <a:extLst>
                <a:ext uri="{FF2B5EF4-FFF2-40B4-BE49-F238E27FC236}">
                  <a16:creationId xmlns:a16="http://schemas.microsoft.com/office/drawing/2014/main" id="{C5B76E25-1F91-1B26-2B15-71D5941C9BF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96201" y="52224"/>
              <a:ext cx="1781172" cy="10019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Brits Prefer to Speak to Businesses on Zoom Rather Than With Their Parents">
              <a:extLst>
                <a:ext uri="{FF2B5EF4-FFF2-40B4-BE49-F238E27FC236}">
                  <a16:creationId xmlns:a16="http://schemas.microsoft.com/office/drawing/2014/main" id="{250D9A9F-7948-9395-2096-46603E8592D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773774" y="49382"/>
              <a:ext cx="1741826" cy="10084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291454E1-2463-BF0C-95E4-952A3C6B502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248028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9EA20-DE3C-4BD2-A2D3-C5667B34129B}"/>
              </a:ext>
            </a:extLst>
          </p:cNvPr>
          <p:cNvSpPr>
            <a:spLocks noGrp="1"/>
          </p:cNvSpPr>
          <p:nvPr>
            <p:ph type="title"/>
          </p:nvPr>
        </p:nvSpPr>
        <p:spPr>
          <a:xfrm>
            <a:off x="0" y="3312"/>
            <a:ext cx="12192000" cy="762000"/>
          </a:xfrm>
        </p:spPr>
        <p:txBody>
          <a:bodyPr>
            <a:normAutofit/>
          </a:bodyPr>
          <a:lstStyle/>
          <a:p>
            <a:r>
              <a:rPr lang="en-US" b="1" cap="all"/>
              <a:t>PGCSS Four Core Elements</a:t>
            </a:r>
          </a:p>
        </p:txBody>
      </p:sp>
      <p:sp>
        <p:nvSpPr>
          <p:cNvPr id="4" name="Content Placeholder 3">
            <a:extLst>
              <a:ext uri="{FF2B5EF4-FFF2-40B4-BE49-F238E27FC236}">
                <a16:creationId xmlns:a16="http://schemas.microsoft.com/office/drawing/2014/main" id="{4B32B5EB-AD6C-4638-8EA2-6A91FD9C5BE0}"/>
              </a:ext>
            </a:extLst>
          </p:cNvPr>
          <p:cNvSpPr>
            <a:spLocks noGrp="1"/>
          </p:cNvSpPr>
          <p:nvPr>
            <p:ph idx="1"/>
          </p:nvPr>
        </p:nvSpPr>
        <p:spPr>
          <a:xfrm>
            <a:off x="1524000" y="838201"/>
            <a:ext cx="9144000" cy="5288054"/>
          </a:xfrm>
        </p:spPr>
        <p:txBody>
          <a:bodyPr/>
          <a:lstStyle/>
          <a:p>
            <a:pPr lvl="1" indent="0">
              <a:buNone/>
            </a:pPr>
            <a:endParaRPr lang="en-US"/>
          </a:p>
          <a:p>
            <a:pPr marL="804672" lvl="1" indent="-457200">
              <a:buAutoNum type="arabicPeriod"/>
            </a:pPr>
            <a:endParaRPr lang="en-US"/>
          </a:p>
          <a:p>
            <a:pPr marL="804672" lvl="1" indent="-457200">
              <a:buAutoNum type="arabicPeriod"/>
            </a:pPr>
            <a:endParaRPr lang="en-US"/>
          </a:p>
        </p:txBody>
      </p:sp>
      <p:graphicFrame>
        <p:nvGraphicFramePr>
          <p:cNvPr id="13" name="Diagram 12">
            <a:extLst>
              <a:ext uri="{FF2B5EF4-FFF2-40B4-BE49-F238E27FC236}">
                <a16:creationId xmlns:a16="http://schemas.microsoft.com/office/drawing/2014/main" id="{B5C20CCA-B922-46A9-95C8-F621EB904EDD}"/>
              </a:ext>
            </a:extLst>
          </p:cNvPr>
          <p:cNvGraphicFramePr/>
          <p:nvPr>
            <p:extLst>
              <p:ext uri="{D42A27DB-BD31-4B8C-83A1-F6EECF244321}">
                <p14:modId xmlns:p14="http://schemas.microsoft.com/office/powerpoint/2010/main" val="2463955889"/>
              </p:ext>
            </p:extLst>
          </p:nvPr>
        </p:nvGraphicFramePr>
        <p:xfrm>
          <a:off x="1975945" y="959775"/>
          <a:ext cx="8240110" cy="4874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1">
            <a:extLst>
              <a:ext uri="{FF2B5EF4-FFF2-40B4-BE49-F238E27FC236}">
                <a16:creationId xmlns:a16="http://schemas.microsoft.com/office/drawing/2014/main" id="{E5961274-BC80-4197-BCB1-82DC0B798AB7}"/>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sp>
        <p:nvSpPr>
          <p:cNvPr id="2" name="Slide Number Placeholder 1">
            <a:extLst>
              <a:ext uri="{FF2B5EF4-FFF2-40B4-BE49-F238E27FC236}">
                <a16:creationId xmlns:a16="http://schemas.microsoft.com/office/drawing/2014/main" id="{B6101B38-4EE6-4CCA-9229-3567D5449B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727A95B-579F-A4F2-8A52-E61DEC1946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242901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68C0A-EB16-4F71-BF80-5EB6FEB8D73C}"/>
              </a:ext>
            </a:extLst>
          </p:cNvPr>
          <p:cNvSpPr>
            <a:spLocks noGrp="1"/>
          </p:cNvSpPr>
          <p:nvPr>
            <p:ph idx="1"/>
          </p:nvPr>
        </p:nvSpPr>
        <p:spPr>
          <a:xfrm>
            <a:off x="566055" y="685799"/>
            <a:ext cx="10112831" cy="5442857"/>
          </a:xfrm>
        </p:spPr>
        <p:txBody>
          <a:bodyPr vert="horz" lIns="91440" tIns="45720" rIns="91440" bIns="45720" rtlCol="0" anchor="t">
            <a:noAutofit/>
          </a:bodyPr>
          <a:lstStyle/>
          <a:p>
            <a:pPr marL="0" indent="0">
              <a:lnSpc>
                <a:spcPct val="107000"/>
              </a:lnSpc>
              <a:spcBef>
                <a:spcPts val="0"/>
              </a:spcBef>
              <a:spcAft>
                <a:spcPts val="800"/>
              </a:spcAft>
              <a:buNone/>
            </a:pPr>
            <a:endParaRPr lang="en-US" sz="1000" b="1">
              <a:ea typeface="Calibri" panose="020F0502020204030204" pitchFamily="34" charset="0"/>
            </a:endParaRPr>
          </a:p>
          <a:p>
            <a:pPr marL="0" indent="0">
              <a:lnSpc>
                <a:spcPct val="107000"/>
              </a:lnSpc>
              <a:spcBef>
                <a:spcPts val="0"/>
              </a:spcBef>
              <a:spcAft>
                <a:spcPts val="800"/>
              </a:spcAft>
              <a:buNone/>
            </a:pPr>
            <a:r>
              <a:rPr lang="en-US" sz="2200" b="1">
                <a:latin typeface="Arial"/>
                <a:ea typeface="Calibri" panose="020F0502020204030204" pitchFamily="34" charset="0"/>
                <a:cs typeface="Arial"/>
              </a:rPr>
              <a:t>No formal application required to enroll in PGCSS</a:t>
            </a:r>
          </a:p>
          <a:p>
            <a:pPr marL="0" indent="0">
              <a:lnSpc>
                <a:spcPct val="107000"/>
              </a:lnSpc>
              <a:spcBef>
                <a:spcPts val="0"/>
              </a:spcBef>
              <a:spcAft>
                <a:spcPts val="800"/>
              </a:spcAft>
              <a:buNone/>
            </a:pPr>
            <a:endParaRPr lang="en-US" sz="1000" b="1">
              <a:ea typeface="Calibri" panose="020F0502020204030204" pitchFamily="34" charset="0"/>
            </a:endParaRPr>
          </a:p>
          <a:p>
            <a:pPr marL="0" indent="0">
              <a:lnSpc>
                <a:spcPct val="107000"/>
              </a:lnSpc>
              <a:spcBef>
                <a:spcPts val="0"/>
              </a:spcBef>
              <a:buNone/>
            </a:pPr>
            <a:r>
              <a:rPr lang="en-US" sz="2200">
                <a:latin typeface="Arial"/>
                <a:ea typeface="Calibri" panose="020F0502020204030204" pitchFamily="34" charset="0"/>
                <a:cs typeface="Arial"/>
              </a:rPr>
              <a:t>To enroll, Veterans/caregivers:</a:t>
            </a:r>
          </a:p>
          <a:p>
            <a:pPr marL="857250" lvl="1" indent="-457200" defTabSz="914400">
              <a:lnSpc>
                <a:spcPct val="107000"/>
              </a:lnSpc>
              <a:spcBef>
                <a:spcPts val="0"/>
              </a:spcBef>
              <a:buFontTx/>
              <a:buAutoNum type="arabicPeriod"/>
              <a:defRPr/>
            </a:pPr>
            <a:r>
              <a:rPr kumimoji="0"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Contact local facility </a:t>
            </a:r>
            <a:r>
              <a:rPr kumimoji="0" lang="en-US" sz="2000" b="0" i="0" u="none" strike="noStrike" kern="1200" cap="none" spc="0" normalizeH="0" baseline="0" noProof="0">
                <a:ln>
                  <a:noFill/>
                </a:ln>
                <a:solidFill>
                  <a:srgbClr val="0000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Caregiver Support Team</a:t>
            </a:r>
            <a:r>
              <a:rPr lang="en-US" sz="2000">
                <a:solidFill>
                  <a:srgbClr val="0000FF"/>
                </a:solidFill>
                <a:latin typeface="Arial"/>
                <a:cs typeface="Arial"/>
              </a:rPr>
              <a:t> </a:t>
            </a:r>
          </a:p>
          <a:p>
            <a:pPr marL="857250" lvl="1" indent="-457200" defTabSz="914400">
              <a:lnSpc>
                <a:spcPct val="107000"/>
              </a:lnSpc>
              <a:spcBef>
                <a:spcPts val="0"/>
              </a:spcBef>
              <a:buFontTx/>
              <a:buAutoNum type="arabicPeriod"/>
              <a:defRPr/>
            </a:pPr>
            <a:r>
              <a:rPr kumimoji="0"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Complete intake with facility </a:t>
            </a:r>
            <a:r>
              <a:rPr kumimoji="0" lang="en-US" sz="2000" b="1" i="0" u="none" strike="noStrike" kern="1200" cap="none" spc="0" normalizeH="0" baseline="0" noProof="0">
                <a:ln>
                  <a:noFill/>
                </a:ln>
                <a:solidFill>
                  <a:srgbClr val="000000"/>
                </a:solidFill>
                <a:effectLst/>
                <a:uLnTx/>
                <a:uFillTx/>
                <a:latin typeface="Arial"/>
                <a:ea typeface="Calibri" panose="020F0502020204030204" pitchFamily="34" charset="0"/>
                <a:cs typeface="Arial"/>
              </a:rPr>
              <a:t>Caregiver Support Team</a:t>
            </a:r>
            <a:endParaRPr lang="en-US" sz="2000" b="1"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914400" lvl="2" indent="0" defTabSz="914400">
              <a:lnSpc>
                <a:spcPct val="107000"/>
              </a:lnSpc>
              <a:spcBef>
                <a:spcPts val="0"/>
              </a:spcBef>
              <a:buFont typeface="Courier New" panose="02070309020205020404" pitchFamily="49" charset="0"/>
              <a:buChar char="o"/>
              <a:defRPr/>
            </a:pPr>
            <a:r>
              <a:rPr lang="en-US" sz="2000">
                <a:solidFill>
                  <a:srgbClr val="000000"/>
                </a:solidFill>
                <a:latin typeface="Arial"/>
                <a:ea typeface="Calibri" panose="020F0502020204030204" pitchFamily="34" charset="0"/>
                <a:cs typeface="Arial"/>
              </a:rPr>
              <a:t> </a:t>
            </a:r>
            <a:r>
              <a:rPr kumimoji="0"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Veteran needs to agree to receive care from their caregiver</a:t>
            </a:r>
            <a:endParaRPr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1371600" lvl="3" indent="0" defTabSz="914400">
              <a:lnSpc>
                <a:spcPct val="107000"/>
              </a:lnSpc>
              <a:spcBef>
                <a:spcPts val="0"/>
              </a:spcBef>
              <a:buFont typeface="Courier New" panose="02070309020205020404" pitchFamily="49" charset="0"/>
              <a:buChar char="o"/>
              <a:defRPr/>
            </a:pPr>
            <a:r>
              <a:rPr lang="en-US" sz="1800">
                <a:solidFill>
                  <a:srgbClr val="000000"/>
                </a:solidFill>
                <a:latin typeface="Arial"/>
                <a:ea typeface="Calibri" panose="020F0502020204030204" pitchFamily="34" charset="0"/>
                <a:cs typeface="Arial"/>
              </a:rPr>
              <a:t> </a:t>
            </a:r>
            <a:r>
              <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As </a:t>
            </a:r>
            <a:r>
              <a:rPr lang="en-US" sz="1800">
                <a:solidFill>
                  <a:srgbClr val="000000"/>
                </a:solidFill>
                <a:latin typeface="Arial"/>
                <a:ea typeface="Calibri" panose="020F0502020204030204" pitchFamily="34" charset="0"/>
                <a:cs typeface="Arial"/>
              </a:rPr>
              <a:t>the </a:t>
            </a:r>
            <a:r>
              <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caregiver will be listed in their healthcare record</a:t>
            </a:r>
            <a:endParaRPr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914400" lvl="2" indent="0" defTabSz="914400">
              <a:lnSpc>
                <a:spcPct val="107000"/>
              </a:lnSpc>
              <a:spcBef>
                <a:spcPts val="0"/>
              </a:spcBef>
              <a:buFont typeface="Courier New" panose="02070309020205020404" pitchFamily="49" charset="0"/>
              <a:buChar char="o"/>
              <a:defRPr/>
            </a:pPr>
            <a:r>
              <a:rPr lang="en-US" sz="2000">
                <a:solidFill>
                  <a:srgbClr val="000000"/>
                </a:solidFill>
                <a:latin typeface="Arial"/>
                <a:ea typeface="Calibri" panose="020F0502020204030204" pitchFamily="34" charset="0"/>
                <a:cs typeface="Arial"/>
              </a:rPr>
              <a:t> </a:t>
            </a:r>
            <a:r>
              <a:rPr kumimoji="0"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Enroll and begin to utilize supports and services offered</a:t>
            </a:r>
            <a:endParaRPr lang="en-US" sz="20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0" indent="0">
              <a:lnSpc>
                <a:spcPct val="107000"/>
              </a:lnSpc>
              <a:spcBef>
                <a:spcPts val="0"/>
              </a:spcBef>
              <a:buNone/>
            </a:pPr>
            <a:br>
              <a:rPr lang="en-US" sz="2200">
                <a:ea typeface="Calibri" panose="020F0502020204030204" pitchFamily="34" charset="0"/>
                <a:cs typeface="Times New Roman" panose="02020603050405020304" pitchFamily="18" charset="0"/>
              </a:rPr>
            </a:br>
            <a:br>
              <a:rPr lang="en-US" sz="2200">
                <a:ea typeface="Calibri" panose="020F0502020204030204" pitchFamily="34" charset="0"/>
                <a:cs typeface="Times New Roman" panose="02020603050405020304" pitchFamily="18" charset="0"/>
              </a:rPr>
            </a:br>
            <a:r>
              <a:rPr lang="en-US" sz="2200">
                <a:latin typeface="Arial"/>
                <a:ea typeface="Calibri" panose="020F0502020204030204" pitchFamily="34" charset="0"/>
                <a:cs typeface="Times New Roman"/>
              </a:rPr>
              <a:t>	</a:t>
            </a:r>
            <a:endParaRPr lang="en-US" sz="2200">
              <a:latin typeface="Arial"/>
              <a:cs typeface="Times New Roman"/>
            </a:endParaRPr>
          </a:p>
        </p:txBody>
      </p:sp>
      <p:sp>
        <p:nvSpPr>
          <p:cNvPr id="3" name="Title 2">
            <a:extLst>
              <a:ext uri="{FF2B5EF4-FFF2-40B4-BE49-F238E27FC236}">
                <a16:creationId xmlns:a16="http://schemas.microsoft.com/office/drawing/2014/main" id="{710592DC-5279-44F1-9D79-2B142BDE9773}"/>
              </a:ext>
            </a:extLst>
          </p:cNvPr>
          <p:cNvSpPr>
            <a:spLocks noGrp="1"/>
          </p:cNvSpPr>
          <p:nvPr>
            <p:ph type="title"/>
          </p:nvPr>
        </p:nvSpPr>
        <p:spPr>
          <a:xfrm>
            <a:off x="0" y="3312"/>
            <a:ext cx="12192000" cy="762000"/>
          </a:xfrm>
        </p:spPr>
        <p:txBody>
          <a:bodyPr>
            <a:normAutofit/>
          </a:bodyPr>
          <a:lstStyle/>
          <a:p>
            <a:r>
              <a:rPr lang="en-US" b="1" cap="all"/>
              <a:t>Enrollment into PGCSS</a:t>
            </a:r>
          </a:p>
        </p:txBody>
      </p:sp>
      <p:sp>
        <p:nvSpPr>
          <p:cNvPr id="4" name="Slide Number Placeholder 3">
            <a:extLst>
              <a:ext uri="{FF2B5EF4-FFF2-40B4-BE49-F238E27FC236}">
                <a16:creationId xmlns:a16="http://schemas.microsoft.com/office/drawing/2014/main" id="{D011FB5A-8374-4DB6-A0B8-C4C431990EED}"/>
              </a:ext>
            </a:extLst>
          </p:cNvPr>
          <p:cNvSpPr>
            <a:spLocks noGrp="1"/>
          </p:cNvSpPr>
          <p:nvPr>
            <p:ph type="sldNum" sz="quarter" idx="10"/>
          </p:nvPr>
        </p:nvSpPr>
        <p:spPr>
          <a:xfrm>
            <a:off x="11576138" y="6356442"/>
            <a:ext cx="38417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Footer Placeholder 1">
            <a:extLst>
              <a:ext uri="{FF2B5EF4-FFF2-40B4-BE49-F238E27FC236}">
                <a16:creationId xmlns:a16="http://schemas.microsoft.com/office/drawing/2014/main" id="{9A42E456-904A-4E81-B70A-116D635A88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5" name="Picture 4" descr="PGCSS Banner">
            <a:extLst>
              <a:ext uri="{FF2B5EF4-FFF2-40B4-BE49-F238E27FC236}">
                <a16:creationId xmlns:a16="http://schemas.microsoft.com/office/drawing/2014/main" id="{93DB1C37-2A20-7781-127E-30B7EDB205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1927" y="3948172"/>
            <a:ext cx="6428145" cy="1940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2AF015-39AF-9859-042B-5403EB7CB3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extLst>
      <p:ext uri="{BB962C8B-B14F-4D97-AF65-F5344CB8AC3E}">
        <p14:creationId xmlns:p14="http://schemas.microsoft.com/office/powerpoint/2010/main" val="125524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D8E76-C679-4243-BAD1-76CDD1F02973}"/>
              </a:ext>
            </a:extLst>
          </p:cNvPr>
          <p:cNvSpPr>
            <a:spLocks noGrp="1"/>
          </p:cNvSpPr>
          <p:nvPr>
            <p:ph type="title"/>
          </p:nvPr>
        </p:nvSpPr>
        <p:spPr>
          <a:xfrm>
            <a:off x="0" y="3312"/>
            <a:ext cx="12192000" cy="762000"/>
          </a:xfrm>
        </p:spPr>
        <p:txBody>
          <a:bodyPr>
            <a:normAutofit/>
          </a:bodyPr>
          <a:lstStyle/>
          <a:p>
            <a:r>
              <a:rPr lang="en-US" b="1" cap="all">
                <a:latin typeface="Arial"/>
                <a:cs typeface="Arial"/>
              </a:rPr>
              <a:t>Program of Comprehensive Assistance For Family Caregivers</a:t>
            </a:r>
          </a:p>
        </p:txBody>
      </p:sp>
      <p:sp>
        <p:nvSpPr>
          <p:cNvPr id="4" name="Slide Number Placeholder 3">
            <a:extLst>
              <a:ext uri="{FF2B5EF4-FFF2-40B4-BE49-F238E27FC236}">
                <a16:creationId xmlns:a16="http://schemas.microsoft.com/office/drawing/2014/main" id="{AC3D19EC-4919-4740-9847-0088C7E211B8}"/>
              </a:ext>
            </a:extLst>
          </p:cNvPr>
          <p:cNvSpPr>
            <a:spLocks noGrp="1"/>
          </p:cNvSpPr>
          <p:nvPr>
            <p:ph type="sldNum" sz="quarter" idx="10"/>
          </p:nvPr>
        </p:nvSpPr>
        <p:spPr>
          <a:xfrm flipH="1">
            <a:off x="11658205" y="6362188"/>
            <a:ext cx="366782" cy="365126"/>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Footer Placeholder 1">
            <a:extLst>
              <a:ext uri="{FF2B5EF4-FFF2-40B4-BE49-F238E27FC236}">
                <a16:creationId xmlns:a16="http://schemas.microsoft.com/office/drawing/2014/main" id="{82B0E26A-8C8F-4091-9D6F-E80AACD5F08B}"/>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sp>
        <p:nvSpPr>
          <p:cNvPr id="9" name="Content Placeholder 1">
            <a:extLst>
              <a:ext uri="{FF2B5EF4-FFF2-40B4-BE49-F238E27FC236}">
                <a16:creationId xmlns:a16="http://schemas.microsoft.com/office/drawing/2014/main" id="{4A328ED4-F74A-2860-FA98-E811A3BAB30F}"/>
              </a:ext>
            </a:extLst>
          </p:cNvPr>
          <p:cNvSpPr txBox="1">
            <a:spLocks/>
          </p:cNvSpPr>
          <p:nvPr/>
        </p:nvSpPr>
        <p:spPr>
          <a:xfrm>
            <a:off x="1186293" y="2351315"/>
            <a:ext cx="9819414" cy="33884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b="1"/>
          </a:p>
          <a:p>
            <a:pPr marL="0" indent="0" algn="ctr">
              <a:buFont typeface="Arial"/>
              <a:buNone/>
            </a:pPr>
            <a:endParaRPr lang="en-US" b="1"/>
          </a:p>
          <a:p>
            <a:pPr marL="0" indent="0" algn="ctr">
              <a:buFont typeface="Arial"/>
              <a:buNone/>
            </a:pPr>
            <a:endParaRPr lang="en-US" b="1"/>
          </a:p>
          <a:p>
            <a:pPr marL="0" indent="0" algn="ctr">
              <a:buFont typeface="Arial"/>
              <a:buNone/>
            </a:pPr>
            <a:endParaRPr lang="en-US" sz="2400" b="1"/>
          </a:p>
          <a:p>
            <a:pPr marL="0" indent="0" algn="ctr">
              <a:buFont typeface="Arial"/>
              <a:buNone/>
            </a:pPr>
            <a:r>
              <a:rPr lang="en-US" sz="2200" b="1">
                <a:latin typeface="Arial"/>
                <a:cs typeface="Arial"/>
              </a:rPr>
              <a:t>Program of Comprehensive Assistance for Family Caregivers (PCAFC) </a:t>
            </a:r>
            <a:endParaRPr lang="en-US" sz="2200" b="1"/>
          </a:p>
          <a:p>
            <a:pPr marL="0" indent="0" algn="ctr">
              <a:buFont typeface="Arial"/>
              <a:buNone/>
            </a:pPr>
            <a:endParaRPr lang="en-US" sz="1800" b="1">
              <a:latin typeface="Arial"/>
              <a:cs typeface="Arial"/>
            </a:endParaRPr>
          </a:p>
        </p:txBody>
      </p:sp>
      <p:pic>
        <p:nvPicPr>
          <p:cNvPr id="5" name="Picture 2" descr="U:\ProgramFlyers&amp;Logo\VA_Caregiver_mark-4c.png">
            <a:extLst>
              <a:ext uri="{FF2B5EF4-FFF2-40B4-BE49-F238E27FC236}">
                <a16:creationId xmlns:a16="http://schemas.microsoft.com/office/drawing/2014/main" id="{FDA42A48-3E5E-C1AC-A162-B3322B29636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4766" y="1226608"/>
            <a:ext cx="2819400" cy="2464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455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FA2854EC-6C58-481E-856F-705440453949}"/>
              </a:ext>
            </a:extLst>
          </p:cNvPr>
          <p:cNvSpPr>
            <a:spLocks noGrp="1" noChangeArrowheads="1"/>
          </p:cNvSpPr>
          <p:nvPr>
            <p:ph type="title"/>
          </p:nvPr>
        </p:nvSpPr>
        <p:spPr>
          <a:xfrm>
            <a:off x="0" y="3153"/>
            <a:ext cx="12192000" cy="731838"/>
          </a:xfrm>
        </p:spPr>
        <p:txBody>
          <a:bodyPr>
            <a:normAutofit/>
          </a:bodyPr>
          <a:lstStyle/>
          <a:p>
            <a:r>
              <a:rPr lang="en-US" altLang="en-US" b="1" cap="all"/>
              <a:t>PCAFC Services</a:t>
            </a:r>
          </a:p>
        </p:txBody>
      </p:sp>
      <p:sp>
        <p:nvSpPr>
          <p:cNvPr id="165892" name="Slide Number Placeholder 3">
            <a:extLst>
              <a:ext uri="{FF2B5EF4-FFF2-40B4-BE49-F238E27FC236}">
                <a16:creationId xmlns:a16="http://schemas.microsoft.com/office/drawing/2014/main" id="{D0E9A749-550A-4D7B-BAF0-E235C926E5EF}"/>
              </a:ext>
            </a:extLst>
          </p:cNvPr>
          <p:cNvSpPr>
            <a:spLocks noGrp="1" noChangeArrowheads="1"/>
          </p:cNvSpPr>
          <p:nvPr>
            <p:ph type="sldNum" sz="quarter" idx="10"/>
          </p:nvPr>
        </p:nvSpPr>
        <p:spPr bwMode="auto">
          <a:xfrm>
            <a:off x="11688872" y="6356442"/>
            <a:ext cx="384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914400" rtl="0" eaLnBrk="0" fontAlgn="base" hangingPunct="0">
              <a:spcBef>
                <a:spcPct val="0"/>
              </a:spcBef>
              <a:spcAft>
                <a:spcPct val="0"/>
              </a:spcAft>
              <a:defRPr sz="1200" kern="1200">
                <a:solidFill>
                  <a:srgbClr val="FFFFFF"/>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54085F-64F4-4DD2-9AE4-831338FF97B2}"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ヒラギノ角ゴ Pro W3"/>
            </a:endParaRPr>
          </a:p>
        </p:txBody>
      </p:sp>
      <p:sp>
        <p:nvSpPr>
          <p:cNvPr id="7" name="Content Placeholder 2">
            <a:extLst>
              <a:ext uri="{FF2B5EF4-FFF2-40B4-BE49-F238E27FC236}">
                <a16:creationId xmlns:a16="http://schemas.microsoft.com/office/drawing/2014/main" id="{10A28D96-A8DA-426E-80A4-6BC5419E379C}"/>
              </a:ext>
            </a:extLst>
          </p:cNvPr>
          <p:cNvSpPr>
            <a:spLocks noGrp="1"/>
          </p:cNvSpPr>
          <p:nvPr>
            <p:ph idx="1"/>
          </p:nvPr>
        </p:nvSpPr>
        <p:spPr>
          <a:xfrm>
            <a:off x="914400" y="725053"/>
            <a:ext cx="10352314" cy="5392718"/>
          </a:xfrm>
        </p:spPr>
        <p:txBody>
          <a:bodyPr vert="horz" lIns="91440" tIns="45720" rIns="91440" bIns="45720" rtlCol="0" anchor="t">
            <a:normAutofit/>
          </a:bodyPr>
          <a:lstStyle/>
          <a:p>
            <a:pPr>
              <a:lnSpc>
                <a:spcPct val="107000"/>
              </a:lnSpc>
              <a:spcBef>
                <a:spcPts val="0"/>
              </a:spcBef>
              <a:spcAft>
                <a:spcPts val="600"/>
              </a:spcAft>
              <a:defRPr/>
            </a:pPr>
            <a:endParaRPr lang="en-US" sz="2200">
              <a:latin typeface="Arial"/>
              <a:cs typeface="Arial"/>
            </a:endParaRPr>
          </a:p>
          <a:p>
            <a:pPr>
              <a:lnSpc>
                <a:spcPct val="107000"/>
              </a:lnSpc>
              <a:spcBef>
                <a:spcPts val="0"/>
              </a:spcBef>
              <a:spcAft>
                <a:spcPts val="600"/>
              </a:spcAft>
              <a:defRPr/>
            </a:pPr>
            <a:r>
              <a:rPr lang="en-US" sz="2200">
                <a:latin typeface="Arial"/>
                <a:cs typeface="Arial"/>
              </a:rPr>
              <a:t>Education and Training</a:t>
            </a:r>
          </a:p>
          <a:p>
            <a:pPr>
              <a:lnSpc>
                <a:spcPct val="107000"/>
              </a:lnSpc>
              <a:spcBef>
                <a:spcPts val="0"/>
              </a:spcBef>
              <a:spcAft>
                <a:spcPts val="600"/>
              </a:spcAft>
              <a:defRPr/>
            </a:pPr>
            <a:r>
              <a:rPr lang="en-US" sz="2200">
                <a:latin typeface="Arial"/>
                <a:cs typeface="Arial"/>
              </a:rPr>
              <a:t>Enhanced Respite Care</a:t>
            </a:r>
          </a:p>
          <a:p>
            <a:pPr>
              <a:lnSpc>
                <a:spcPct val="107000"/>
              </a:lnSpc>
              <a:spcBef>
                <a:spcPts val="0"/>
              </a:spcBef>
              <a:spcAft>
                <a:spcPts val="600"/>
              </a:spcAft>
              <a:defRPr/>
            </a:pPr>
            <a:r>
              <a:rPr lang="en-US" sz="2200">
                <a:latin typeface="Arial"/>
                <a:cs typeface="Arial"/>
              </a:rPr>
              <a:t>Mental Health Counseling</a:t>
            </a:r>
          </a:p>
          <a:p>
            <a:pPr>
              <a:lnSpc>
                <a:spcPct val="107000"/>
              </a:lnSpc>
              <a:spcBef>
                <a:spcPts val="0"/>
              </a:spcBef>
              <a:spcAft>
                <a:spcPts val="600"/>
              </a:spcAft>
              <a:defRPr/>
            </a:pPr>
            <a:r>
              <a:rPr lang="en-US" sz="2200">
                <a:latin typeface="Arial"/>
                <a:cs typeface="Arial"/>
              </a:rPr>
              <a:t>Beneficiary Travel (when travelling with Veteran for appointments)</a:t>
            </a:r>
          </a:p>
          <a:p>
            <a:pPr>
              <a:lnSpc>
                <a:spcPct val="107000"/>
              </a:lnSpc>
              <a:spcBef>
                <a:spcPts val="0"/>
              </a:spcBef>
              <a:spcAft>
                <a:spcPts val="600"/>
              </a:spcAft>
              <a:defRPr/>
            </a:pPr>
            <a:r>
              <a:rPr lang="en-US" sz="2200">
                <a:latin typeface="Arial"/>
                <a:cs typeface="Arial"/>
              </a:rPr>
              <a:t>Monthly Stipend (62.5% or 100% based on the level) – based on OPM General Schedule Grade 4, Step 1</a:t>
            </a:r>
          </a:p>
          <a:p>
            <a:pPr>
              <a:lnSpc>
                <a:spcPct val="107000"/>
              </a:lnSpc>
              <a:spcBef>
                <a:spcPts val="0"/>
              </a:spcBef>
              <a:spcAft>
                <a:spcPts val="600"/>
              </a:spcAft>
              <a:defRPr/>
            </a:pPr>
            <a:r>
              <a:rPr lang="en-US" sz="2200">
                <a:latin typeface="Arial"/>
                <a:cs typeface="Arial"/>
              </a:rPr>
              <a:t>Access to health care through Civilian Health and Medical Program of the Department of Veterans Affairs (CHAMPVA), if eligible</a:t>
            </a:r>
          </a:p>
          <a:p>
            <a:pPr>
              <a:lnSpc>
                <a:spcPct val="107000"/>
              </a:lnSpc>
              <a:spcBef>
                <a:spcPts val="0"/>
              </a:spcBef>
              <a:spcAft>
                <a:spcPts val="600"/>
              </a:spcAft>
              <a:defRPr/>
            </a:pPr>
            <a:r>
              <a:rPr lang="en-US" sz="2200">
                <a:latin typeface="Arial"/>
                <a:ea typeface="Calibri" panose="020F0502020204030204" pitchFamily="34" charset="0"/>
                <a:cs typeface="Arial"/>
              </a:rPr>
              <a:t>Financial planning and legal resources for Primary Family </a:t>
            </a:r>
            <a:r>
              <a:rPr lang="en-US" sz="2200">
                <a:ea typeface="Calibri" panose="020F0502020204030204" pitchFamily="34" charset="0"/>
              </a:rPr>
              <a:t>Caregivers. </a:t>
            </a:r>
            <a:endParaRPr lang="en-US" sz="2200"/>
          </a:p>
        </p:txBody>
      </p:sp>
      <p:sp>
        <p:nvSpPr>
          <p:cNvPr id="8" name="Footer Placeholder 1">
            <a:extLst>
              <a:ext uri="{FF2B5EF4-FFF2-40B4-BE49-F238E27FC236}">
                <a16:creationId xmlns:a16="http://schemas.microsoft.com/office/drawing/2014/main" id="{09F41AEA-A5B9-4C1A-8BB4-DF71FF12BCD2}"/>
              </a:ext>
            </a:extLst>
          </p:cNvPr>
          <p:cNvSpPr txBox="1">
            <a:spLocks/>
          </p:cNvSpPr>
          <p:nvPr/>
        </p:nvSpPr>
        <p:spPr>
          <a:xfrm>
            <a:off x="3713958" y="6356442"/>
            <a:ext cx="41010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Informational Purposes Only</a:t>
            </a:r>
          </a:p>
        </p:txBody>
      </p:sp>
      <p:pic>
        <p:nvPicPr>
          <p:cNvPr id="3" name="Picture 2">
            <a:extLst>
              <a:ext uri="{FF2B5EF4-FFF2-40B4-BE49-F238E27FC236}">
                <a16:creationId xmlns:a16="http://schemas.microsoft.com/office/drawing/2014/main" id="{B06E1D2B-9EC7-76B3-E3B8-720F4F9829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18" y="72129"/>
            <a:ext cx="735412" cy="62436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_Office Theme">
  <a:themeElements>
    <a:clrScheme name="Custom 1">
      <a:dk1>
        <a:sysClr val="windowText" lastClr="000000"/>
      </a:dk1>
      <a:lt1>
        <a:sysClr val="window" lastClr="FFFFFF"/>
      </a:lt1>
      <a:dk2>
        <a:srgbClr val="762EB1"/>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oose VA">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 VA" id="{F9DFDB32-C473-45E6-A38D-EEBC4626F70B}" vid="{E80D63A8-2BF0-41FC-B039-66CD83838D3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AFF35DC7B0E4B8CFFDF50403D120F" ma:contentTypeVersion="16" ma:contentTypeDescription="Create a new document." ma:contentTypeScope="" ma:versionID="fa07544880912af89383b804ff54f095">
  <xsd:schema xmlns:xsd="http://www.w3.org/2001/XMLSchema" xmlns:xs="http://www.w3.org/2001/XMLSchema" xmlns:p="http://schemas.microsoft.com/office/2006/metadata/properties" xmlns:ns2="93831bfb-ae4f-4a47-923c-95c7a1241b4e" xmlns:ns3="81548835-1a83-41a1-a064-4c969671873d" targetNamespace="http://schemas.microsoft.com/office/2006/metadata/properties" ma:root="true" ma:fieldsID="888cf7c3fba161065934eb77e280c968" ns2:_="" ns3:_="">
    <xsd:import namespace="93831bfb-ae4f-4a47-923c-95c7a1241b4e"/>
    <xsd:import namespace="81548835-1a83-41a1-a064-4c96967187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1bfb-ae4f-4a47-923c-95c7a1241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548835-1a83-41a1-a064-4c96967187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2e0f8ae-b3c8-4d69-a691-31edd0cb4526}" ma:internalName="TaxCatchAll" ma:showField="CatchAllData" ma:web="81548835-1a83-41a1-a064-4c96967187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548835-1a83-41a1-a064-4c969671873d" xsi:nil="true"/>
    <lcf76f155ced4ddcb4097134ff3c332f xmlns="93831bfb-ae4f-4a47-923c-95c7a1241b4e">
      <Terms xmlns="http://schemas.microsoft.com/office/infopath/2007/PartnerControls"/>
    </lcf76f155ced4ddcb4097134ff3c332f>
    <SharedWithUsers xmlns="81548835-1a83-41a1-a064-4c969671873d">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CAC93A-27A9-42E2-B712-09C862DDA5D2}">
  <ds:schemaRefs>
    <ds:schemaRef ds:uri="81548835-1a83-41a1-a064-4c969671873d"/>
    <ds:schemaRef ds:uri="93831bfb-ae4f-4a47-923c-95c7a1241b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64D2E4-EB55-449E-9719-AA0957B50EE9}">
  <ds:schemaRefs>
    <ds:schemaRef ds:uri="81548835-1a83-41a1-a064-4c969671873d"/>
    <ds:schemaRef ds:uri="http://purl.org/dc/terms/"/>
    <ds:schemaRef ds:uri="93831bfb-ae4f-4a47-923c-95c7a1241b4e"/>
    <ds:schemaRef ds:uri="http://schemas.microsoft.com/office/infopath/2007/PartnerControls"/>
    <ds:schemaRef ds:uri="http://schemas.microsoft.com/office/2006/metadata/propertie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2E245FD-E795-40D1-A08E-E4937DED2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5030</Words>
  <Application>Microsoft Office PowerPoint</Application>
  <PresentationFormat>Widescreen</PresentationFormat>
  <Paragraphs>526</Paragraphs>
  <Slides>27</Slides>
  <Notes>26</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1" baseType="lpstr">
      <vt:lpstr>Arial</vt:lpstr>
      <vt:lpstr>Arial,Sans-Serif</vt:lpstr>
      <vt:lpstr>Calibri</vt:lpstr>
      <vt:lpstr>Courier New</vt:lpstr>
      <vt:lpstr>Courier New,monospace</vt:lpstr>
      <vt:lpstr>Georgia</vt:lpstr>
      <vt:lpstr>Segoe UI</vt:lpstr>
      <vt:lpstr>Times New Roman</vt:lpstr>
      <vt:lpstr>Wingdings</vt:lpstr>
      <vt:lpstr>12_Office Theme</vt:lpstr>
      <vt:lpstr>12_Office Theme</vt:lpstr>
      <vt:lpstr>13_Office Theme</vt:lpstr>
      <vt:lpstr>Choose VA</vt:lpstr>
      <vt:lpstr>think-cell Slide</vt:lpstr>
      <vt:lpstr>PowerPoint Presentation</vt:lpstr>
      <vt:lpstr>Overview</vt:lpstr>
      <vt:lpstr>Where we Started, Where we are Headed…..</vt:lpstr>
      <vt:lpstr>Program of General Caregiver Support Services </vt:lpstr>
      <vt:lpstr>General Caregiver Definition </vt:lpstr>
      <vt:lpstr>PGCSS Four Core Elements</vt:lpstr>
      <vt:lpstr>Enrollment into PGCSS</vt:lpstr>
      <vt:lpstr>Program of Comprehensive Assistance For Family Caregivers</vt:lpstr>
      <vt:lpstr>PCAFC Services</vt:lpstr>
      <vt:lpstr>Respite Care</vt:lpstr>
      <vt:lpstr>Mental Health Hubs</vt:lpstr>
      <vt:lpstr>Legal &amp; Financial Services</vt:lpstr>
      <vt:lpstr>PCAFC ELIGIBILITY CRITERIA </vt:lpstr>
      <vt:lpstr>PCAFC APPLICATIONS</vt:lpstr>
      <vt:lpstr>How To Apply</vt:lpstr>
      <vt:lpstr>Review and Appeal Options for PCAFC</vt:lpstr>
      <vt:lpstr>Additional Review and Appeal Options for pcafc</vt:lpstr>
      <vt:lpstr>PCAFC Decision Review and Appeal Options</vt:lpstr>
      <vt:lpstr>Appeals Visualization Tool</vt:lpstr>
      <vt:lpstr>Types of VHA Decision Reviews for PCAFC Decisions</vt:lpstr>
      <vt:lpstr>PowerPoint Presentation</vt:lpstr>
      <vt:lpstr>Resources and Referrals – For All</vt:lpstr>
      <vt:lpstr>Education and Support – For all</vt:lpstr>
      <vt:lpstr>Education and Support – for all – continued </vt:lpstr>
      <vt:lpstr>Information at your fingertips</vt:lpstr>
      <vt:lpstr>Caregiver Support Line (CSL) - for All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Hogue, Melinda L. (she/her/hers)</dc:creator>
  <cp:lastModifiedBy>Dials, Romelle</cp:lastModifiedBy>
  <cp:revision>3</cp:revision>
  <dcterms:created xsi:type="dcterms:W3CDTF">2023-06-23T13:12:12Z</dcterms:created>
  <dcterms:modified xsi:type="dcterms:W3CDTF">2023-10-09T16:28:40Z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0x01010027EAFF35DC7B0E4B8CFFDF50403D120F</vt:lpwstr>
  </property>
  <property fmtid="{D5CDD505-2E9C-101B-9397-08002B2CF9AE}" pid="3" name="MediaServiceImageTags">
    <vt:lpwstr/>
  </property>
</Properties>
</file>