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3" r:id="rId4"/>
    <p:sldId id="258" r:id="rId5"/>
    <p:sldId id="262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0AD"/>
    <a:srgbClr val="0E4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14" autoAdjust="0"/>
  </p:normalViewPr>
  <p:slideViewPr>
    <p:cSldViewPr>
      <p:cViewPr varScale="1">
        <p:scale>
          <a:sx n="46" d="100"/>
          <a:sy n="46" d="100"/>
        </p:scale>
        <p:origin x="1373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02BD32-A852-4CF1-8E7D-A41F213BE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32A51A-0696-4BBD-94E5-0DB5143935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C31D6649-8C9D-43C6-8E73-DE14693619FC}" type="datetimeFigureOut">
              <a:rPr lang="en-US"/>
              <a:pPr>
                <a:defRPr/>
              </a:pPr>
              <a:t>10/2/2023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A9BC1DC-61A1-4032-AA39-B18638648C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033F06F-84E9-4277-9DA0-904D30772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0A52D-0B7E-4FBB-96EB-42F67AA34B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B2CB4-B9A9-4AA3-AD5E-7596CA33A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4DC979-07EA-4C57-BFF1-06218A787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99477363-AA93-4D6E-B7ED-7A100ECD0C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E6BD1B2E-3822-471B-9304-8BDD3FC4E7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5CE5415D-07C1-4CDF-B9D3-2E885848B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7C2309A-6472-4D0C-B5B4-20EFA140901C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5DF4A77-A1B7-4357-A3AF-0FD2FF8AA7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2FDEA7CC-C1D4-4561-81B5-4A549B06EE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To learn how to assist a claimant request a change or upgrade in the character of his or her discharge from service, and how to request other corrections of the military record when necessary.</a:t>
            </a:r>
          </a:p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A80E681E-F96D-426F-9606-B1F51153C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F6A936-8787-44C1-8A12-BC53B0F0BFEA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5DF4A77-A1B7-4357-A3AF-0FD2FF8AA7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2FDEA7CC-C1D4-4561-81B5-4A549B06EE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To learn how to assist a claimant request a change or upgrade in the character of his or her discharge from service, and how to request other corrections of the military record when necessary.</a:t>
            </a:r>
          </a:p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A80E681E-F96D-426F-9606-B1F51153C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F6A936-8787-44C1-8A12-BC53B0F0BFEA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261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5DF4A77-A1B7-4357-A3AF-0FD2FF8AA7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2FDEA7CC-C1D4-4561-81B5-4A549B06EE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To learn how to assist a claimant request a change or upgrade in the character of his or her discharge from service, and how to request other corrections of the military record when necessary.</a:t>
            </a:r>
          </a:p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A80E681E-F96D-426F-9606-B1F51153C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F6A936-8787-44C1-8A12-BC53B0F0BFEA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995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5DF4A77-A1B7-4357-A3AF-0FD2FF8AA7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2FDEA7CC-C1D4-4561-81B5-4A549B06EE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To learn how to assist a claimant request a change or upgrade in the character of his or her discharge from service, and how to request other corrections of the military record when necessary.</a:t>
            </a:r>
          </a:p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A80E681E-F96D-426F-9606-B1F51153C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F6A936-8787-44C1-8A12-BC53B0F0BFEA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796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5DF4A77-A1B7-4357-A3AF-0FD2FF8AA7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2FDEA7CC-C1D4-4561-81B5-4A549B06EE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To learn how to assist a claimant request a change or upgrade in the character of his or her discharge from service, and how to request other corrections of the military record when necessary.</a:t>
            </a:r>
          </a:p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A80E681E-F96D-426F-9606-B1F51153C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F6A936-8787-44C1-8A12-BC53B0F0BFEA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70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E43091-30AC-42FD-B91C-5EC369535A69}"/>
              </a:ext>
            </a:extLst>
          </p:cNvPr>
          <p:cNvSpPr/>
          <p:nvPr userDrawn="1"/>
        </p:nvSpPr>
        <p:spPr>
          <a:xfrm>
            <a:off x="0" y="5410200"/>
            <a:ext cx="9144000" cy="1524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512018-CD14-4F43-B41C-7CF2C63C3C7D}"/>
              </a:ext>
            </a:extLst>
          </p:cNvPr>
          <p:cNvSpPr/>
          <p:nvPr userDrawn="1"/>
        </p:nvSpPr>
        <p:spPr>
          <a:xfrm>
            <a:off x="0" y="0"/>
            <a:ext cx="9144000" cy="5410200"/>
          </a:xfrm>
          <a:prstGeom prst="rect">
            <a:avLst/>
          </a:prstGeom>
          <a:gradFill>
            <a:gsLst>
              <a:gs pos="0">
                <a:srgbClr val="0E427A"/>
              </a:gs>
              <a:gs pos="100000">
                <a:srgbClr val="1660AD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AC27BA-E16D-46BC-ADF5-A84F638DD0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410200"/>
            <a:ext cx="9172575" cy="46038"/>
          </a:xfrm>
          <a:prstGeom prst="rect">
            <a:avLst/>
          </a:prstGeom>
          <a:gradFill rotWithShape="1">
            <a:gsLst>
              <a:gs pos="0">
                <a:srgbClr val="BFBFBF"/>
              </a:gs>
              <a:gs pos="52000">
                <a:srgbClr val="F2F2F2"/>
              </a:gs>
              <a:gs pos="100000">
                <a:srgbClr val="BFBFBF"/>
              </a:gs>
            </a:gsLst>
            <a:lin ang="0"/>
          </a:gradFill>
          <a:ln>
            <a:noFill/>
          </a:ln>
          <a:effectLst>
            <a:outerShdw blurRad="234950" dist="12700" dir="5400000" sx="111000" sy="111000" rotWithShape="0">
              <a:srgbClr val="808080">
                <a:alpha val="8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9" descr="fdva_white.png">
            <a:extLst>
              <a:ext uri="{FF2B5EF4-FFF2-40B4-BE49-F238E27FC236}">
                <a16:creationId xmlns:a16="http://schemas.microsoft.com/office/drawing/2014/main" id="{41E84899-D8AE-46E9-AAD9-10AB9DC701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82738"/>
            <a:ext cx="52578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5000"/>
            <a:ext cx="7772400" cy="838200"/>
          </a:xfrm>
        </p:spPr>
        <p:txBody>
          <a:bodyPr/>
          <a:lstStyle>
            <a:lvl1pPr>
              <a:defRPr>
                <a:solidFill>
                  <a:srgbClr val="1660AD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065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5365E3-FC7D-4C28-AE0A-86B0154D5BF7}"/>
              </a:ext>
            </a:extLst>
          </p:cNvPr>
          <p:cNvSpPr/>
          <p:nvPr userDrawn="1"/>
        </p:nvSpPr>
        <p:spPr>
          <a:xfrm>
            <a:off x="0" y="1447800"/>
            <a:ext cx="9144000" cy="5486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E970B5-A8DB-4E06-8F81-B7DFBAB73F9C}"/>
              </a:ext>
            </a:extLst>
          </p:cNvPr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gradFill>
            <a:gsLst>
              <a:gs pos="0">
                <a:srgbClr val="0E427A"/>
              </a:gs>
              <a:gs pos="100000">
                <a:srgbClr val="1660AD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33C761-13C0-4A03-AF9B-DE3ADDFA70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1447800"/>
            <a:ext cx="9172575" cy="46038"/>
          </a:xfrm>
          <a:prstGeom prst="rect">
            <a:avLst/>
          </a:prstGeom>
          <a:gradFill rotWithShape="1">
            <a:gsLst>
              <a:gs pos="0">
                <a:srgbClr val="BFBFBF"/>
              </a:gs>
              <a:gs pos="52000">
                <a:srgbClr val="F2F2F2"/>
              </a:gs>
              <a:gs pos="100000">
                <a:srgbClr val="BFBFBF"/>
              </a:gs>
            </a:gsLst>
            <a:lin ang="0"/>
          </a:gradFill>
          <a:ln>
            <a:noFill/>
          </a:ln>
          <a:effectLst>
            <a:outerShdw blurRad="234950" dist="12700" dir="5400000" sx="111000" sy="111000" rotWithShape="0">
              <a:srgbClr val="808080">
                <a:alpha val="8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7" name="Picture 9" descr="fdva_logo.png">
            <a:extLst>
              <a:ext uri="{FF2B5EF4-FFF2-40B4-BE49-F238E27FC236}">
                <a16:creationId xmlns:a16="http://schemas.microsoft.com/office/drawing/2014/main" id="{09B856D3-2AC6-460E-AE08-7334F1BD83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6248400"/>
            <a:ext cx="1477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373563"/>
          </a:xfrm>
        </p:spPr>
        <p:txBody>
          <a:bodyPr/>
          <a:lstStyle>
            <a:lvl1pPr>
              <a:defRPr>
                <a:solidFill>
                  <a:srgbClr val="1660AD"/>
                </a:solidFill>
                <a:latin typeface="+mn-lt"/>
                <a:cs typeface="Arial"/>
              </a:defRPr>
            </a:lvl1pPr>
            <a:lvl2pPr>
              <a:defRPr>
                <a:solidFill>
                  <a:srgbClr val="1660AD"/>
                </a:solidFill>
                <a:latin typeface="+mn-lt"/>
                <a:cs typeface="Arial"/>
              </a:defRPr>
            </a:lvl2pPr>
            <a:lvl3pPr>
              <a:defRPr>
                <a:solidFill>
                  <a:srgbClr val="1660AD"/>
                </a:solidFill>
                <a:latin typeface="+mn-lt"/>
                <a:cs typeface="Arial"/>
              </a:defRPr>
            </a:lvl3pPr>
            <a:lvl4pPr>
              <a:defRPr>
                <a:solidFill>
                  <a:srgbClr val="1660AD"/>
                </a:solidFill>
                <a:latin typeface="+mn-lt"/>
                <a:cs typeface="Arial"/>
              </a:defRPr>
            </a:lvl4pPr>
            <a:lvl5pPr>
              <a:defRPr>
                <a:solidFill>
                  <a:srgbClr val="1660AD"/>
                </a:solidFill>
                <a:latin typeface="+mn-lt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43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4E31B69-4E16-4EAB-961B-A3391DC4AC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2D348B8-5182-4EE5-B143-7DBA4394A0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C81F5-14EC-40B4-9368-86280EA32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CD8B219A-A49C-484B-AD9C-7C5A3A648C6C}" type="datetimeFigureOut">
              <a:rPr lang="en-US"/>
              <a:pPr>
                <a:defRPr/>
              </a:pPr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70CA-E724-45DD-990A-FBF40601E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2A7BA-FA6A-4DA8-A68B-72DFB1071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6BC917F-5641-4351-B97C-9167F53620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9FD8B-E1E8-4787-BF32-E7AD3FB1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715000"/>
            <a:ext cx="7772400" cy="990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i="1" dirty="0">
                <a:cs typeface="Arial" panose="020B0604020202020204" pitchFamily="34" charset="0"/>
              </a:rPr>
              <a:t>VA Appeals: Lessons Leaned &amp; Best Practices</a:t>
            </a:r>
            <a:br>
              <a:rPr lang="en-US" altLang="en-US" sz="3200" b="1" i="1" dirty="0">
                <a:cs typeface="Arial" panose="020B0604020202020204" pitchFamily="34" charset="0"/>
              </a:rPr>
            </a:br>
            <a:r>
              <a:rPr lang="en-US" altLang="en-US" sz="3200" b="1" i="1" dirty="0">
                <a:cs typeface="Arial" panose="020B0604020202020204" pitchFamily="34" charset="0"/>
              </a:rPr>
              <a:t>Troy Shoulders, VCE, FDVA</a:t>
            </a:r>
            <a:endParaRPr lang="en-US" sz="3200" dirty="0">
              <a:ea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45965-7758-6557-3F32-F848CA601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F20356B-F027-F208-728C-292BD03732B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77861"/>
              </p:ext>
            </p:extLst>
          </p:nvPr>
        </p:nvGraphicFramePr>
        <p:xfrm>
          <a:off x="0" y="-723900"/>
          <a:ext cx="9122692" cy="948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315200" imgH="4114800" progId="Acrobat.Document.DC">
                  <p:embed/>
                </p:oleObj>
              </mc:Choice>
              <mc:Fallback>
                <p:oleObj name="Acrobat Document" r:id="rId2" imgW="7315200" imgH="4114800" progId="Acrobat.Document.DC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6F20356B-F027-F208-728C-292BD03732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723900"/>
                        <a:ext cx="9122692" cy="948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516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A6F6-F431-C8F8-7034-B45F1501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APPEALS –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18190-31F1-C0F3-4400-33AB56F22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COA Development</a:t>
            </a:r>
          </a:p>
          <a:p>
            <a:r>
              <a:rPr lang="en-US" sz="4400" dirty="0"/>
              <a:t>COA Selection</a:t>
            </a:r>
          </a:p>
          <a:p>
            <a:r>
              <a:rPr lang="en-US" sz="4400" dirty="0"/>
              <a:t>BVA Hearings</a:t>
            </a:r>
          </a:p>
          <a:p>
            <a:r>
              <a:rPr lang="en-US" sz="4400" dirty="0"/>
              <a:t>Wish List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77852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F8406C2-3546-4013-9825-6AA4189C0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COA Development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66AF84-1707-9422-8E22-FB915A1F8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Ask why Denied Service Connection</a:t>
            </a:r>
          </a:p>
          <a:p>
            <a:pPr lvl="1"/>
            <a:r>
              <a:rPr lang="en-US" sz="2400" dirty="0"/>
              <a:t>Active-duty event</a:t>
            </a:r>
          </a:p>
          <a:p>
            <a:pPr lvl="2"/>
            <a:r>
              <a:rPr lang="en-US" sz="2000" dirty="0"/>
              <a:t>May depend on veteran’s recollections as explained to Dr.</a:t>
            </a:r>
          </a:p>
          <a:p>
            <a:pPr lvl="1"/>
            <a:r>
              <a:rPr lang="en-US" sz="2400" dirty="0"/>
              <a:t>Diagnosis</a:t>
            </a:r>
          </a:p>
          <a:p>
            <a:pPr lvl="2"/>
            <a:r>
              <a:rPr lang="en-US" sz="2000" dirty="0"/>
              <a:t>May need to expand appealed disability</a:t>
            </a:r>
          </a:p>
          <a:p>
            <a:pPr lvl="1"/>
            <a:r>
              <a:rPr lang="en-US" sz="2400" dirty="0"/>
              <a:t>Continuity or Nexus</a:t>
            </a:r>
          </a:p>
          <a:p>
            <a:r>
              <a:rPr lang="en-US" sz="2800" dirty="0"/>
              <a:t>Ask why Denied Increase</a:t>
            </a:r>
          </a:p>
          <a:p>
            <a:pPr lvl="1"/>
            <a:r>
              <a:rPr lang="en-US" sz="2400" dirty="0"/>
              <a:t>Irregular C&amp;P</a:t>
            </a:r>
          </a:p>
          <a:p>
            <a:pPr lvl="1"/>
            <a:r>
              <a:rPr lang="en-US" sz="2400" dirty="0"/>
              <a:t>Good day</a:t>
            </a:r>
          </a:p>
          <a:p>
            <a:pPr lvl="1"/>
            <a:r>
              <a:rPr lang="en-US" sz="2400" dirty="0"/>
              <a:t>“no, because” vs “yes, but”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F8406C2-3546-4013-9825-6AA4189C0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COA Selection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66AF84-1707-9422-8E22-FB915A1F8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Which lane to chose – 0996 vs 0995 vs 10182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800" dirty="0"/>
              <a:t>0996 Higher Level Review</a:t>
            </a:r>
          </a:p>
          <a:p>
            <a:pPr lvl="1"/>
            <a:r>
              <a:rPr lang="en-US" sz="2400" dirty="0"/>
              <a:t>Review RD &amp; VBMS eFolder for missed evidence</a:t>
            </a:r>
          </a:p>
          <a:p>
            <a:pPr lvl="1"/>
            <a:r>
              <a:rPr lang="en-US" sz="2400" dirty="0"/>
              <a:t>Review current and previous C&amp;P for inconsistencies</a:t>
            </a:r>
          </a:p>
          <a:p>
            <a:pPr lvl="1"/>
            <a:r>
              <a:rPr lang="en-US" sz="2400" dirty="0"/>
              <a:t>ID location of evidence on form – use extra lines</a:t>
            </a:r>
          </a:p>
          <a:p>
            <a:r>
              <a:rPr lang="en-US" sz="2800" dirty="0"/>
              <a:t>0995 Supplemental Review</a:t>
            </a:r>
          </a:p>
          <a:p>
            <a:pPr lvl="1"/>
            <a:r>
              <a:rPr lang="en-US" sz="2400" dirty="0"/>
              <a:t>New &amp; Relevant could be as simple as a veteran statement to qualify – triggers duty to assist</a:t>
            </a:r>
          </a:p>
          <a:p>
            <a:pPr lvl="1"/>
            <a:r>
              <a:rPr lang="en-US" sz="2400" dirty="0"/>
              <a:t>Never to late to start Nexus discussion</a:t>
            </a:r>
          </a:p>
          <a:p>
            <a:pPr lvl="2"/>
            <a:r>
              <a:rPr lang="en-US" sz="2000" dirty="0"/>
              <a:t>Has a year to gather evidence before submitting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721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F8406C2-3546-4013-9825-6AA4189C0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COA Selection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66AF84-1707-9422-8E22-FB915A1F8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10182 BVA Appeal – Which Lane?</a:t>
            </a:r>
          </a:p>
          <a:p>
            <a:r>
              <a:rPr lang="en-US" sz="2800" dirty="0"/>
              <a:t>Direct Review – Evidence is there</a:t>
            </a:r>
          </a:p>
          <a:p>
            <a:pPr lvl="1"/>
            <a:r>
              <a:rPr lang="en-US" sz="2400" dirty="0"/>
              <a:t>VBA – Applies only M-21</a:t>
            </a:r>
          </a:p>
          <a:p>
            <a:pPr lvl="1"/>
            <a:r>
              <a:rPr lang="en-US" sz="2400" dirty="0"/>
              <a:t>BVA – Applies all applicable laws &amp; decisions	</a:t>
            </a:r>
          </a:p>
          <a:p>
            <a:pPr lvl="2"/>
            <a:r>
              <a:rPr lang="en-US" sz="2000" dirty="0"/>
              <a:t>Judge’s team of attorney reviews eFolder</a:t>
            </a:r>
          </a:p>
          <a:p>
            <a:r>
              <a:rPr lang="en-US" sz="2800" dirty="0"/>
              <a:t>Supplemental – Submit New Evidence</a:t>
            </a:r>
          </a:p>
          <a:p>
            <a:pPr lvl="1"/>
            <a:r>
              <a:rPr lang="en-US" sz="2400" dirty="0"/>
              <a:t>Never too late for a Nexus</a:t>
            </a:r>
          </a:p>
          <a:p>
            <a:r>
              <a:rPr lang="en-US" sz="2800" dirty="0"/>
              <a:t>Legacy vs AMA</a:t>
            </a:r>
          </a:p>
          <a:p>
            <a:pPr lvl="1"/>
            <a:r>
              <a:rPr lang="en-US" sz="2400" dirty="0"/>
              <a:t>AMA has limited duty to assist (fewer remands)</a:t>
            </a:r>
          </a:p>
        </p:txBody>
      </p:sp>
    </p:spTree>
    <p:extLst>
      <p:ext uri="{BB962C8B-B14F-4D97-AF65-F5344CB8AC3E}">
        <p14:creationId xmlns:p14="http://schemas.microsoft.com/office/powerpoint/2010/main" val="215101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F8406C2-3546-4013-9825-6AA4189C0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BVA Hearings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66AF84-1707-9422-8E22-FB915A1F8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BVA Hearing</a:t>
            </a:r>
          </a:p>
          <a:p>
            <a:pPr lvl="1"/>
            <a:r>
              <a:rPr lang="en-US" sz="2400" dirty="0"/>
              <a:t>Much like Direct or Supplemental</a:t>
            </a:r>
          </a:p>
          <a:p>
            <a:pPr lvl="2"/>
            <a:r>
              <a:rPr lang="en-US" sz="2000" dirty="0"/>
              <a:t>Judge still needs evidence provided by records or veteran</a:t>
            </a:r>
          </a:p>
          <a:p>
            <a:pPr lvl="2"/>
            <a:r>
              <a:rPr lang="en-US" sz="2000" dirty="0"/>
              <a:t>AMA - Post RD new evidence must be resubmitted</a:t>
            </a:r>
          </a:p>
          <a:p>
            <a:pPr lvl="1"/>
            <a:r>
              <a:rPr lang="en-US" sz="2400" dirty="0"/>
              <a:t>Face-to-face w/Veterans Law Judge</a:t>
            </a:r>
          </a:p>
          <a:p>
            <a:pPr lvl="2"/>
            <a:r>
              <a:rPr lang="en-US" sz="2000" dirty="0"/>
              <a:t>Judge can ask questions based on their knowledge of law</a:t>
            </a:r>
          </a:p>
          <a:p>
            <a:pPr lvl="1"/>
            <a:r>
              <a:rPr lang="en-US" sz="2400" dirty="0"/>
              <a:t>AMA still has limited DTA</a:t>
            </a:r>
          </a:p>
          <a:p>
            <a:pPr lvl="2"/>
            <a:r>
              <a:rPr lang="en-US" sz="2000" dirty="0"/>
              <a:t>Veteran and rep have 90 days to gather VA records</a:t>
            </a:r>
          </a:p>
          <a:p>
            <a:r>
              <a:rPr lang="en-US" sz="2800" dirty="0"/>
              <a:t>Don’t submit for increase without evidence</a:t>
            </a:r>
          </a:p>
          <a:p>
            <a:pPr lvl="1"/>
            <a:r>
              <a:rPr lang="en-US" sz="2400" dirty="0"/>
              <a:t>May get new exam, but award date is the date of exam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671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F8406C2-3546-4013-9825-6AA4189C0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wish the veteran had…</a:t>
            </a:r>
            <a:endParaRPr lang="en-US" sz="3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66AF84-1707-9422-8E22-FB915A1F8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6963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200" dirty="0"/>
              <a:t>…understood PTSD is just one diagnosis within mental health disabilities</a:t>
            </a:r>
          </a:p>
          <a:p>
            <a:pPr marL="0" indent="0">
              <a:buNone/>
            </a:pPr>
            <a:r>
              <a:rPr lang="en-US" sz="2200" dirty="0"/>
              <a:t>	Expand to any acquired mental condition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…gotten their doctor to provide medical reasoning within the Nexus</a:t>
            </a:r>
          </a:p>
          <a:p>
            <a:pPr marL="0" indent="0">
              <a:buNone/>
            </a:pPr>
            <a:r>
              <a:rPr lang="en-US" sz="2200" dirty="0"/>
              <a:t>	 </a:t>
            </a:r>
            <a:r>
              <a:rPr lang="en-US" sz="2200" i="1" dirty="0"/>
              <a:t>Call if you have questions </a:t>
            </a:r>
            <a:r>
              <a:rPr lang="en-US" sz="2200" dirty="0"/>
              <a:t>is not reasoning</a:t>
            </a:r>
            <a:endParaRPr lang="en-US" sz="2200" i="1" dirty="0"/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r>
              <a:rPr lang="en-US" sz="2200" dirty="0"/>
              <a:t>…provided a statement, medical records or private DBQ when requesting increase</a:t>
            </a:r>
          </a:p>
          <a:p>
            <a:pPr marL="0" indent="0">
              <a:buNone/>
            </a:pPr>
            <a:r>
              <a:rPr lang="en-US" sz="2200" dirty="0"/>
              <a:t>	Preserve effective date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…listened to their CVSO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2391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7D68-D87A-71F8-F711-1DCA2CFD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/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2C089-F2D3-AC4C-EC89-91E433DBF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f you want to change the world, find someone to help you paddle. - William H. McRaven">
            <a:extLst>
              <a:ext uri="{FF2B5EF4-FFF2-40B4-BE49-F238E27FC236}">
                <a16:creationId xmlns:a16="http://schemas.microsoft.com/office/drawing/2014/main" id="{71B5DE00-362C-0010-A37D-5BA25B5CC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 bwMode="auto">
          <a:xfrm>
            <a:off x="469899" y="1524000"/>
            <a:ext cx="8231455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9E1E13-0621-6557-AD7D-CAD336B095BC}"/>
              </a:ext>
            </a:extLst>
          </p:cNvPr>
          <p:cNvSpPr txBox="1"/>
          <p:nvPr/>
        </p:nvSpPr>
        <p:spPr>
          <a:xfrm>
            <a:off x="0" y="5613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If you want to win your appeal, find a VSO to help you</a:t>
            </a:r>
          </a:p>
        </p:txBody>
      </p:sp>
    </p:spTree>
    <p:extLst>
      <p:ext uri="{BB962C8B-B14F-4D97-AF65-F5344CB8AC3E}">
        <p14:creationId xmlns:p14="http://schemas.microsoft.com/office/powerpoint/2010/main" val="3593982610"/>
      </p:ext>
    </p:extLst>
  </p:cSld>
  <p:clrMapOvr>
    <a:masterClrMapping/>
  </p:clrMapOvr>
</p:sld>
</file>

<file path=ppt/theme/theme1.xml><?xml version="1.0" encoding="utf-8"?>
<a:theme xmlns:a="http://schemas.openxmlformats.org/drawingml/2006/main" name="Governors Monthly Agency Head Mee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Governors Monthly Agency Head Meeting</Template>
  <TotalTime>686</TotalTime>
  <Words>562</Words>
  <Application>Microsoft Office PowerPoint</Application>
  <PresentationFormat>On-screen Show (4:3)</PresentationFormat>
  <Paragraphs>74</Paragraphs>
  <Slides>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Governors Monthly Agency Head Meeting</vt:lpstr>
      <vt:lpstr>Acrobat Document</vt:lpstr>
      <vt:lpstr>VA Appeals: Lessons Leaned &amp; Best Practices Troy Shoulders, VCE, FDVA</vt:lpstr>
      <vt:lpstr>PowerPoint Presentation</vt:lpstr>
      <vt:lpstr>APPEALS – Lessons Learned</vt:lpstr>
      <vt:lpstr>COA Development</vt:lpstr>
      <vt:lpstr>COA Selection</vt:lpstr>
      <vt:lpstr>COA Selection</vt:lpstr>
      <vt:lpstr>BVA Hearings</vt:lpstr>
      <vt:lpstr>I wish the veteran had…</vt:lpstr>
      <vt:lpstr>Questions / Discussion</vt:lpstr>
    </vt:vector>
  </TitlesOfParts>
  <Company>FDVA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MurrayR</dc:creator>
  <cp:lastModifiedBy>White, Michael</cp:lastModifiedBy>
  <cp:revision>55</cp:revision>
  <dcterms:created xsi:type="dcterms:W3CDTF">2012-07-19T14:19:04Z</dcterms:created>
  <dcterms:modified xsi:type="dcterms:W3CDTF">2023-10-02T16:24:37Z</dcterms:modified>
</cp:coreProperties>
</file>