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57" r:id="rId6"/>
    <p:sldId id="262" r:id="rId7"/>
    <p:sldId id="264" r:id="rId8"/>
    <p:sldId id="260" r:id="rId9"/>
    <p:sldId id="263" r:id="rId10"/>
    <p:sldId id="258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098B26-6710-4B49-8FBB-D431B91F45CF}">
          <p14:sldIdLst>
            <p14:sldId id="256"/>
            <p14:sldId id="257"/>
            <p14:sldId id="262"/>
            <p14:sldId id="264"/>
            <p14:sldId id="260"/>
            <p14:sldId id="263"/>
            <p14:sldId id="258"/>
            <p14:sldId id="259"/>
          </p14:sldIdLst>
        </p14:section>
        <p14:section name="Untitled Section" id="{3C323CA0-40E7-4E9F-B588-DFA2358853F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rdo, Holly" userId="56857f9f-858c-4a96-89f8-1b2d08e6a41c" providerId="ADAL" clId="{CB88AFD2-CE62-40A8-84F4-FE0AEE915462}"/>
    <pc:docChg chg="undo custSel addSld delSld modSection">
      <pc:chgData name="Bernardo, Holly" userId="56857f9f-858c-4a96-89f8-1b2d08e6a41c" providerId="ADAL" clId="{CB88AFD2-CE62-40A8-84F4-FE0AEE915462}" dt="2023-08-10T13:49:03.025" v="59" actId="2696"/>
      <pc:docMkLst>
        <pc:docMk/>
      </pc:docMkLst>
      <pc:sldChg chg="new del">
        <pc:chgData name="Bernardo, Holly" userId="56857f9f-858c-4a96-89f8-1b2d08e6a41c" providerId="ADAL" clId="{CB88AFD2-CE62-40A8-84F4-FE0AEE915462}" dt="2023-08-10T13:48:35.979" v="50" actId="2696"/>
        <pc:sldMkLst>
          <pc:docMk/>
          <pc:sldMk cId="1062897596" sldId="265"/>
        </pc:sldMkLst>
      </pc:sldChg>
      <pc:sldChg chg="new del">
        <pc:chgData name="Bernardo, Holly" userId="56857f9f-858c-4a96-89f8-1b2d08e6a41c" providerId="ADAL" clId="{CB88AFD2-CE62-40A8-84F4-FE0AEE915462}" dt="2023-08-10T13:48:40.726" v="51" actId="2696"/>
        <pc:sldMkLst>
          <pc:docMk/>
          <pc:sldMk cId="2852152161" sldId="266"/>
        </pc:sldMkLst>
      </pc:sldChg>
      <pc:sldChg chg="new del">
        <pc:chgData name="Bernardo, Holly" userId="56857f9f-858c-4a96-89f8-1b2d08e6a41c" providerId="ADAL" clId="{CB88AFD2-CE62-40A8-84F4-FE0AEE915462}" dt="2023-08-10T13:48:43.693" v="52" actId="2696"/>
        <pc:sldMkLst>
          <pc:docMk/>
          <pc:sldMk cId="4159514197" sldId="267"/>
        </pc:sldMkLst>
      </pc:sldChg>
      <pc:sldChg chg="new del">
        <pc:chgData name="Bernardo, Holly" userId="56857f9f-858c-4a96-89f8-1b2d08e6a41c" providerId="ADAL" clId="{CB88AFD2-CE62-40A8-84F4-FE0AEE915462}" dt="2023-08-10T13:48:46.220" v="53" actId="2696"/>
        <pc:sldMkLst>
          <pc:docMk/>
          <pc:sldMk cId="441310513" sldId="268"/>
        </pc:sldMkLst>
      </pc:sldChg>
      <pc:sldChg chg="new del">
        <pc:chgData name="Bernardo, Holly" userId="56857f9f-858c-4a96-89f8-1b2d08e6a41c" providerId="ADAL" clId="{CB88AFD2-CE62-40A8-84F4-FE0AEE915462}" dt="2023-08-10T13:48:48.453" v="54" actId="2696"/>
        <pc:sldMkLst>
          <pc:docMk/>
          <pc:sldMk cId="854878481" sldId="269"/>
        </pc:sldMkLst>
      </pc:sldChg>
      <pc:sldChg chg="new del">
        <pc:chgData name="Bernardo, Holly" userId="56857f9f-858c-4a96-89f8-1b2d08e6a41c" providerId="ADAL" clId="{CB88AFD2-CE62-40A8-84F4-FE0AEE915462}" dt="2023-08-10T13:48:51.107" v="55" actId="2696"/>
        <pc:sldMkLst>
          <pc:docMk/>
          <pc:sldMk cId="2514830624" sldId="270"/>
        </pc:sldMkLst>
      </pc:sldChg>
      <pc:sldChg chg="new del">
        <pc:chgData name="Bernardo, Holly" userId="56857f9f-858c-4a96-89f8-1b2d08e6a41c" providerId="ADAL" clId="{CB88AFD2-CE62-40A8-84F4-FE0AEE915462}" dt="2023-08-10T13:48:54.986" v="56" actId="2696"/>
        <pc:sldMkLst>
          <pc:docMk/>
          <pc:sldMk cId="1537250267" sldId="271"/>
        </pc:sldMkLst>
      </pc:sldChg>
      <pc:sldChg chg="new del">
        <pc:chgData name="Bernardo, Holly" userId="56857f9f-858c-4a96-89f8-1b2d08e6a41c" providerId="ADAL" clId="{CB88AFD2-CE62-40A8-84F4-FE0AEE915462}" dt="2023-08-10T13:48:56.854" v="57" actId="2696"/>
        <pc:sldMkLst>
          <pc:docMk/>
          <pc:sldMk cId="1489739089" sldId="272"/>
        </pc:sldMkLst>
      </pc:sldChg>
      <pc:sldChg chg="new del">
        <pc:chgData name="Bernardo, Holly" userId="56857f9f-858c-4a96-89f8-1b2d08e6a41c" providerId="ADAL" clId="{CB88AFD2-CE62-40A8-84F4-FE0AEE915462}" dt="2023-08-10T13:48:59.372" v="58" actId="2696"/>
        <pc:sldMkLst>
          <pc:docMk/>
          <pc:sldMk cId="842098680" sldId="273"/>
        </pc:sldMkLst>
      </pc:sldChg>
      <pc:sldChg chg="new del">
        <pc:chgData name="Bernardo, Holly" userId="56857f9f-858c-4a96-89f8-1b2d08e6a41c" providerId="ADAL" clId="{CB88AFD2-CE62-40A8-84F4-FE0AEE915462}" dt="2023-08-10T13:49:03.025" v="59" actId="2696"/>
        <pc:sldMkLst>
          <pc:docMk/>
          <pc:sldMk cId="1164206204" sldId="274"/>
        </pc:sldMkLst>
      </pc:sldChg>
      <pc:sldChg chg="new del">
        <pc:chgData name="Bernardo, Holly" userId="56857f9f-858c-4a96-89f8-1b2d08e6a41c" providerId="ADAL" clId="{CB88AFD2-CE62-40A8-84F4-FE0AEE915462}" dt="2023-08-10T13:48:27.908" v="49" actId="680"/>
        <pc:sldMkLst>
          <pc:docMk/>
          <pc:sldMk cId="1181761779" sldId="275"/>
        </pc:sldMkLst>
      </pc:sldChg>
      <pc:sldChg chg="new del">
        <pc:chgData name="Bernardo, Holly" userId="56857f9f-858c-4a96-89f8-1b2d08e6a41c" providerId="ADAL" clId="{CB88AFD2-CE62-40A8-84F4-FE0AEE915462}" dt="2023-08-10T13:48:27.691" v="48" actId="680"/>
        <pc:sldMkLst>
          <pc:docMk/>
          <pc:sldMk cId="2512396132" sldId="276"/>
        </pc:sldMkLst>
      </pc:sldChg>
      <pc:sldChg chg="new del">
        <pc:chgData name="Bernardo, Holly" userId="56857f9f-858c-4a96-89f8-1b2d08e6a41c" providerId="ADAL" clId="{CB88AFD2-CE62-40A8-84F4-FE0AEE915462}" dt="2023-08-10T13:48:27.450" v="47" actId="680"/>
        <pc:sldMkLst>
          <pc:docMk/>
          <pc:sldMk cId="2351028705" sldId="277"/>
        </pc:sldMkLst>
      </pc:sldChg>
      <pc:sldChg chg="new del">
        <pc:chgData name="Bernardo, Holly" userId="56857f9f-858c-4a96-89f8-1b2d08e6a41c" providerId="ADAL" clId="{CB88AFD2-CE62-40A8-84F4-FE0AEE915462}" dt="2023-08-10T13:48:27.246" v="46" actId="680"/>
        <pc:sldMkLst>
          <pc:docMk/>
          <pc:sldMk cId="694171419" sldId="278"/>
        </pc:sldMkLst>
      </pc:sldChg>
      <pc:sldChg chg="new del">
        <pc:chgData name="Bernardo, Holly" userId="56857f9f-858c-4a96-89f8-1b2d08e6a41c" providerId="ADAL" clId="{CB88AFD2-CE62-40A8-84F4-FE0AEE915462}" dt="2023-08-10T13:48:27.027" v="45" actId="680"/>
        <pc:sldMkLst>
          <pc:docMk/>
          <pc:sldMk cId="154423989" sldId="279"/>
        </pc:sldMkLst>
      </pc:sldChg>
      <pc:sldChg chg="new del">
        <pc:chgData name="Bernardo, Holly" userId="56857f9f-858c-4a96-89f8-1b2d08e6a41c" providerId="ADAL" clId="{CB88AFD2-CE62-40A8-84F4-FE0AEE915462}" dt="2023-08-10T13:48:26.791" v="44" actId="680"/>
        <pc:sldMkLst>
          <pc:docMk/>
          <pc:sldMk cId="1912483018" sldId="280"/>
        </pc:sldMkLst>
      </pc:sldChg>
      <pc:sldChg chg="new del">
        <pc:chgData name="Bernardo, Holly" userId="56857f9f-858c-4a96-89f8-1b2d08e6a41c" providerId="ADAL" clId="{CB88AFD2-CE62-40A8-84F4-FE0AEE915462}" dt="2023-08-10T13:48:26.335" v="43" actId="680"/>
        <pc:sldMkLst>
          <pc:docMk/>
          <pc:sldMk cId="3129140758" sldId="281"/>
        </pc:sldMkLst>
      </pc:sldChg>
      <pc:sldChg chg="new del">
        <pc:chgData name="Bernardo, Holly" userId="56857f9f-858c-4a96-89f8-1b2d08e6a41c" providerId="ADAL" clId="{CB88AFD2-CE62-40A8-84F4-FE0AEE915462}" dt="2023-08-10T13:48:26.131" v="42" actId="680"/>
        <pc:sldMkLst>
          <pc:docMk/>
          <pc:sldMk cId="4130931602" sldId="282"/>
        </pc:sldMkLst>
      </pc:sldChg>
      <pc:sldChg chg="new del">
        <pc:chgData name="Bernardo, Holly" userId="56857f9f-858c-4a96-89f8-1b2d08e6a41c" providerId="ADAL" clId="{CB88AFD2-CE62-40A8-84F4-FE0AEE915462}" dt="2023-08-10T13:48:25.692" v="41" actId="680"/>
        <pc:sldMkLst>
          <pc:docMk/>
          <pc:sldMk cId="2095689107" sldId="283"/>
        </pc:sldMkLst>
      </pc:sldChg>
      <pc:sldChg chg="new del">
        <pc:chgData name="Bernardo, Holly" userId="56857f9f-858c-4a96-89f8-1b2d08e6a41c" providerId="ADAL" clId="{CB88AFD2-CE62-40A8-84F4-FE0AEE915462}" dt="2023-08-10T13:48:25.113" v="40" actId="680"/>
        <pc:sldMkLst>
          <pc:docMk/>
          <pc:sldMk cId="3306591966" sldId="284"/>
        </pc:sldMkLst>
      </pc:sldChg>
      <pc:sldChg chg="new del">
        <pc:chgData name="Bernardo, Holly" userId="56857f9f-858c-4a96-89f8-1b2d08e6a41c" providerId="ADAL" clId="{CB88AFD2-CE62-40A8-84F4-FE0AEE915462}" dt="2023-08-10T13:48:24.485" v="39" actId="680"/>
        <pc:sldMkLst>
          <pc:docMk/>
          <pc:sldMk cId="3677375202" sldId="285"/>
        </pc:sldMkLst>
      </pc:sldChg>
      <pc:sldChg chg="new del">
        <pc:chgData name="Bernardo, Holly" userId="56857f9f-858c-4a96-89f8-1b2d08e6a41c" providerId="ADAL" clId="{CB88AFD2-CE62-40A8-84F4-FE0AEE915462}" dt="2023-08-10T13:48:23.699" v="38" actId="680"/>
        <pc:sldMkLst>
          <pc:docMk/>
          <pc:sldMk cId="3478544938" sldId="286"/>
        </pc:sldMkLst>
      </pc:sldChg>
      <pc:sldChg chg="new del">
        <pc:chgData name="Bernardo, Holly" userId="56857f9f-858c-4a96-89f8-1b2d08e6a41c" providerId="ADAL" clId="{CB88AFD2-CE62-40A8-84F4-FE0AEE915462}" dt="2023-08-10T13:48:22.961" v="37" actId="680"/>
        <pc:sldMkLst>
          <pc:docMk/>
          <pc:sldMk cId="4196837168" sldId="287"/>
        </pc:sldMkLst>
      </pc:sldChg>
      <pc:sldChg chg="new del">
        <pc:chgData name="Bernardo, Holly" userId="56857f9f-858c-4a96-89f8-1b2d08e6a41c" providerId="ADAL" clId="{CB88AFD2-CE62-40A8-84F4-FE0AEE915462}" dt="2023-08-10T13:48:22.741" v="36" actId="680"/>
        <pc:sldMkLst>
          <pc:docMk/>
          <pc:sldMk cId="948641409" sldId="288"/>
        </pc:sldMkLst>
      </pc:sldChg>
      <pc:sldChg chg="new del">
        <pc:chgData name="Bernardo, Holly" userId="56857f9f-858c-4a96-89f8-1b2d08e6a41c" providerId="ADAL" clId="{CB88AFD2-CE62-40A8-84F4-FE0AEE915462}" dt="2023-08-10T13:48:22.522" v="35" actId="680"/>
        <pc:sldMkLst>
          <pc:docMk/>
          <pc:sldMk cId="1898246360" sldId="289"/>
        </pc:sldMkLst>
      </pc:sldChg>
      <pc:sldChg chg="new del">
        <pc:chgData name="Bernardo, Holly" userId="56857f9f-858c-4a96-89f8-1b2d08e6a41c" providerId="ADAL" clId="{CB88AFD2-CE62-40A8-84F4-FE0AEE915462}" dt="2023-08-10T13:48:22.270" v="34" actId="680"/>
        <pc:sldMkLst>
          <pc:docMk/>
          <pc:sldMk cId="1581730323" sldId="290"/>
        </pc:sldMkLst>
      </pc:sldChg>
      <pc:sldChg chg="new del">
        <pc:chgData name="Bernardo, Holly" userId="56857f9f-858c-4a96-89f8-1b2d08e6a41c" providerId="ADAL" clId="{CB88AFD2-CE62-40A8-84F4-FE0AEE915462}" dt="2023-08-10T13:48:21.524" v="33" actId="680"/>
        <pc:sldMkLst>
          <pc:docMk/>
          <pc:sldMk cId="1981556149" sldId="291"/>
        </pc:sldMkLst>
      </pc:sldChg>
      <pc:sldChg chg="new del">
        <pc:chgData name="Bernardo, Holly" userId="56857f9f-858c-4a96-89f8-1b2d08e6a41c" providerId="ADAL" clId="{CB88AFD2-CE62-40A8-84F4-FE0AEE915462}" dt="2023-08-10T13:48:21.326" v="32" actId="680"/>
        <pc:sldMkLst>
          <pc:docMk/>
          <pc:sldMk cId="2917622258" sldId="292"/>
        </pc:sldMkLst>
      </pc:sldChg>
      <pc:sldChg chg="new del">
        <pc:chgData name="Bernardo, Holly" userId="56857f9f-858c-4a96-89f8-1b2d08e6a41c" providerId="ADAL" clId="{CB88AFD2-CE62-40A8-84F4-FE0AEE915462}" dt="2023-08-10T13:48:21.090" v="31" actId="680"/>
        <pc:sldMkLst>
          <pc:docMk/>
          <pc:sldMk cId="3437699914" sldId="293"/>
        </pc:sldMkLst>
      </pc:sldChg>
      <pc:sldChg chg="new del">
        <pc:chgData name="Bernardo, Holly" userId="56857f9f-858c-4a96-89f8-1b2d08e6a41c" providerId="ADAL" clId="{CB88AFD2-CE62-40A8-84F4-FE0AEE915462}" dt="2023-08-10T13:48:19.913" v="30" actId="680"/>
        <pc:sldMkLst>
          <pc:docMk/>
          <pc:sldMk cId="3885896866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55003-F670-4AA2-A8E9-910457F347F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096A1-30EF-4DCC-818D-4D589A02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4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B48F0C-C5E7-46A8-BF91-99D91CED3BB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E347AF-7F7E-49ED-AEB8-CA2319B3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F0C-C5E7-46A8-BF91-99D91CED3BB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47AF-7F7E-49ED-AEB8-CA2319B3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4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B48F0C-C5E7-46A8-BF91-99D91CED3BB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E347AF-7F7E-49ED-AEB8-CA2319B3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6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F0C-C5E7-46A8-BF91-99D91CED3BB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CE347AF-7F7E-49ED-AEB8-CA2319B3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2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B48F0C-C5E7-46A8-BF91-99D91CED3BB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E347AF-7F7E-49ED-AEB8-CA2319B3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5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F0C-C5E7-46A8-BF91-99D91CED3BB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47AF-7F7E-49ED-AEB8-CA2319B3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0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F0C-C5E7-46A8-BF91-99D91CED3BB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47AF-7F7E-49ED-AEB8-CA2319B3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0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F0C-C5E7-46A8-BF91-99D91CED3BB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47AF-7F7E-49ED-AEB8-CA2319B3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F0C-C5E7-46A8-BF91-99D91CED3BB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47AF-7F7E-49ED-AEB8-CA2319B3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B48F0C-C5E7-46A8-BF91-99D91CED3BB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E347AF-7F7E-49ED-AEB8-CA2319B3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F0C-C5E7-46A8-BF91-99D91CED3BB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47AF-7F7E-49ED-AEB8-CA2319B3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6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DB48F0C-C5E7-46A8-BF91-99D91CED3BB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CE347AF-7F7E-49ED-AEB8-CA2319B33A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103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Casey DeSantis awards $50,000 to non-profit organizations through Hope ...">
            <a:extLst>
              <a:ext uri="{FF2B5EF4-FFF2-40B4-BE49-F238E27FC236}">
                <a16:creationId xmlns:a16="http://schemas.microsoft.com/office/drawing/2014/main" id="{00A922C3-2785-1092-988C-9DDFDD5C75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" name="Picture 35">
            <a:extLst>
              <a:ext uri="{FF2B5EF4-FFF2-40B4-BE49-F238E27FC236}">
                <a16:creationId xmlns:a16="http://schemas.microsoft.com/office/drawing/2014/main" id="{CBC80C0A-14C6-1251-D834-546C1DE0A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37" y="761126"/>
            <a:ext cx="5546270" cy="5846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112CC61D-A2D5-6645-2888-81342F815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65" y="2570916"/>
            <a:ext cx="5689160" cy="1724498"/>
          </a:xfrm>
          <a:prstGeom prst="rect">
            <a:avLst/>
          </a:prstGeom>
        </p:spPr>
      </p:pic>
      <p:pic>
        <p:nvPicPr>
          <p:cNvPr id="38" name="Picture 38">
            <a:extLst>
              <a:ext uri="{FF2B5EF4-FFF2-40B4-BE49-F238E27FC236}">
                <a16:creationId xmlns:a16="http://schemas.microsoft.com/office/drawing/2014/main" id="{3D75DAF7-8CBB-451F-3A44-FD56BC8BF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469" y="5699544"/>
            <a:ext cx="2126951" cy="103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5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7829-04BA-AF16-113E-720C9B459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hope Florida initiative?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89A88-B7B6-C24C-0BF1-2EF4BAD45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6098182" cy="4555321"/>
          </a:xfrm>
        </p:spPr>
        <p:txBody>
          <a:bodyPr/>
          <a:lstStyle/>
          <a:p>
            <a:pPr marL="305435" indent="-305435"/>
            <a:r>
              <a:rPr lang="en-US"/>
              <a:t>Spearheaded by First Lady Casey DeSantis, Hope Florida uses ‘Hope Navigators’ to guide Floridians on a path to prosperity, economic self-sufficiency and hope by focusing on community collaboration between the private sector, faith-based community, nonprofits and government entities to break down traditional community silos, maximize resources and uncover opportunities. </a:t>
            </a:r>
          </a:p>
          <a:p>
            <a:pPr marL="305435" indent="-305435"/>
            <a:r>
              <a:rPr lang="en-US"/>
              <a:t>Hope Florida initially began as a program offered through the Department of Children &amp; Families (DCF) but has now expanded into several other agencies including Florida Department of  Veterans’ Affairs, Florida Department of Juvenile Justice, and Florida Department of Elder Affairs.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E5B8A15-0880-234D-E79D-2DF6DD8AB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221" y="2745494"/>
            <a:ext cx="4252822" cy="2835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249550DA-52E0-1883-1529-B01FB322C835}"/>
              </a:ext>
            </a:extLst>
          </p:cNvPr>
          <p:cNvSpPr/>
          <p:nvPr/>
        </p:nvSpPr>
        <p:spPr>
          <a:xfrm rot="-5400000">
            <a:off x="10949214" y="5615215"/>
            <a:ext cx="952499" cy="153307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70442AA-9B14-792B-6059-C36D01736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57" y="6097995"/>
            <a:ext cx="2105233" cy="641570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CB9303E8-B860-057F-6FE3-993874728ECF}"/>
              </a:ext>
            </a:extLst>
          </p:cNvPr>
          <p:cNvSpPr/>
          <p:nvPr/>
        </p:nvSpPr>
        <p:spPr>
          <a:xfrm rot="5400000" flipH="1">
            <a:off x="290285" y="5615214"/>
            <a:ext cx="952499" cy="153307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0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DCCDE-6B5D-F54E-84CE-5814E827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hope Navigator?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89393-9653-4FA6-E6E1-7CC1E479C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 b="0" i="0">
                <a:solidFill>
                  <a:srgbClr val="000000"/>
                </a:solidFill>
                <a:effectLst/>
              </a:rPr>
              <a:t>Hope Navigators are essential in helping individuals identify their unique and immediate barriers to prosperity, develop long term-goals, map out a strategic plan, and work to ensure all sectors of the community have a ‘seat at the table’ and are part of the solution.</a:t>
            </a:r>
            <a:endParaRPr lang="en-US"/>
          </a:p>
          <a:p>
            <a:pPr marL="305435" indent="-305435"/>
            <a:r>
              <a:rPr lang="en-US">
                <a:solidFill>
                  <a:srgbClr val="000000"/>
                </a:solidFill>
              </a:rPr>
              <a:t>A Hope Navigator: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marL="899795" lvl="2" indent="-269875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</a:rPr>
              <a:t>Identifies goals and barriers</a:t>
            </a:r>
          </a:p>
          <a:p>
            <a:pPr marL="899795" lvl="2" indent="-269875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Provide client with r</a:t>
            </a:r>
            <a:r>
              <a:rPr lang="en-US" b="0" i="0">
                <a:solidFill>
                  <a:srgbClr val="000000"/>
                </a:solidFill>
                <a:effectLst/>
              </a:rPr>
              <a:t>eferrals to local, community-based partners</a:t>
            </a:r>
          </a:p>
          <a:p>
            <a:pPr marL="899795" lvl="2" indent="-269875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</a:rPr>
              <a:t>Offer one-on-one support to develop a plan to achieve economic-self sufficiency</a:t>
            </a:r>
          </a:p>
          <a:p>
            <a:pPr marL="629920" lvl="1" indent="-305435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9D8A7F33-1DA7-56DC-080D-0C0EE532EF1B}"/>
              </a:ext>
            </a:extLst>
          </p:cNvPr>
          <p:cNvSpPr/>
          <p:nvPr/>
        </p:nvSpPr>
        <p:spPr>
          <a:xfrm rot="-5400000">
            <a:off x="10949214" y="5615215"/>
            <a:ext cx="952499" cy="153307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B413557-EA93-42D7-3D9B-AF4334592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57" y="6097995"/>
            <a:ext cx="2105233" cy="641570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12284F8C-5D0A-1D8F-45E3-1783D7D9C077}"/>
              </a:ext>
            </a:extLst>
          </p:cNvPr>
          <p:cNvSpPr/>
          <p:nvPr/>
        </p:nvSpPr>
        <p:spPr>
          <a:xfrm rot="5400000" flipH="1">
            <a:off x="290285" y="5615214"/>
            <a:ext cx="952499" cy="153307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3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37B5BA0-F4B9-4996-06F3-B5E2F30DCB34}"/>
              </a:ext>
            </a:extLst>
          </p:cNvPr>
          <p:cNvSpPr/>
          <p:nvPr/>
        </p:nvSpPr>
        <p:spPr>
          <a:xfrm rot="5400000" flipH="1">
            <a:off x="290285" y="5615214"/>
            <a:ext cx="952499" cy="153307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93604-0C16-314A-E20E-FA4DDE51C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92631"/>
            <a:ext cx="11029616" cy="1013800"/>
          </a:xfrm>
        </p:spPr>
        <p:txBody>
          <a:bodyPr/>
          <a:lstStyle/>
          <a:p>
            <a:r>
              <a:rPr lang="en-US"/>
              <a:t>Florida veteran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88510-3543-3C47-BFAC-A697A0DD9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53666"/>
            <a:ext cx="6917691" cy="4124001"/>
          </a:xfrm>
        </p:spPr>
        <p:txBody>
          <a:bodyPr/>
          <a:lstStyle/>
          <a:p>
            <a:r>
              <a:rPr lang="en-US" b="0" i="0">
                <a:solidFill>
                  <a:schemeClr val="tx1"/>
                </a:solidFill>
                <a:effectLst/>
              </a:rPr>
              <a:t>Florida has the third largest veteran population in the nation, behind California and Texas.</a:t>
            </a:r>
          </a:p>
          <a:p>
            <a:r>
              <a:rPr lang="en-US" b="0" i="0">
                <a:solidFill>
                  <a:schemeClr val="tx1"/>
                </a:solidFill>
                <a:effectLst/>
              </a:rPr>
              <a:t>There are 1,492,000 veterans in the State of Florida.</a:t>
            </a:r>
          </a:p>
          <a:p>
            <a:pPr lvl="1"/>
            <a:r>
              <a:rPr lang="en-US" b="0" i="0">
                <a:solidFill>
                  <a:schemeClr val="tx1"/>
                </a:solidFill>
                <a:effectLst/>
              </a:rPr>
              <a:t>1,328,000 male veterans 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1</a:t>
            </a:r>
            <a:r>
              <a:rPr lang="en-US" b="0" i="0">
                <a:solidFill>
                  <a:schemeClr val="tx1"/>
                </a:solidFill>
                <a:effectLst/>
              </a:rPr>
              <a:t>64,000 female veterans</a:t>
            </a:r>
          </a:p>
          <a:p>
            <a:pPr lvl="1"/>
            <a:r>
              <a:rPr lang="en-US" b="0" i="0">
                <a:solidFill>
                  <a:schemeClr val="tx1"/>
                </a:solidFill>
                <a:effectLst/>
              </a:rPr>
              <a:t>753,000 veterans in Florida are 65 years of age and over.</a:t>
            </a:r>
          </a:p>
          <a:p>
            <a:r>
              <a:rPr lang="en-US">
                <a:solidFill>
                  <a:schemeClr val="tx1"/>
                </a:solidFill>
              </a:rPr>
              <a:t>A</a:t>
            </a:r>
            <a:r>
              <a:rPr lang="en-US" b="0" i="0">
                <a:solidFill>
                  <a:schemeClr val="tx1"/>
                </a:solidFill>
                <a:effectLst/>
              </a:rPr>
              <a:t> 2019 report found that there are about 2,472 homeless veterans in the state of Florida.</a:t>
            </a:r>
          </a:p>
          <a:p>
            <a:r>
              <a:rPr lang="en-US">
                <a:solidFill>
                  <a:schemeClr val="tx1"/>
                </a:solidFill>
              </a:rPr>
              <a:t>A 2020 report found that nearly 2 Florida veterans lose their lives to suicide daily.</a:t>
            </a:r>
            <a:endParaRPr lang="en-US" b="0" i="0">
              <a:solidFill>
                <a:schemeClr val="tx1"/>
              </a:solidFill>
              <a:effectLst/>
            </a:endParaRPr>
          </a:p>
          <a:p>
            <a:endParaRPr lang="en-US" b="0" i="0">
              <a:solidFill>
                <a:srgbClr val="58595B"/>
              </a:solidFill>
              <a:effectLst/>
              <a:latin typeface="Arial" panose="020B0604020202020204" pitchFamily="34" charset="0"/>
            </a:endParaRPr>
          </a:p>
          <a:p>
            <a:endParaRPr lang="en-US" b="0" i="0">
              <a:solidFill>
                <a:srgbClr val="58595B"/>
              </a:solidFill>
              <a:effectLst/>
              <a:latin typeface="Arial" panose="020B0604020202020204" pitchFamily="34" charset="0"/>
            </a:endParaRPr>
          </a:p>
          <a:p>
            <a:pPr marL="324000" lvl="1" indent="0"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DAD70-41AA-4880-4FF3-EC19EF94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9337" y="6305595"/>
            <a:ext cx="3370282" cy="551497"/>
          </a:xfrm>
        </p:spPr>
        <p:txBody>
          <a:bodyPr/>
          <a:lstStyle/>
          <a:p>
            <a:r>
              <a:rPr lang="en-US" sz="700"/>
              <a:t>Sources:</a:t>
            </a:r>
          </a:p>
          <a:p>
            <a:r>
              <a:rPr lang="en-US" sz="700"/>
              <a:t>https://floridavets.org/our-veterans/homeless-veterans/</a:t>
            </a:r>
          </a:p>
          <a:p>
            <a:r>
              <a:rPr lang="en-US" sz="700"/>
              <a:t>https://www.mentalhealth.va.gov/suicide_prevention/data.asp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A9F2BFC7-A2C0-E489-4456-3E8C9EB0F2A6}"/>
              </a:ext>
            </a:extLst>
          </p:cNvPr>
          <p:cNvSpPr/>
          <p:nvPr/>
        </p:nvSpPr>
        <p:spPr>
          <a:xfrm rot="-5400000">
            <a:off x="10949214" y="5615215"/>
            <a:ext cx="952499" cy="153307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10C548E-F684-D9DD-BAFD-86BBB26CC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57" y="6097995"/>
            <a:ext cx="2105233" cy="64157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02BCD8BA-583B-765A-72E5-73E2AC1F3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090" y="2421744"/>
            <a:ext cx="4862784" cy="2758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398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EE0B2-427F-BAEB-E492-64AC2C2B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eligible for assistance?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0928D-AEEA-0D59-866A-A025D0BF8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324" y="2396156"/>
            <a:ext cx="4099729" cy="30313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Any Florida veteran, regardless of: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Discharge status</a:t>
            </a:r>
          </a:p>
          <a:p>
            <a:r>
              <a:rPr lang="en-US" dirty="0"/>
              <a:t>Gold Star families</a:t>
            </a:r>
          </a:p>
          <a:p>
            <a:r>
              <a:rPr lang="en-US" dirty="0"/>
              <a:t>Spouses</a:t>
            </a:r>
          </a:p>
          <a:p>
            <a:r>
              <a:rPr lang="en-US" dirty="0"/>
              <a:t>Veteran widows</a:t>
            </a:r>
          </a:p>
          <a:p>
            <a:r>
              <a:rPr lang="en-US" dirty="0"/>
              <a:t>Veteran children</a:t>
            </a:r>
          </a:p>
          <a:p>
            <a:pPr lvl="1"/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8C94655-9175-4193-6B81-A9AB3BE57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240" y="2300325"/>
            <a:ext cx="5201727" cy="34708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9388E9DE-3973-DAC2-CE7C-14C3CEA1851B}"/>
              </a:ext>
            </a:extLst>
          </p:cNvPr>
          <p:cNvSpPr/>
          <p:nvPr/>
        </p:nvSpPr>
        <p:spPr>
          <a:xfrm rot="-5400000">
            <a:off x="10949214" y="5615215"/>
            <a:ext cx="952499" cy="153307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167A614-9618-9025-903D-C686DA397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57" y="6097995"/>
            <a:ext cx="2105233" cy="641570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5243B80C-D2FA-543F-BA81-C7FCCFF3E806}"/>
              </a:ext>
            </a:extLst>
          </p:cNvPr>
          <p:cNvSpPr/>
          <p:nvPr/>
        </p:nvSpPr>
        <p:spPr>
          <a:xfrm rot="5400000" flipH="1">
            <a:off x="290285" y="5615214"/>
            <a:ext cx="952499" cy="153307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5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7854F-7DAC-F57E-ECC7-F7AA45F1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9702E-59AB-EAE6-4C05-A3DFA7778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420" y="2653404"/>
            <a:ext cx="3135354" cy="3232605"/>
          </a:xfrm>
        </p:spPr>
        <p:txBody>
          <a:bodyPr>
            <a:normAutofit fontScale="92500" lnSpcReduction="20000"/>
          </a:bodyPr>
          <a:lstStyle/>
          <a:p>
            <a:pPr marL="305435" indent="-305435"/>
            <a:r>
              <a:rPr lang="en-US" dirty="0"/>
              <a:t>Employment</a:t>
            </a:r>
          </a:p>
          <a:p>
            <a:pPr marL="305435" indent="-305435"/>
            <a:r>
              <a:rPr lang="en-US" dirty="0"/>
              <a:t>Housing</a:t>
            </a:r>
          </a:p>
          <a:p>
            <a:pPr marL="305435" indent="-305435"/>
            <a:r>
              <a:rPr lang="en-US" dirty="0"/>
              <a:t>Education</a:t>
            </a:r>
          </a:p>
          <a:p>
            <a:pPr marL="305435" indent="-305435"/>
            <a:r>
              <a:rPr lang="en-US" dirty="0"/>
              <a:t>Job Skills Training</a:t>
            </a:r>
          </a:p>
          <a:p>
            <a:pPr marL="305435" indent="-305435"/>
            <a:r>
              <a:rPr lang="en-US" dirty="0"/>
              <a:t>Access to VA benefits</a:t>
            </a:r>
          </a:p>
          <a:p>
            <a:pPr marL="305435" indent="-305435"/>
            <a:r>
              <a:rPr lang="en-US" dirty="0"/>
              <a:t>Bill Payment</a:t>
            </a:r>
          </a:p>
          <a:p>
            <a:pPr marL="305435" indent="-305435"/>
            <a:r>
              <a:rPr lang="en-US" dirty="0"/>
              <a:t>Substance Abuse Treatment</a:t>
            </a:r>
          </a:p>
          <a:p>
            <a:pPr marL="305435" indent="-305435"/>
            <a:r>
              <a:rPr lang="en-US" dirty="0"/>
              <a:t>PTSD</a:t>
            </a:r>
          </a:p>
          <a:p>
            <a:pPr marL="305435" indent="-305435"/>
            <a:r>
              <a:rPr lang="en-US" dirty="0"/>
              <a:t>Military to Civilian Transition</a:t>
            </a:r>
          </a:p>
          <a:p>
            <a:pPr marL="305435" indent="-305435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9A88EF-A32F-38B4-72DA-1FFDC4183415}"/>
              </a:ext>
            </a:extLst>
          </p:cNvPr>
          <p:cNvSpPr txBox="1">
            <a:spLocks/>
          </p:cNvSpPr>
          <p:nvPr/>
        </p:nvSpPr>
        <p:spPr>
          <a:xfrm>
            <a:off x="8434625" y="2653404"/>
            <a:ext cx="3173623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dirty="0"/>
              <a:t>Finance and Budgeting</a:t>
            </a:r>
          </a:p>
          <a:p>
            <a:pPr marL="305435" indent="-305435"/>
            <a:r>
              <a:rPr lang="en-US" dirty="0"/>
              <a:t>Basic Needs</a:t>
            </a:r>
          </a:p>
          <a:p>
            <a:pPr marL="305435" indent="-305435"/>
            <a:r>
              <a:rPr lang="en-US" dirty="0"/>
              <a:t>Childcare</a:t>
            </a:r>
          </a:p>
          <a:p>
            <a:pPr marL="305435" indent="-305435"/>
            <a:r>
              <a:rPr lang="en-US" dirty="0"/>
              <a:t>Medical Treatment</a:t>
            </a:r>
          </a:p>
          <a:p>
            <a:pPr marL="305435" indent="-305435"/>
            <a:r>
              <a:rPr lang="en-US" dirty="0"/>
              <a:t>Legal Assistance</a:t>
            </a:r>
          </a:p>
          <a:p>
            <a:pPr marL="305435" indent="-305435"/>
            <a:r>
              <a:rPr lang="en-US" dirty="0"/>
              <a:t>Transportation</a:t>
            </a:r>
          </a:p>
          <a:p>
            <a:pPr marL="305435" indent="-305435"/>
            <a:r>
              <a:rPr lang="en-US" dirty="0"/>
              <a:t>Mental Health Treatment</a:t>
            </a:r>
          </a:p>
          <a:p>
            <a:pPr marL="305435" indent="-305435"/>
            <a:r>
              <a:rPr lang="en-US" dirty="0"/>
              <a:t>MST</a:t>
            </a:r>
          </a:p>
          <a:p>
            <a:pPr marL="305435" indent="-305435"/>
            <a:endParaRPr lang="en-US" dirty="0"/>
          </a:p>
          <a:p>
            <a:pPr marL="305435" indent="-305435"/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BDD5932-80D1-1038-0DC8-ACBC9E8E7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3" r="23560" b="2778"/>
          <a:stretch/>
        </p:blipFill>
        <p:spPr>
          <a:xfrm>
            <a:off x="4268090" y="3008695"/>
            <a:ext cx="3648417" cy="2519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8B78F1C2-3F85-ECC3-377E-F20ABDA7BB42}"/>
              </a:ext>
            </a:extLst>
          </p:cNvPr>
          <p:cNvSpPr/>
          <p:nvPr/>
        </p:nvSpPr>
        <p:spPr>
          <a:xfrm rot="-5400000">
            <a:off x="10949214" y="5615215"/>
            <a:ext cx="952499" cy="153307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89555F0-294D-8A36-B5CC-8AE2118D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57" y="6097995"/>
            <a:ext cx="2105233" cy="641570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747B823A-F78A-4F87-7604-28B313BFBDDC}"/>
              </a:ext>
            </a:extLst>
          </p:cNvPr>
          <p:cNvSpPr/>
          <p:nvPr/>
        </p:nvSpPr>
        <p:spPr>
          <a:xfrm rot="5400000" flipH="1">
            <a:off x="290285" y="5615214"/>
            <a:ext cx="952499" cy="153307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3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61CD6-35F4-DF53-430A-3D45CD85F3C6}"/>
              </a:ext>
            </a:extLst>
          </p:cNvPr>
          <p:cNvSpPr/>
          <p:nvPr/>
        </p:nvSpPr>
        <p:spPr>
          <a:xfrm>
            <a:off x="2425114" y="2068019"/>
            <a:ext cx="595223" cy="5003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/>
              <a:t>Hope 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57A8C0-C597-8A35-FC93-E5E2F10BE4CE}"/>
              </a:ext>
            </a:extLst>
          </p:cNvPr>
          <p:cNvSpPr/>
          <p:nvPr/>
        </p:nvSpPr>
        <p:spPr>
          <a:xfrm>
            <a:off x="2425115" y="2822831"/>
            <a:ext cx="595223" cy="94459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/>
              <a:t>Hope Line staffed with Hope Navigators from all participating agencies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B3384F-C490-23CB-D9B1-832CCDAADA0B}"/>
              </a:ext>
            </a:extLst>
          </p:cNvPr>
          <p:cNvSpPr/>
          <p:nvPr/>
        </p:nvSpPr>
        <p:spPr>
          <a:xfrm>
            <a:off x="3595431" y="2068019"/>
            <a:ext cx="595223" cy="5003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/>
              <a:t>Hope Line Screening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668760-F2AD-CDC5-9608-F98DF71B9653}"/>
              </a:ext>
            </a:extLst>
          </p:cNvPr>
          <p:cNvSpPr/>
          <p:nvPr/>
        </p:nvSpPr>
        <p:spPr>
          <a:xfrm>
            <a:off x="3595430" y="2822831"/>
            <a:ext cx="595223" cy="5003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/>
              <a:t>Identifies Floridian’s need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0C0ECD-055C-6D3B-6D8A-18F5BEFBA3E8}"/>
              </a:ext>
            </a:extLst>
          </p:cNvPr>
          <p:cNvSpPr/>
          <p:nvPr/>
        </p:nvSpPr>
        <p:spPr>
          <a:xfrm>
            <a:off x="3595430" y="3577642"/>
            <a:ext cx="595223" cy="9445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/>
              <a:t>Enters info into closed loop referral case management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224834-912E-EA09-6F50-E59FBABE1224}"/>
              </a:ext>
            </a:extLst>
          </p:cNvPr>
          <p:cNvSpPr/>
          <p:nvPr/>
        </p:nvSpPr>
        <p:spPr>
          <a:xfrm>
            <a:off x="4765748" y="2068019"/>
            <a:ext cx="595223" cy="5003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/>
              <a:t>Immediate Crisis Need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43DD91-49A9-E9A0-7F61-8FBD1D7A959E}"/>
              </a:ext>
            </a:extLst>
          </p:cNvPr>
          <p:cNvSpPr/>
          <p:nvPr/>
        </p:nvSpPr>
        <p:spPr>
          <a:xfrm>
            <a:off x="4765745" y="2822831"/>
            <a:ext cx="595223" cy="5003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/>
              <a:t>Rolodex to meet need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8C7D2-B681-5C7B-34C4-42FC0B8ACE32}"/>
              </a:ext>
            </a:extLst>
          </p:cNvPr>
          <p:cNvSpPr/>
          <p:nvPr/>
        </p:nvSpPr>
        <p:spPr>
          <a:xfrm>
            <a:off x="4765745" y="3577643"/>
            <a:ext cx="595223" cy="5003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/>
              <a:t>Need Met?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6828A6-BD50-089A-3971-EB412CC1F22E}"/>
              </a:ext>
            </a:extLst>
          </p:cNvPr>
          <p:cNvSpPr/>
          <p:nvPr/>
        </p:nvSpPr>
        <p:spPr>
          <a:xfrm>
            <a:off x="4765745" y="4332455"/>
            <a:ext cx="595223" cy="2372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/>
              <a:t>No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4E4DD3-4100-E12D-2966-BAC0C498E188}"/>
              </a:ext>
            </a:extLst>
          </p:cNvPr>
          <p:cNvSpPr/>
          <p:nvPr/>
        </p:nvSpPr>
        <p:spPr>
          <a:xfrm>
            <a:off x="4765744" y="4786041"/>
            <a:ext cx="595223" cy="5003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/>
              <a:t>Input outstanding need to </a:t>
            </a:r>
            <a:r>
              <a:rPr lang="en-US" sz="600" err="1"/>
              <a:t>CarePortal</a:t>
            </a:r>
            <a:endParaRPr lang="en-US" sz="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11C59A-0723-B916-B46C-F5B309762B83}"/>
              </a:ext>
            </a:extLst>
          </p:cNvPr>
          <p:cNvSpPr/>
          <p:nvPr/>
        </p:nvSpPr>
        <p:spPr>
          <a:xfrm>
            <a:off x="5936060" y="4095230"/>
            <a:ext cx="595223" cy="2372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/>
              <a:t>Need Met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1C857F-0B7D-ECDA-8C52-B2D213D1A867}"/>
              </a:ext>
            </a:extLst>
          </p:cNvPr>
          <p:cNvSpPr/>
          <p:nvPr/>
        </p:nvSpPr>
        <p:spPr>
          <a:xfrm>
            <a:off x="5936060" y="3340417"/>
            <a:ext cx="345061" cy="2372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Yes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80F550-5859-D14D-8CE4-2877952FBE8A}"/>
              </a:ext>
            </a:extLst>
          </p:cNvPr>
          <p:cNvSpPr/>
          <p:nvPr/>
        </p:nvSpPr>
        <p:spPr>
          <a:xfrm>
            <a:off x="5229133" y="5674562"/>
            <a:ext cx="706928" cy="9445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YES</a:t>
            </a:r>
            <a:endParaRPr lang="en-US" sz="600"/>
          </a:p>
          <a:p>
            <a:pPr algn="ctr"/>
            <a:r>
              <a:rPr lang="en-US" sz="600"/>
              <a:t>Primary Hope Navigator works behind the scenes with Hope Navigators from other agencies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254DAD-19F3-8E3F-12AE-7CCF5789448C}"/>
              </a:ext>
            </a:extLst>
          </p:cNvPr>
          <p:cNvSpPr/>
          <p:nvPr/>
        </p:nvSpPr>
        <p:spPr>
          <a:xfrm>
            <a:off x="6532031" y="5664122"/>
            <a:ext cx="595223" cy="5003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NO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2E392827-652B-5B8C-437E-6679AF5D4BFE}"/>
              </a:ext>
            </a:extLst>
          </p:cNvPr>
          <p:cNvSpPr/>
          <p:nvPr/>
        </p:nvSpPr>
        <p:spPr>
          <a:xfrm>
            <a:off x="5732197" y="4564810"/>
            <a:ext cx="983878" cy="993295"/>
          </a:xfrm>
          <a:prstGeom prst="diamond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/>
              <a:t>Hope Navigator utilizes resources from other agencies</a:t>
            </a:r>
            <a:endParaRPr lang="en-US" sz="5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7C497E-514A-C03F-2EB7-E48AC18AB87A}"/>
              </a:ext>
            </a:extLst>
          </p:cNvPr>
          <p:cNvSpPr/>
          <p:nvPr/>
        </p:nvSpPr>
        <p:spPr>
          <a:xfrm>
            <a:off x="5023089" y="904891"/>
            <a:ext cx="595223" cy="5003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/>
              <a:t>DCF will triage and require community resources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27AD71-ECA2-8184-F84D-AB24C7576FD8}"/>
              </a:ext>
            </a:extLst>
          </p:cNvPr>
          <p:cNvSpPr/>
          <p:nvPr/>
        </p:nvSpPr>
        <p:spPr>
          <a:xfrm>
            <a:off x="7109241" y="1036444"/>
            <a:ext cx="345061" cy="2372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Yes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6C2054-428D-5D1A-72EC-3803FAF54114}"/>
              </a:ext>
            </a:extLst>
          </p:cNvPr>
          <p:cNvSpPr/>
          <p:nvPr/>
        </p:nvSpPr>
        <p:spPr>
          <a:xfrm>
            <a:off x="6972653" y="1649638"/>
            <a:ext cx="595223" cy="94459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/>
              <a:t>Immediate (non-crisis) &amp; Long-Term Needs referred to primary agency Hope Navigator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9343F2-A2FB-EB24-D225-DE88E3C50DB2}"/>
              </a:ext>
            </a:extLst>
          </p:cNvPr>
          <p:cNvSpPr/>
          <p:nvPr/>
        </p:nvSpPr>
        <p:spPr>
          <a:xfrm>
            <a:off x="6972654" y="3128153"/>
            <a:ext cx="595223" cy="94459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/>
              <a:t>FDVA Hope Navigator calls veteran prioritizing queue by urgency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662C7E-584B-F8CD-7DA1-DAB5B51D139C}"/>
              </a:ext>
            </a:extLst>
          </p:cNvPr>
          <p:cNvSpPr/>
          <p:nvPr/>
        </p:nvSpPr>
        <p:spPr>
          <a:xfrm>
            <a:off x="6978385" y="4564810"/>
            <a:ext cx="595223" cy="5003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/>
              <a:t>Care plan established to meet long-term goals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5FB013-6C60-F185-5E9A-C3E58B6602CD}"/>
              </a:ext>
            </a:extLst>
          </p:cNvPr>
          <p:cNvSpPr/>
          <p:nvPr/>
        </p:nvSpPr>
        <p:spPr>
          <a:xfrm>
            <a:off x="8175973" y="4091456"/>
            <a:ext cx="1015052" cy="108153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/>
              <a:t>Hope Navigator utilizes rolodex of community partners and inputs outstanding needs into </a:t>
            </a:r>
            <a:r>
              <a:rPr lang="en-US" sz="600" err="1"/>
              <a:t>CarePortal</a:t>
            </a:r>
            <a:r>
              <a:rPr lang="en-US" sz="600"/>
              <a:t> to activate faith-based community and private sector to remove barriers to personal success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C7696B-6D41-0DB9-A373-2513299C363C}"/>
              </a:ext>
            </a:extLst>
          </p:cNvPr>
          <p:cNvSpPr/>
          <p:nvPr/>
        </p:nvSpPr>
        <p:spPr>
          <a:xfrm>
            <a:off x="8175973" y="5558105"/>
            <a:ext cx="1015052" cy="108153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/>
              <a:t>Hope Navigator and Veteran continue to work together to implement long-term solutions until goals and achieved and Floridian graduates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E2AAE64B-5AC7-CDCE-223B-39DEDA809507}"/>
              </a:ext>
            </a:extLst>
          </p:cNvPr>
          <p:cNvSpPr/>
          <p:nvPr/>
        </p:nvSpPr>
        <p:spPr>
          <a:xfrm>
            <a:off x="2622089" y="2568351"/>
            <a:ext cx="201272" cy="201806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33524BC9-DA1D-5AC2-7CA9-FDA696C60EAD}"/>
              </a:ext>
            </a:extLst>
          </p:cNvPr>
          <p:cNvSpPr/>
          <p:nvPr/>
        </p:nvSpPr>
        <p:spPr>
          <a:xfrm rot="16200000">
            <a:off x="3171658" y="2066228"/>
            <a:ext cx="201272" cy="503914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F7A65326-AA4B-F568-95C6-74B4CBF5C94E}"/>
              </a:ext>
            </a:extLst>
          </p:cNvPr>
          <p:cNvSpPr/>
          <p:nvPr/>
        </p:nvSpPr>
        <p:spPr>
          <a:xfrm>
            <a:off x="3790258" y="2568351"/>
            <a:ext cx="201272" cy="201806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DA5C2C7C-2AC1-5427-AA8C-0656C06A5D0A}"/>
              </a:ext>
            </a:extLst>
          </p:cNvPr>
          <p:cNvSpPr/>
          <p:nvPr/>
        </p:nvSpPr>
        <p:spPr>
          <a:xfrm>
            <a:off x="3797381" y="3323163"/>
            <a:ext cx="201272" cy="201806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26536E37-FBBD-CD41-F0AC-E1150FDB7FE0}"/>
              </a:ext>
            </a:extLst>
          </p:cNvPr>
          <p:cNvSpPr/>
          <p:nvPr/>
        </p:nvSpPr>
        <p:spPr>
          <a:xfrm rot="16200000">
            <a:off x="4334666" y="2073536"/>
            <a:ext cx="201272" cy="489298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4625846B-4270-0AC8-3053-418088D33AB0}"/>
              </a:ext>
            </a:extLst>
          </p:cNvPr>
          <p:cNvSpPr/>
          <p:nvPr/>
        </p:nvSpPr>
        <p:spPr>
          <a:xfrm>
            <a:off x="4962707" y="2566130"/>
            <a:ext cx="201272" cy="201806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91D83AFF-50A1-F07A-72B0-FB62B8101F33}"/>
              </a:ext>
            </a:extLst>
          </p:cNvPr>
          <p:cNvSpPr/>
          <p:nvPr/>
        </p:nvSpPr>
        <p:spPr>
          <a:xfrm>
            <a:off x="4957745" y="3323841"/>
            <a:ext cx="201272" cy="201806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696BB36E-C96A-3A1E-18CF-6C321C34E660}"/>
              </a:ext>
            </a:extLst>
          </p:cNvPr>
          <p:cNvSpPr/>
          <p:nvPr/>
        </p:nvSpPr>
        <p:spPr>
          <a:xfrm>
            <a:off x="4957745" y="4073780"/>
            <a:ext cx="201272" cy="201806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A923FC57-E80E-706F-D260-FDFB8C4B3EE3}"/>
              </a:ext>
            </a:extLst>
          </p:cNvPr>
          <p:cNvSpPr/>
          <p:nvPr/>
        </p:nvSpPr>
        <p:spPr>
          <a:xfrm>
            <a:off x="4957745" y="4569233"/>
            <a:ext cx="201272" cy="201806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3324E29A-5FCD-A118-B6AF-49F87AF56E37}"/>
              </a:ext>
            </a:extLst>
          </p:cNvPr>
          <p:cNvSpPr/>
          <p:nvPr/>
        </p:nvSpPr>
        <p:spPr>
          <a:xfrm>
            <a:off x="7181135" y="1273669"/>
            <a:ext cx="201272" cy="333392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55626EC5-BDAD-BE16-92D1-861D01B1A1C3}"/>
              </a:ext>
            </a:extLst>
          </p:cNvPr>
          <p:cNvSpPr/>
          <p:nvPr/>
        </p:nvSpPr>
        <p:spPr>
          <a:xfrm>
            <a:off x="7181135" y="2594230"/>
            <a:ext cx="201272" cy="491346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0C80AD1A-8910-3EAE-DD76-B4E15BBFEF6D}"/>
              </a:ext>
            </a:extLst>
          </p:cNvPr>
          <p:cNvSpPr/>
          <p:nvPr/>
        </p:nvSpPr>
        <p:spPr>
          <a:xfrm>
            <a:off x="7180942" y="4067801"/>
            <a:ext cx="201272" cy="454432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AABA0F2B-5692-CB4D-9B0D-D9D352933A71}"/>
              </a:ext>
            </a:extLst>
          </p:cNvPr>
          <p:cNvSpPr/>
          <p:nvPr/>
        </p:nvSpPr>
        <p:spPr>
          <a:xfrm>
            <a:off x="8582863" y="5172993"/>
            <a:ext cx="201272" cy="331421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94490327-6914-7718-90D1-1A33FED11203}"/>
              </a:ext>
            </a:extLst>
          </p:cNvPr>
          <p:cNvSpPr/>
          <p:nvPr/>
        </p:nvSpPr>
        <p:spPr>
          <a:xfrm rot="16200000">
            <a:off x="7725232" y="4561189"/>
            <a:ext cx="201272" cy="507574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0869C14-444B-AEEF-9FB5-87C6562841E4}"/>
              </a:ext>
            </a:extLst>
          </p:cNvPr>
          <p:cNvSpPr/>
          <p:nvPr/>
        </p:nvSpPr>
        <p:spPr>
          <a:xfrm rot="2780206">
            <a:off x="5792128" y="5286371"/>
            <a:ext cx="201272" cy="321503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E984FA38-0E05-970E-0ED5-CC7B8BCB5EDB}"/>
              </a:ext>
            </a:extLst>
          </p:cNvPr>
          <p:cNvSpPr/>
          <p:nvPr/>
        </p:nvSpPr>
        <p:spPr>
          <a:xfrm rot="18917358">
            <a:off x="6475895" y="5281628"/>
            <a:ext cx="201272" cy="323762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220A4FDB-2635-8121-BF00-DFE80FE31692}"/>
              </a:ext>
            </a:extLst>
          </p:cNvPr>
          <p:cNvSpPr/>
          <p:nvPr/>
        </p:nvSpPr>
        <p:spPr>
          <a:xfrm rot="14052544">
            <a:off x="5554958" y="4216284"/>
            <a:ext cx="201272" cy="726391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D5B34634-471C-8DA3-29E5-F65E28738373}"/>
              </a:ext>
            </a:extLst>
          </p:cNvPr>
          <p:cNvSpPr/>
          <p:nvPr/>
        </p:nvSpPr>
        <p:spPr>
          <a:xfrm rot="12214963">
            <a:off x="6598153" y="2609975"/>
            <a:ext cx="159695" cy="1508353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ABEDDBB4-A274-1AF0-479B-B184187DC567}"/>
              </a:ext>
            </a:extLst>
          </p:cNvPr>
          <p:cNvSpPr/>
          <p:nvPr/>
        </p:nvSpPr>
        <p:spPr>
          <a:xfrm rot="13152846">
            <a:off x="6404889" y="2103741"/>
            <a:ext cx="173860" cy="1331671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AC83D31D-739B-B4E2-777E-B46A5044BE8C}"/>
              </a:ext>
            </a:extLst>
          </p:cNvPr>
          <p:cNvSpPr/>
          <p:nvPr/>
        </p:nvSpPr>
        <p:spPr>
          <a:xfrm rot="16200000">
            <a:off x="6196485" y="470067"/>
            <a:ext cx="201272" cy="1357617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BC7E349B-2090-7180-B4F4-FC6A3729064A}"/>
              </a:ext>
            </a:extLst>
          </p:cNvPr>
          <p:cNvSpPr/>
          <p:nvPr/>
        </p:nvSpPr>
        <p:spPr>
          <a:xfrm rot="1321307">
            <a:off x="5140275" y="1414352"/>
            <a:ext cx="159575" cy="569818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EBF8CD45-DBB1-FB2D-6081-2296F08929D7}"/>
              </a:ext>
            </a:extLst>
          </p:cNvPr>
          <p:cNvSpPr/>
          <p:nvPr/>
        </p:nvSpPr>
        <p:spPr>
          <a:xfrm rot="14052544">
            <a:off x="5488669" y="3445334"/>
            <a:ext cx="187854" cy="497621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Graphic 50" descr="Man with solid fill">
            <a:extLst>
              <a:ext uri="{FF2B5EF4-FFF2-40B4-BE49-F238E27FC236}">
                <a16:creationId xmlns:a16="http://schemas.microsoft.com/office/drawing/2014/main" id="{AF9C374F-8B97-0230-A711-174285F63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5008" y="2137030"/>
            <a:ext cx="914400" cy="9144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F0E8EA1-1D76-EC3E-984C-4D1EF174FF53}"/>
              </a:ext>
            </a:extLst>
          </p:cNvPr>
          <p:cNvSpPr txBox="1"/>
          <p:nvPr/>
        </p:nvSpPr>
        <p:spPr>
          <a:xfrm>
            <a:off x="8022046" y="1670702"/>
            <a:ext cx="3873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/>
                </a:solidFill>
              </a:rPr>
              <a:t>FDVA Hope Florida Flow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FC29159-5258-A2BE-6329-BD19C437F2E3}"/>
              </a:ext>
            </a:extLst>
          </p:cNvPr>
          <p:cNvSpPr/>
          <p:nvPr/>
        </p:nvSpPr>
        <p:spPr>
          <a:xfrm rot="-5400000">
            <a:off x="10949214" y="5615215"/>
            <a:ext cx="952499" cy="153307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66B298D-7230-3CED-C683-091AF6ECE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57" y="6097995"/>
            <a:ext cx="2105233" cy="641570"/>
          </a:xfrm>
          <a:prstGeom prst="rect">
            <a:avLst/>
          </a:prstGeom>
        </p:spPr>
      </p:pic>
      <p:sp>
        <p:nvSpPr>
          <p:cNvPr id="50" name="Right Triangle 49">
            <a:extLst>
              <a:ext uri="{FF2B5EF4-FFF2-40B4-BE49-F238E27FC236}">
                <a16:creationId xmlns:a16="http://schemas.microsoft.com/office/drawing/2014/main" id="{03314326-8662-CE5A-C3CC-FC4C131B2805}"/>
              </a:ext>
            </a:extLst>
          </p:cNvPr>
          <p:cNvSpPr/>
          <p:nvPr/>
        </p:nvSpPr>
        <p:spPr>
          <a:xfrm rot="5400000" flipH="1">
            <a:off x="290285" y="5615214"/>
            <a:ext cx="952499" cy="153307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49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6F8BA-97A4-8403-216D-BF7D6D93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3724E-07AE-0B10-AB8C-8E5D2EE0F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Contact Information</a:t>
            </a:r>
          </a:p>
          <a:p>
            <a:pPr lvl="1"/>
            <a:r>
              <a:rPr lang="en-US" sz="2400"/>
              <a:t>Hope Florida Line: (850) 300- HOPE (4673)</a:t>
            </a:r>
          </a:p>
          <a:p>
            <a:pPr lvl="1"/>
            <a:r>
              <a:rPr lang="en-US" sz="2400"/>
              <a:t>Email: hopenavigators@fdva.fl.gov</a:t>
            </a:r>
          </a:p>
          <a:p>
            <a:pPr lvl="1"/>
            <a:r>
              <a:rPr lang="en-US" sz="2400"/>
              <a:t>Address: 4750 Esplanade Way Tallahassee, FL 32311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860ADC40-C72C-271E-8DAA-E8C3D97E8063}"/>
              </a:ext>
            </a:extLst>
          </p:cNvPr>
          <p:cNvSpPr/>
          <p:nvPr/>
        </p:nvSpPr>
        <p:spPr>
          <a:xfrm rot="-5400000">
            <a:off x="10949214" y="5615215"/>
            <a:ext cx="952499" cy="153307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CCDA648-FCB5-EB1B-3F1D-399F02BF6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57" y="6097995"/>
            <a:ext cx="2105233" cy="641570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8B72BA2E-FD13-AE19-2FF3-51D31A464EAD}"/>
              </a:ext>
            </a:extLst>
          </p:cNvPr>
          <p:cNvSpPr/>
          <p:nvPr/>
        </p:nvSpPr>
        <p:spPr>
          <a:xfrm rot="5400000" flipH="1">
            <a:off x="290285" y="5615214"/>
            <a:ext cx="952499" cy="153307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852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0070C0"/>
      </a:accent1>
      <a:accent2>
        <a:srgbClr val="FE9999"/>
      </a:accent2>
      <a:accent3>
        <a:srgbClr val="0070C0"/>
      </a:accent3>
      <a:accent4>
        <a:srgbClr val="FF000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17257CF631FC43A0752D59AAA344E5" ma:contentTypeVersion="4" ma:contentTypeDescription="Create a new document." ma:contentTypeScope="" ma:versionID="20ef1a0b377e5c8f1ffff483f832337f">
  <xsd:schema xmlns:xsd="http://www.w3.org/2001/XMLSchema" xmlns:xs="http://www.w3.org/2001/XMLSchema" xmlns:p="http://schemas.microsoft.com/office/2006/metadata/properties" xmlns:ns3="e41a5053-21bd-4740-b1e5-9e0359c1b238" targetNamespace="http://schemas.microsoft.com/office/2006/metadata/properties" ma:root="true" ma:fieldsID="cea89b6278b1f74cd75e2c40379b294b" ns3:_="">
    <xsd:import namespace="e41a5053-21bd-4740-b1e5-9e0359c1b2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1a5053-21bd-4740-b1e5-9e0359c1b2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41a5053-21bd-4740-b1e5-9e0359c1b238" xsi:nil="true"/>
  </documentManagement>
</p:properties>
</file>

<file path=customXml/itemProps1.xml><?xml version="1.0" encoding="utf-8"?>
<ds:datastoreItem xmlns:ds="http://schemas.openxmlformats.org/officeDocument/2006/customXml" ds:itemID="{604E675C-18C9-45F4-9499-F0340153B7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1a5053-21bd-4740-b1e5-9e0359c1b2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B6FF90-106C-4613-8465-8B80BCEE57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85D3AE-6E4A-4340-8D16-3376DBAD7472}">
  <ds:schemaRefs>
    <ds:schemaRef ds:uri="http://purl.org/dc/elements/1.1/"/>
    <ds:schemaRef ds:uri="http://schemas.microsoft.com/office/infopath/2007/PartnerControls"/>
    <ds:schemaRef ds:uri="e41a5053-21bd-4740-b1e5-9e0359c1b238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1089</TotalTime>
  <Words>553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Wingdings 2</vt:lpstr>
      <vt:lpstr>Dividend</vt:lpstr>
      <vt:lpstr>PowerPoint Presentation</vt:lpstr>
      <vt:lpstr>What is the hope Florida initiative?</vt:lpstr>
      <vt:lpstr>What is a hope Navigator?</vt:lpstr>
      <vt:lpstr>Florida veteran statistics</vt:lpstr>
      <vt:lpstr>Who is eligible for assistance?</vt:lpstr>
      <vt:lpstr>Common barriers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Ahmed, Zayn</dc:creator>
  <cp:lastModifiedBy>Bernardo, Holly</cp:lastModifiedBy>
  <cp:revision>4</cp:revision>
  <dcterms:created xsi:type="dcterms:W3CDTF">2023-08-03T18:37:32Z</dcterms:created>
  <dcterms:modified xsi:type="dcterms:W3CDTF">2023-08-10T13:49:04Z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0x010100E017257CF631FC43A0752D59AAA344E5</vt:lpwstr>
  </property>
</Properties>
</file>