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1" r:id="rId2"/>
    <p:sldMasterId id="2147483890" r:id="rId3"/>
  </p:sldMasterIdLst>
  <p:notesMasterIdLst>
    <p:notesMasterId r:id="rId15"/>
  </p:notesMasterIdLst>
  <p:handoutMasterIdLst>
    <p:handoutMasterId r:id="rId16"/>
  </p:handoutMasterIdLst>
  <p:sldIdLst>
    <p:sldId id="336" r:id="rId4"/>
    <p:sldId id="423" r:id="rId5"/>
    <p:sldId id="399" r:id="rId6"/>
    <p:sldId id="447" r:id="rId7"/>
    <p:sldId id="400" r:id="rId8"/>
    <p:sldId id="428" r:id="rId9"/>
    <p:sldId id="433" r:id="rId10"/>
    <p:sldId id="444" r:id="rId11"/>
    <p:sldId id="418" r:id="rId12"/>
    <p:sldId id="421" r:id="rId13"/>
    <p:sldId id="448"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27A"/>
    <a:srgbClr val="FFFFFF"/>
    <a:srgbClr val="166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94705" autoAdjust="0"/>
  </p:normalViewPr>
  <p:slideViewPr>
    <p:cSldViewPr>
      <p:cViewPr varScale="1">
        <p:scale>
          <a:sx n="79" d="100"/>
          <a:sy n="79" d="100"/>
        </p:scale>
        <p:origin x="153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vl1pPr>
          </a:lstStyle>
          <a:p>
            <a:pPr>
              <a:defRPr/>
            </a:pPr>
            <a:fld id="{ADE7042C-EB9D-4752-AD8C-A5560446237D}" type="datetimeFigureOut">
              <a:rPr lang="en-US"/>
              <a:pPr>
                <a:defRPr/>
              </a:pPr>
              <a:t>9/27/2023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40A880B-BE96-40D6-ACC3-AA93B92A399C}"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charset="-128"/>
              </a:defRPr>
            </a:lvl1pPr>
          </a:lstStyle>
          <a:p>
            <a:pPr>
              <a:defRPr/>
            </a:pPr>
            <a:fld id="{680EE74A-670F-40E2-A72D-743267936DF3}" type="datetimeFigureOut">
              <a:rPr lang="en-US"/>
              <a:pPr>
                <a:defRPr/>
              </a:pPr>
              <a:t>9/27/2023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3C0B7D0F-FAB2-40B7-86A7-132B07CB8A9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3BB0631-21BE-404F-9E82-9200E4DCCCD7}"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8287CD-85CF-440B-8651-3A5E508A6A5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7990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ea typeface="ＭＳ Ｐゴシック" panose="020B0600070205080204" pitchFamily="34" charset="-128"/>
              </a:rPr>
              <a:t>Please follow us on social</a:t>
            </a:r>
            <a:r>
              <a:rPr lang="en-US" altLang="en-US" sz="1600" baseline="0" dirty="0">
                <a:ea typeface="ＭＳ Ｐゴシック" panose="020B0600070205080204" pitchFamily="34" charset="-128"/>
              </a:rPr>
              <a:t> media. Thank you for the opportunity to speak today. May I answer any questions?</a:t>
            </a:r>
            <a:endParaRPr lang="en-US" altLang="en-US" sz="1600" dirty="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5650" indent="-2905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3638" indent="-2317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363" indent="-2317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5500" indent="-2317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B3D1DE-7B00-44D5-9212-E2A7F74FD8EE}" type="slidenum">
              <a:rPr lang="en-US" altLang="en-US" smtClean="0">
                <a:solidFill>
                  <a:srgbClr val="000000"/>
                </a:solidFill>
              </a:rPr>
              <a:pPr>
                <a:spcBef>
                  <a:spcPct val="0"/>
                </a:spcBef>
              </a:pPr>
              <a:t>11</a:t>
            </a:fld>
            <a:endParaRPr lang="en-US" altLang="en-US" dirty="0">
              <a:solidFill>
                <a:srgbClr val="000000"/>
              </a:solidFill>
            </a:endParaRPr>
          </a:p>
        </p:txBody>
      </p:sp>
    </p:spTree>
    <p:extLst>
      <p:ext uri="{BB962C8B-B14F-4D97-AF65-F5344CB8AC3E}">
        <p14:creationId xmlns:p14="http://schemas.microsoft.com/office/powerpoint/2010/main" val="14111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Florida has the third largest population of veterans in the nation with more than 1.5 million veterans.  Only California and Texas have more veterans. One in three veterans you see if from the Vietnam era.  Women veterans are the fastest growing demographic.</a:t>
            </a:r>
          </a:p>
          <a:p>
            <a:endParaRPr lang="en-US" altLang="en-US" dirty="0">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B20534-7B48-48F0-B291-09166C6E4720}" type="slidenum">
              <a:rPr lang="en-US" altLang="en-US" smtClean="0">
                <a:solidFill>
                  <a:srgbClr val="000000"/>
                </a:solidFill>
              </a:rPr>
              <a:pPr>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122308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663276" y="4191624"/>
            <a:ext cx="5607050" cy="4565763"/>
          </a:xfr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600" dirty="0">
                <a:solidFill>
                  <a:schemeClr val="tx1"/>
                </a:solidFill>
                <a:ea typeface="ＭＳ Ｐゴシック" pitchFamily="34" charset="-128"/>
              </a:rPr>
              <a:t>Veterans’ Claims Examiners from the Florida Department of Veterans’ Affairs are ‎connecting veterans and their families with earned services, benefits and support. To ‎contact a FDVA Veterans’ Claims Examiner, call (727) 319-7440 and they’ll return your ‎call within 24 hours. All services are free to the veteran. You may also contact them via ‎e-mail at VSO@fdva.state.fl.us. </a:t>
            </a:r>
            <a:r>
              <a:rPr lang="en-US" sz="1600" baseline="0" dirty="0">
                <a:solidFill>
                  <a:schemeClr val="tx1"/>
                </a:solidFill>
                <a:ea typeface="ＭＳ Ｐゴシック" pitchFamily="34" charset="-128"/>
              </a:rPr>
              <a:t> </a:t>
            </a:r>
            <a:r>
              <a:rPr lang="en-US" sz="1600" dirty="0">
                <a:solidFill>
                  <a:schemeClr val="tx1"/>
                </a:solidFill>
                <a:ea typeface="ＭＳ Ｐゴシック" pitchFamily="34" charset="-128"/>
              </a:rPr>
              <a:t>Many FDVA Veterans’ Claims Examiners have returned to serving veterans at VA ‎Medical Centers and VA Outpatient Clinics via appointments. For a list of phone ‎numbers, visit the</a:t>
            </a:r>
            <a:r>
              <a:rPr lang="en-US" sz="1600" baseline="0" dirty="0">
                <a:solidFill>
                  <a:schemeClr val="tx1"/>
                </a:solidFill>
                <a:ea typeface="ＭＳ Ｐゴシック" pitchFamily="34" charset="-128"/>
              </a:rPr>
              <a:t> </a:t>
            </a:r>
            <a:r>
              <a:rPr lang="en-US" sz="1600" dirty="0">
                <a:solidFill>
                  <a:schemeClr val="tx1"/>
                </a:solidFill>
                <a:ea typeface="ＭＳ Ｐゴシック" pitchFamily="34" charset="-128"/>
              </a:rPr>
              <a:t>Florida Veterans’ Benefits Guide at ‎https://floridavets.org/resources/</a:t>
            </a:r>
            <a:r>
              <a:rPr lang="en-US" sz="1600" dirty="0" err="1">
                <a:solidFill>
                  <a:schemeClr val="tx1"/>
                </a:solidFill>
                <a:ea typeface="ＭＳ Ｐゴシック" pitchFamily="34" charset="-128"/>
              </a:rPr>
              <a:t>va</a:t>
            </a:r>
            <a:r>
              <a:rPr lang="en-US" sz="1600" dirty="0">
                <a:solidFill>
                  <a:schemeClr val="tx1"/>
                </a:solidFill>
                <a:ea typeface="ＭＳ Ｐゴシック" pitchFamily="34" charset="-128"/>
              </a:rPr>
              <a:t>-benefits-guide/‎</a:t>
            </a:r>
            <a:r>
              <a:rPr lang="en-US" sz="1600" baseline="0" dirty="0">
                <a:solidFill>
                  <a:schemeClr val="tx1"/>
                </a:solidFill>
                <a:ea typeface="ＭＳ Ｐゴシック" pitchFamily="34" charset="-128"/>
              </a:rPr>
              <a:t>  </a:t>
            </a:r>
            <a:r>
              <a:rPr lang="en-US" sz="1600" b="1" dirty="0">
                <a:solidFill>
                  <a:schemeClr val="tx1"/>
                </a:solidFill>
                <a:ea typeface="ＭＳ Ｐゴシック" pitchFamily="34" charset="-128"/>
              </a:rPr>
              <a:t>Video Teleconferencing now available for Florida Veterans:</a:t>
            </a:r>
            <a:r>
              <a:rPr lang="en-US" sz="1600" dirty="0">
                <a:solidFill>
                  <a:schemeClr val="tx1"/>
                </a:solidFill>
                <a:ea typeface="ＭＳ Ｐゴシック" pitchFamily="34" charset="-128"/>
              </a:rPr>
              <a:t> FDVA has launched a new ‎‎“virtual” video conference option, providing Veterans with the flexibility and ‎convenience of meeting with a claims examiner from a personal computer or mobile ‎device. For more information or to schedule an appointment, call (727) 319-7408. </a:t>
            </a:r>
          </a:p>
        </p:txBody>
      </p:sp>
      <p:sp>
        <p:nvSpPr>
          <p:cNvPr id="23556" name="Slide Number Placeholder 3"/>
          <p:cNvSpPr>
            <a:spLocks noGrp="1"/>
          </p:cNvSpPr>
          <p:nvPr>
            <p:ph type="sldNum" sz="quarter" idx="5"/>
          </p:nvPr>
        </p:nvSpPr>
        <p:spPr bwMode="auto">
          <a:noFill/>
          <a:ln>
            <a:miter lim="800000"/>
            <a:headEnd/>
            <a:tailEnd/>
          </a:ln>
        </p:spPr>
        <p:txBody>
          <a:bodyPr/>
          <a:lstStyle/>
          <a:p>
            <a:fld id="{018F0982-8930-4067-B242-92BBF2FA2545}" type="slidenum">
              <a:rPr lang="en-US" smtClean="0">
                <a:ea typeface="ＭＳ Ｐゴシック" pitchFamily="34" charset="-128"/>
              </a:rPr>
              <a:pPr/>
              <a:t>3</a:t>
            </a:fld>
            <a:endParaRPr lang="en-US" dirty="0">
              <a:ea typeface="ＭＳ Ｐゴシック" pitchFamily="34" charset="-128"/>
            </a:endParaRPr>
          </a:p>
        </p:txBody>
      </p:sp>
    </p:spTree>
    <p:extLst>
      <p:ext uri="{BB962C8B-B14F-4D97-AF65-F5344CB8AC3E}">
        <p14:creationId xmlns:p14="http://schemas.microsoft.com/office/powerpoint/2010/main" val="201939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663276" y="4191624"/>
            <a:ext cx="5607050" cy="4565763"/>
          </a:xfr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600" dirty="0">
                <a:solidFill>
                  <a:schemeClr val="tx1"/>
                </a:solidFill>
                <a:ea typeface="ＭＳ Ｐゴシック" pitchFamily="34" charset="-128"/>
              </a:rPr>
              <a:t>Veterans’ Claims Examiners from the Florida Department of Veterans’ Affairs are ‎connecting veterans and their families with earned services, benefits and support. To ‎contact a FDVA Veterans’ Claims Examiner, call (727) 319-7440 and they’ll return your ‎call within 24 hours. All services are free to the veteran. You may also contact them via ‎e-mail at FDVA.VSO@FDVA.FL.GOV. </a:t>
            </a:r>
            <a:r>
              <a:rPr lang="en-US" sz="1600" baseline="0" dirty="0">
                <a:solidFill>
                  <a:schemeClr val="tx1"/>
                </a:solidFill>
                <a:ea typeface="ＭＳ Ｐゴシック" pitchFamily="34" charset="-128"/>
              </a:rPr>
              <a:t> </a:t>
            </a:r>
            <a:r>
              <a:rPr lang="en-US" sz="1600" dirty="0">
                <a:solidFill>
                  <a:schemeClr val="tx1"/>
                </a:solidFill>
                <a:ea typeface="ＭＳ Ｐゴシック" pitchFamily="34" charset="-128"/>
              </a:rPr>
              <a:t>Many FDVA Veterans’ Claims Examiners have returned to serving veterans at VA ‎Medical Centers and VA Outpatient Clinics via appointments. For a list of phone ‎numbers, visit the</a:t>
            </a:r>
            <a:r>
              <a:rPr lang="en-US" sz="1600" baseline="0" dirty="0">
                <a:solidFill>
                  <a:schemeClr val="tx1"/>
                </a:solidFill>
                <a:ea typeface="ＭＳ Ｐゴシック" pitchFamily="34" charset="-128"/>
              </a:rPr>
              <a:t> </a:t>
            </a:r>
            <a:r>
              <a:rPr lang="en-US" sz="1600" dirty="0">
                <a:solidFill>
                  <a:schemeClr val="tx1"/>
                </a:solidFill>
                <a:ea typeface="ＭＳ Ｐゴシック" pitchFamily="34" charset="-128"/>
              </a:rPr>
              <a:t>Florida Veterans’ Benefits Guide at ‎https://floridavets.org/resources/</a:t>
            </a:r>
            <a:r>
              <a:rPr lang="en-US" sz="1600" dirty="0" err="1">
                <a:solidFill>
                  <a:schemeClr val="tx1"/>
                </a:solidFill>
                <a:ea typeface="ＭＳ Ｐゴシック" pitchFamily="34" charset="-128"/>
              </a:rPr>
              <a:t>va</a:t>
            </a:r>
            <a:r>
              <a:rPr lang="en-US" sz="1600" dirty="0">
                <a:solidFill>
                  <a:schemeClr val="tx1"/>
                </a:solidFill>
                <a:ea typeface="ＭＳ Ｐゴシック" pitchFamily="34" charset="-128"/>
              </a:rPr>
              <a:t>-benefits-guide/‎</a:t>
            </a:r>
            <a:r>
              <a:rPr lang="en-US" sz="1600" baseline="0" dirty="0">
                <a:solidFill>
                  <a:schemeClr val="tx1"/>
                </a:solidFill>
                <a:ea typeface="ＭＳ Ｐゴシック" pitchFamily="34" charset="-128"/>
              </a:rPr>
              <a:t>  </a:t>
            </a:r>
            <a:r>
              <a:rPr lang="en-US" sz="1600" b="1" dirty="0">
                <a:solidFill>
                  <a:schemeClr val="tx1"/>
                </a:solidFill>
                <a:ea typeface="ＭＳ Ｐゴシック" pitchFamily="34" charset="-128"/>
              </a:rPr>
              <a:t>Video Teleconferencing now available for Florida Veterans:</a:t>
            </a:r>
            <a:r>
              <a:rPr lang="en-US" sz="1600" dirty="0">
                <a:solidFill>
                  <a:schemeClr val="tx1"/>
                </a:solidFill>
                <a:ea typeface="ＭＳ Ｐゴシック" pitchFamily="34" charset="-128"/>
              </a:rPr>
              <a:t> FDVA has launched a new ‎‎“virtual” video conference option, providing Veterans with the flexibility and ‎convenience of meeting with a claims examiner from a personal computer or mobile ‎device. For more information or to schedule an appointment, call (727) 319-7408. </a:t>
            </a:r>
          </a:p>
        </p:txBody>
      </p:sp>
      <p:sp>
        <p:nvSpPr>
          <p:cNvPr id="23556" name="Slide Number Placeholder 3"/>
          <p:cNvSpPr>
            <a:spLocks noGrp="1"/>
          </p:cNvSpPr>
          <p:nvPr>
            <p:ph type="sldNum" sz="quarter" idx="5"/>
          </p:nvPr>
        </p:nvSpPr>
        <p:spPr bwMode="auto">
          <a:noFill/>
          <a:ln>
            <a:miter lim="800000"/>
            <a:headEnd/>
            <a:tailEnd/>
          </a:ln>
        </p:spPr>
        <p:txBody>
          <a:bodyPr/>
          <a:lstStyle/>
          <a:p>
            <a:fld id="{018F0982-8930-4067-B242-92BBF2FA2545}" type="slidenum">
              <a:rPr lang="en-US" smtClean="0">
                <a:ea typeface="ＭＳ Ｐゴシック" pitchFamily="34" charset="-128"/>
              </a:rPr>
              <a:pPr/>
              <a:t>4</a:t>
            </a:fld>
            <a:endParaRPr lang="en-US" dirty="0">
              <a:ea typeface="ＭＳ Ｐゴシック" pitchFamily="34" charset="-128"/>
            </a:endParaRPr>
          </a:p>
        </p:txBody>
      </p:sp>
    </p:spTree>
    <p:extLst>
      <p:ext uri="{BB962C8B-B14F-4D97-AF65-F5344CB8AC3E}">
        <p14:creationId xmlns:p14="http://schemas.microsoft.com/office/powerpoint/2010/main" val="427318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663276" y="4191624"/>
            <a:ext cx="5607050" cy="4565763"/>
          </a:xfrm>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600" dirty="0">
                <a:ea typeface="ＭＳ Ｐゴシック" pitchFamily="34" charset="-128"/>
              </a:rPr>
              <a:t>The Florida Department of Veterans’ Affairs operates eight skilled nursing facilities and one assisted living facility. All facilities are licensed by Florida’s Agency for Health Care Administration and inspected annually by AHCA and the U.S. Department of Veterans Affairs. The homes are supervised round the clock by registered</a:t>
            </a:r>
            <a:r>
              <a:rPr lang="en-US" sz="1600" baseline="0" dirty="0">
                <a:ea typeface="ＭＳ Ｐゴシック" pitchFamily="34" charset="-128"/>
              </a:rPr>
              <a:t> </a:t>
            </a:r>
            <a:r>
              <a:rPr lang="en-US" sz="1600" dirty="0">
                <a:ea typeface="ＭＳ Ｐゴシック" pitchFamily="34" charset="-128"/>
              </a:rPr>
              <a:t>and licensed nurses. Basic admission requirements for all state veterans’ homes include an honorable discharge, Florida residency, and certification of need of</a:t>
            </a:r>
            <a:r>
              <a:rPr lang="en-US" sz="1600" baseline="0" dirty="0">
                <a:ea typeface="ＭＳ Ｐゴシック" pitchFamily="34" charset="-128"/>
              </a:rPr>
              <a:t> </a:t>
            </a:r>
            <a:r>
              <a:rPr lang="en-US" sz="1600" dirty="0">
                <a:ea typeface="ＭＳ Ｐゴシック" pitchFamily="34" charset="-128"/>
              </a:rPr>
              <a:t>assisted living or skilled nursing care as determined by a VA physician. The map</a:t>
            </a:r>
            <a:r>
              <a:rPr lang="en-US" sz="1600" baseline="0" dirty="0">
                <a:ea typeface="ＭＳ Ｐゴシック" pitchFamily="34" charset="-128"/>
              </a:rPr>
              <a:t> also shows our primary offices in Tallahassee, Bay Pines and our administrative headquarters in Largo. Two new homes are planned in the next decade in Collier County and Marion County.</a:t>
            </a:r>
            <a:endParaRPr lang="en-US" sz="1600" dirty="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018F0982-8930-4067-B242-92BBF2FA2545}" type="slidenum">
              <a:rPr lang="en-US" smtClean="0">
                <a:ea typeface="ＭＳ Ｐゴシック" pitchFamily="34" charset="-128"/>
              </a:rPr>
              <a:pPr/>
              <a:t>5</a:t>
            </a:fld>
            <a:endParaRPr lang="en-US" dirty="0">
              <a:ea typeface="ＭＳ Ｐゴシック" pitchFamily="34" charset="-128"/>
            </a:endParaRPr>
          </a:p>
        </p:txBody>
      </p:sp>
    </p:spTree>
    <p:extLst>
      <p:ext uri="{BB962C8B-B14F-4D97-AF65-F5344CB8AC3E}">
        <p14:creationId xmlns:p14="http://schemas.microsoft.com/office/powerpoint/2010/main" val="132504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Florida Veterans’ Benefits Guide is published annually for Florida veterans and their families. Single copies are available through an e-mail request on the FDVA website at www.FloridaVets.org.  An interactive web version is also available online at www.FloridaVets.org. 150,000 copies are printed annually.</a:t>
            </a:r>
          </a:p>
          <a:p>
            <a:endParaRPr lang="en-US" altLang="en-US" dirty="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5DA38F-6E1F-47F4-919C-A6AE2DDCE6F1}" type="slidenum">
              <a:rPr lang="en-US" altLang="en-US" smtClean="0">
                <a:solidFill>
                  <a:srgbClr val="000000"/>
                </a:solidFill>
              </a:rPr>
              <a:pPr>
                <a:spcBef>
                  <a:spcPct val="0"/>
                </a:spcBef>
              </a:pPr>
              <a:t>6</a:t>
            </a:fld>
            <a:endParaRPr lang="en-US" altLang="en-US" dirty="0">
              <a:solidFill>
                <a:srgbClr val="000000"/>
              </a:solidFill>
            </a:endParaRPr>
          </a:p>
        </p:txBody>
      </p:sp>
    </p:spTree>
    <p:extLst>
      <p:ext uri="{BB962C8B-B14F-4D97-AF65-F5344CB8AC3E}">
        <p14:creationId xmlns:p14="http://schemas.microsoft.com/office/powerpoint/2010/main" val="214006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Florida, we are changing the narrative of mental health – especially when it comes to preventing suicide among service members, Veterans, and their families. From Florida’s 21 military bases to our 1.5 million Veterans, the Governor’s Challenge supports efforts to use evidence-based practices to prevent suicide among our service members, Veterans, and their families.  In order to succeed, we need individuals, organizations, and entire communities to join us in accepting this challenge to reduce the Veteran suicide rate because we know Veterans are the strength of our nation.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1363" indent="-2841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1413" indent="-22701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8613" indent="-22701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5813" indent="-22701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30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02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74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4613" indent="-22701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AC3BBFD-1FEE-43B8-BB4D-B5119B3951B2}" type="slidenum">
              <a:rPr lang="en-US" altLang="en-US" smtClean="0">
                <a:solidFill>
                  <a:srgbClr val="000000"/>
                </a:solidFill>
              </a:rPr>
              <a:pPr>
                <a:spcBef>
                  <a:spcPct val="0"/>
                </a:spcBef>
              </a:pPr>
              <a:t>7</a:t>
            </a:fld>
            <a:endParaRPr lang="en-US" altLang="en-US" dirty="0">
              <a:solidFill>
                <a:srgbClr val="000000"/>
              </a:solidFill>
            </a:endParaRPr>
          </a:p>
        </p:txBody>
      </p:sp>
    </p:spTree>
    <p:extLst>
      <p:ext uri="{BB962C8B-B14F-4D97-AF65-F5344CB8AC3E}">
        <p14:creationId xmlns:p14="http://schemas.microsoft.com/office/powerpoint/2010/main" val="220978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ea typeface="ＭＳ Ｐゴシック" panose="020B0600070205080204" pitchFamily="34" charset="-128"/>
              </a:rPr>
              <a:t>CS/HB 485:  FDVA Department Bill.  Creates a Long-Term Health Care Division with the Department.  It creates The Veterans’ Adult Day care of Florida Act. This Act will allow FDVA to provide Adult Day Health Care services in our homes or off site as needed. This bill revises qualifications for city and county veteran service officers. It authorizes the Governor to designate the week of November 11th of each year as “Veterans Week. </a:t>
            </a:r>
          </a:p>
          <a:p>
            <a:endParaRPr lang="en-US" altLang="en-US" sz="1600"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8287CD-85CF-440B-8651-3A5E508A6A5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7548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8287CD-85CF-440B-8651-3A5E508A6A5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2522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5410200"/>
            <a:ext cx="9144000" cy="15240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userDrawn="1"/>
        </p:nvSpPr>
        <p:spPr>
          <a:xfrm>
            <a:off x="0" y="0"/>
            <a:ext cx="9144000" cy="54102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a:spLocks noChangeArrowheads="1"/>
          </p:cNvSpPr>
          <p:nvPr userDrawn="1"/>
        </p:nvSpPr>
        <p:spPr bwMode="auto">
          <a:xfrm>
            <a:off x="0" y="54102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6" name="Picture 9" descr="fdv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582738"/>
            <a:ext cx="5257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715000"/>
            <a:ext cx="7772400" cy="838200"/>
          </a:xfrm>
        </p:spPr>
        <p:txBody>
          <a:bodyPr/>
          <a:lstStyle>
            <a:lvl1pPr>
              <a:defRPr>
                <a:solidFill>
                  <a:srgbClr val="1660AD"/>
                </a:solidFill>
                <a:latin typeface="+mj-lt"/>
                <a:cs typeface="Arial"/>
              </a:defRPr>
            </a:lvl1pPr>
          </a:lstStyle>
          <a:p>
            <a:r>
              <a:rPr lang="en-US" dirty="0"/>
              <a:t>Click to edit Master title style</a:t>
            </a:r>
          </a:p>
        </p:txBody>
      </p:sp>
    </p:spTree>
    <p:extLst>
      <p:ext uri="{BB962C8B-B14F-4D97-AF65-F5344CB8AC3E}">
        <p14:creationId xmlns:p14="http://schemas.microsoft.com/office/powerpoint/2010/main" val="172074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447800"/>
            <a:ext cx="9144000" cy="54864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0"/>
            <a:ext cx="9144000" cy="14478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a:spLocks noChangeArrowheads="1"/>
          </p:cNvSpPr>
          <p:nvPr userDrawn="1"/>
        </p:nvSpPr>
        <p:spPr bwMode="auto">
          <a:xfrm>
            <a:off x="12700" y="14478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7" name="Picture 9" descr="fdva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7438" y="6248400"/>
            <a:ext cx="147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066800"/>
          </a:xfrm>
        </p:spPr>
        <p:txBody>
          <a:bodyPr/>
          <a:lstStyle>
            <a:lvl1pPr>
              <a:defRPr>
                <a:solidFill>
                  <a:schemeClr val="bg1"/>
                </a:solidFill>
                <a:latin typeface="+mj-lt"/>
                <a:cs typeface="Arial"/>
              </a:defRPr>
            </a:lvl1pPr>
          </a:lstStyle>
          <a:p>
            <a:r>
              <a:rPr lang="en-US" dirty="0"/>
              <a:t>Click to edit Master title style</a:t>
            </a:r>
          </a:p>
        </p:txBody>
      </p:sp>
      <p:sp>
        <p:nvSpPr>
          <p:cNvPr id="3" name="Content Placeholder 2"/>
          <p:cNvSpPr>
            <a:spLocks noGrp="1"/>
          </p:cNvSpPr>
          <p:nvPr>
            <p:ph idx="1"/>
          </p:nvPr>
        </p:nvSpPr>
        <p:spPr>
          <a:xfrm>
            <a:off x="457200" y="1798637"/>
            <a:ext cx="8229600" cy="4373563"/>
          </a:xfrm>
        </p:spPr>
        <p:txBody>
          <a:bodyPr/>
          <a:lstStyle>
            <a:lvl1pPr>
              <a:defRPr>
                <a:solidFill>
                  <a:srgbClr val="1660AD"/>
                </a:solidFill>
                <a:latin typeface="+mn-lt"/>
                <a:cs typeface="Arial"/>
              </a:defRPr>
            </a:lvl1pPr>
            <a:lvl2pPr>
              <a:defRPr>
                <a:solidFill>
                  <a:srgbClr val="1660AD"/>
                </a:solidFill>
                <a:latin typeface="+mn-lt"/>
                <a:cs typeface="Arial"/>
              </a:defRPr>
            </a:lvl2pPr>
            <a:lvl3pPr>
              <a:defRPr>
                <a:solidFill>
                  <a:srgbClr val="1660AD"/>
                </a:solidFill>
                <a:latin typeface="+mn-lt"/>
                <a:cs typeface="Arial"/>
              </a:defRPr>
            </a:lvl3pPr>
            <a:lvl4pPr>
              <a:defRPr>
                <a:solidFill>
                  <a:srgbClr val="1660AD"/>
                </a:solidFill>
                <a:latin typeface="+mn-lt"/>
                <a:cs typeface="Arial"/>
              </a:defRPr>
            </a:lvl4pPr>
            <a:lvl5pPr>
              <a:defRPr>
                <a:solidFill>
                  <a:srgbClr val="1660AD"/>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5410200"/>
            <a:ext cx="9144000" cy="15240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userDrawn="1"/>
        </p:nvSpPr>
        <p:spPr>
          <a:xfrm>
            <a:off x="0" y="0"/>
            <a:ext cx="9144000" cy="54102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a:spLocks noChangeArrowheads="1"/>
          </p:cNvSpPr>
          <p:nvPr userDrawn="1"/>
        </p:nvSpPr>
        <p:spPr bwMode="auto">
          <a:xfrm>
            <a:off x="0" y="54102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6" name="Picture 9" descr="fdv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582738"/>
            <a:ext cx="5257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715000"/>
            <a:ext cx="7772400" cy="838200"/>
          </a:xfrm>
        </p:spPr>
        <p:txBody>
          <a:bodyPr/>
          <a:lstStyle>
            <a:lvl1pPr>
              <a:defRPr>
                <a:solidFill>
                  <a:srgbClr val="1660AD"/>
                </a:solidFill>
                <a:latin typeface="+mj-lt"/>
                <a:cs typeface="Arial"/>
              </a:defRPr>
            </a:lvl1pPr>
          </a:lstStyle>
          <a:p>
            <a:r>
              <a:rPr lang="en-US" dirty="0"/>
              <a:t>Click to edit Master title style</a:t>
            </a:r>
          </a:p>
        </p:txBody>
      </p:sp>
    </p:spTree>
    <p:extLst>
      <p:ext uri="{BB962C8B-B14F-4D97-AF65-F5344CB8AC3E}">
        <p14:creationId xmlns:p14="http://schemas.microsoft.com/office/powerpoint/2010/main" val="420178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447800"/>
            <a:ext cx="9144000" cy="54864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0"/>
            <a:ext cx="9144000" cy="14478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a:spLocks noChangeArrowheads="1"/>
          </p:cNvSpPr>
          <p:nvPr userDrawn="1"/>
        </p:nvSpPr>
        <p:spPr bwMode="auto">
          <a:xfrm>
            <a:off x="12700" y="14478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7" name="Picture 9" descr="fdva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7438" y="6248400"/>
            <a:ext cx="147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066800"/>
          </a:xfrm>
        </p:spPr>
        <p:txBody>
          <a:bodyPr/>
          <a:lstStyle>
            <a:lvl1pPr>
              <a:defRPr>
                <a:solidFill>
                  <a:schemeClr val="bg1"/>
                </a:solidFill>
                <a:latin typeface="+mj-lt"/>
                <a:cs typeface="Arial"/>
              </a:defRPr>
            </a:lvl1pPr>
          </a:lstStyle>
          <a:p>
            <a:r>
              <a:rPr lang="en-US" dirty="0"/>
              <a:t>Click to edit Master title style</a:t>
            </a:r>
          </a:p>
        </p:txBody>
      </p:sp>
      <p:sp>
        <p:nvSpPr>
          <p:cNvPr id="3" name="Content Placeholder 2"/>
          <p:cNvSpPr>
            <a:spLocks noGrp="1"/>
          </p:cNvSpPr>
          <p:nvPr>
            <p:ph idx="1"/>
          </p:nvPr>
        </p:nvSpPr>
        <p:spPr>
          <a:xfrm>
            <a:off x="457200" y="1798637"/>
            <a:ext cx="8229600" cy="4373563"/>
          </a:xfrm>
        </p:spPr>
        <p:txBody>
          <a:bodyPr/>
          <a:lstStyle>
            <a:lvl1pPr>
              <a:defRPr>
                <a:solidFill>
                  <a:srgbClr val="1660AD"/>
                </a:solidFill>
                <a:latin typeface="+mn-lt"/>
                <a:cs typeface="Arial"/>
              </a:defRPr>
            </a:lvl1pPr>
            <a:lvl2pPr>
              <a:defRPr>
                <a:solidFill>
                  <a:srgbClr val="1660AD"/>
                </a:solidFill>
                <a:latin typeface="+mn-lt"/>
                <a:cs typeface="Arial"/>
              </a:defRPr>
            </a:lvl2pPr>
            <a:lvl3pPr>
              <a:defRPr>
                <a:solidFill>
                  <a:srgbClr val="1660AD"/>
                </a:solidFill>
                <a:latin typeface="+mn-lt"/>
                <a:cs typeface="Arial"/>
              </a:defRPr>
            </a:lvl3pPr>
            <a:lvl4pPr>
              <a:defRPr>
                <a:solidFill>
                  <a:srgbClr val="1660AD"/>
                </a:solidFill>
                <a:latin typeface="+mn-lt"/>
                <a:cs typeface="Arial"/>
              </a:defRPr>
            </a:lvl4pPr>
            <a:lvl5pPr>
              <a:defRPr>
                <a:solidFill>
                  <a:srgbClr val="1660AD"/>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151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5410200"/>
            <a:ext cx="9144000" cy="15240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userDrawn="1"/>
        </p:nvSpPr>
        <p:spPr>
          <a:xfrm>
            <a:off x="0" y="0"/>
            <a:ext cx="9144000" cy="54102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a:spLocks noChangeArrowheads="1"/>
          </p:cNvSpPr>
          <p:nvPr userDrawn="1"/>
        </p:nvSpPr>
        <p:spPr bwMode="auto">
          <a:xfrm>
            <a:off x="0" y="54102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6" name="Picture 9" descr="fdv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582738"/>
            <a:ext cx="5257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715000"/>
            <a:ext cx="7772400" cy="838200"/>
          </a:xfrm>
        </p:spPr>
        <p:txBody>
          <a:bodyPr/>
          <a:lstStyle>
            <a:lvl1pPr>
              <a:defRPr>
                <a:solidFill>
                  <a:srgbClr val="1660AD"/>
                </a:solidFill>
                <a:latin typeface="+mj-lt"/>
                <a:cs typeface="Arial"/>
              </a:defRPr>
            </a:lvl1pPr>
          </a:lstStyle>
          <a:p>
            <a:r>
              <a:rPr lang="en-US" dirty="0"/>
              <a:t>Click to edit Master title style</a:t>
            </a:r>
          </a:p>
        </p:txBody>
      </p:sp>
    </p:spTree>
    <p:extLst>
      <p:ext uri="{BB962C8B-B14F-4D97-AF65-F5344CB8AC3E}">
        <p14:creationId xmlns:p14="http://schemas.microsoft.com/office/powerpoint/2010/main" val="417550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447800"/>
            <a:ext cx="9144000" cy="54864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0"/>
            <a:ext cx="9144000" cy="14478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a:spLocks noChangeArrowheads="1"/>
          </p:cNvSpPr>
          <p:nvPr userDrawn="1"/>
        </p:nvSpPr>
        <p:spPr bwMode="auto">
          <a:xfrm>
            <a:off x="12700" y="14478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pic>
        <p:nvPicPr>
          <p:cNvPr id="7" name="Picture 9" descr="fdva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7438" y="6248400"/>
            <a:ext cx="147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066800"/>
          </a:xfrm>
        </p:spPr>
        <p:txBody>
          <a:bodyPr/>
          <a:lstStyle>
            <a:lvl1pPr>
              <a:defRPr>
                <a:solidFill>
                  <a:schemeClr val="bg1"/>
                </a:solidFill>
                <a:latin typeface="+mj-lt"/>
                <a:cs typeface="Arial"/>
              </a:defRPr>
            </a:lvl1pPr>
          </a:lstStyle>
          <a:p>
            <a:r>
              <a:rPr lang="en-US" dirty="0"/>
              <a:t>Click to edit Master title style</a:t>
            </a:r>
          </a:p>
        </p:txBody>
      </p:sp>
      <p:sp>
        <p:nvSpPr>
          <p:cNvPr id="3" name="Content Placeholder 2"/>
          <p:cNvSpPr>
            <a:spLocks noGrp="1"/>
          </p:cNvSpPr>
          <p:nvPr>
            <p:ph idx="1"/>
          </p:nvPr>
        </p:nvSpPr>
        <p:spPr>
          <a:xfrm>
            <a:off x="457200" y="1798637"/>
            <a:ext cx="8229600" cy="4373563"/>
          </a:xfrm>
        </p:spPr>
        <p:txBody>
          <a:bodyPr/>
          <a:lstStyle>
            <a:lvl1pPr>
              <a:defRPr>
                <a:solidFill>
                  <a:srgbClr val="1660AD"/>
                </a:solidFill>
                <a:latin typeface="+mn-lt"/>
                <a:cs typeface="Arial"/>
              </a:defRPr>
            </a:lvl1pPr>
            <a:lvl2pPr>
              <a:defRPr>
                <a:solidFill>
                  <a:srgbClr val="1660AD"/>
                </a:solidFill>
                <a:latin typeface="+mn-lt"/>
                <a:cs typeface="Arial"/>
              </a:defRPr>
            </a:lvl2pPr>
            <a:lvl3pPr>
              <a:defRPr>
                <a:solidFill>
                  <a:srgbClr val="1660AD"/>
                </a:solidFill>
                <a:latin typeface="+mn-lt"/>
                <a:cs typeface="Arial"/>
              </a:defRPr>
            </a:lvl3pPr>
            <a:lvl4pPr>
              <a:defRPr>
                <a:solidFill>
                  <a:srgbClr val="1660AD"/>
                </a:solidFill>
                <a:latin typeface="+mn-lt"/>
                <a:cs typeface="Arial"/>
              </a:defRPr>
            </a:lvl4pPr>
            <a:lvl5pPr>
              <a:defRPr>
                <a:solidFill>
                  <a:srgbClr val="1660AD"/>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316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charset="-128"/>
              </a:defRPr>
            </a:lvl1pPr>
          </a:lstStyle>
          <a:p>
            <a:pPr>
              <a:defRPr/>
            </a:pPr>
            <a:fld id="{BD3442A5-9048-4202-AD1C-7D199A81DF1E}" type="datetimeFigureOut">
              <a:rPr lang="en-US"/>
              <a:pPr>
                <a:defRPr/>
              </a:pPr>
              <a:t>9/27/2023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82C2D48-A1D7-4359-A0EB-0244083D1D6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charset="-128"/>
              </a:defRPr>
            </a:lvl1pPr>
          </a:lstStyle>
          <a:p>
            <a:pPr>
              <a:defRPr/>
            </a:pPr>
            <a:fld id="{01779D9C-B391-431F-A0B6-2D4725F5C30A}" type="datetimeFigureOut">
              <a:rPr lang="en-US"/>
              <a:pPr>
                <a:defRPr/>
              </a:pPr>
              <a:t>9/27/2023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B7E9DC6-50FE-470B-A6D5-95C97A5FC8D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B4FDC0B-5345-4FFB-AB8D-1500E9A704C8}" type="slidenum">
              <a:rPr lang="en-US" altLang="en-US"/>
              <a:pPr>
                <a:defRPr/>
              </a:pPr>
              <a:t>‹#›</a:t>
            </a:fld>
            <a:endParaRPr lang="en-US" altLang="en-US" dirty="0"/>
          </a:p>
        </p:txBody>
      </p:sp>
    </p:spTree>
    <p:extLst>
      <p:ext uri="{BB962C8B-B14F-4D97-AF65-F5344CB8AC3E}">
        <p14:creationId xmlns:p14="http://schemas.microsoft.com/office/powerpoint/2010/main" val="4222856407"/>
      </p:ext>
    </p:extLst>
  </p:cSld>
  <p:clrMap bg1="lt1" tx1="dk1" bg2="lt2" tx2="dk2" accent1="accent1" accent2="accent2" accent3="accent3" accent4="accent4" accent5="accent5" accent6="accent6" hlink="hlink" folHlink="folHlink"/>
  <p:sldLayoutIdLst>
    <p:sldLayoutId id="2147483891" r:id="rId1"/>
    <p:sldLayoutId id="2147483892" r:id="rId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562600"/>
            <a:ext cx="8534400" cy="990600"/>
          </a:xfrm>
        </p:spPr>
        <p:txBody>
          <a:bodyPr rtlCol="0">
            <a:noAutofit/>
          </a:bodyPr>
          <a:lstStyle/>
          <a:p>
            <a:pPr eaLnBrk="1" fontAlgn="auto" hangingPunct="1">
              <a:spcAft>
                <a:spcPts val="0"/>
              </a:spcAft>
              <a:defRPr/>
            </a:pPr>
            <a:r>
              <a:rPr lang="en-US" sz="4000" b="1" i="1" dirty="0">
                <a:solidFill>
                  <a:srgbClr val="0E427A"/>
                </a:solidFill>
                <a:ea typeface="+mj-ea"/>
              </a:rPr>
              <a:t>Lee Ann Sferrazza-Rios</a:t>
            </a:r>
            <a:br>
              <a:rPr lang="en-US" sz="3600" b="1" i="1" dirty="0">
                <a:solidFill>
                  <a:srgbClr val="0E427A"/>
                </a:solidFill>
                <a:ea typeface="+mj-ea"/>
              </a:rPr>
            </a:br>
            <a:r>
              <a:rPr lang="en-US" sz="3600" b="1" i="1" dirty="0">
                <a:solidFill>
                  <a:srgbClr val="FF0000"/>
                </a:solidFill>
                <a:ea typeface="+mj-ea"/>
              </a:rPr>
              <a:t>Public Affairs Manager</a:t>
            </a:r>
          </a:p>
        </p:txBody>
      </p:sp>
      <p:sp>
        <p:nvSpPr>
          <p:cNvPr id="3" name="TextBox 2"/>
          <p:cNvSpPr txBox="1"/>
          <p:nvPr/>
        </p:nvSpPr>
        <p:spPr>
          <a:xfrm>
            <a:off x="0" y="4230469"/>
            <a:ext cx="9144000" cy="646331"/>
          </a:xfrm>
          <a:prstGeom prst="rect">
            <a:avLst/>
          </a:prstGeom>
          <a:noFill/>
        </p:spPr>
        <p:txBody>
          <a:bodyPr>
            <a:spAutoFit/>
          </a:bodyPr>
          <a:lstStyle/>
          <a:p>
            <a:pPr algn="ctr" eaLnBrk="1" hangingPunct="1">
              <a:defRPr/>
            </a:pPr>
            <a:r>
              <a:rPr lang="en-US" sz="3600" b="1" dirty="0">
                <a:solidFill>
                  <a:schemeClr val="bg1"/>
                </a:solidFill>
                <a:effectLst>
                  <a:outerShdw blurRad="38100" dist="38100" dir="2700000" algn="tl">
                    <a:srgbClr val="000000">
                      <a:alpha val="43137"/>
                    </a:srgbClr>
                  </a:outerShdw>
                </a:effectLst>
              </a:rPr>
              <a:t>Communications &amp; Legislative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8839200" cy="1097280"/>
          </a:xfrm>
        </p:spPr>
        <p:txBody>
          <a:bodyPr/>
          <a:lstStyle/>
          <a:p>
            <a:pPr eaLnBrk="1" hangingPunct="1">
              <a:defRPr/>
            </a:pPr>
            <a:r>
              <a:rPr lang="en-US" sz="3600" b="1" dirty="0">
                <a:effectLst>
                  <a:outerShdw blurRad="38100" dist="38100" dir="2700000" algn="tl">
                    <a:srgbClr val="000000">
                      <a:alpha val="43137"/>
                    </a:srgbClr>
                  </a:outerShdw>
                </a:effectLst>
                <a:ea typeface="ＭＳ Ｐゴシック" charset="-128"/>
                <a:cs typeface="Arial" pitchFamily="34" charset="0"/>
              </a:rPr>
              <a:t>Questions on Legislation</a:t>
            </a:r>
          </a:p>
        </p:txBody>
      </p:sp>
      <p:sp>
        <p:nvSpPr>
          <p:cNvPr id="4" name="TextBox 3"/>
          <p:cNvSpPr txBox="1"/>
          <p:nvPr/>
        </p:nvSpPr>
        <p:spPr>
          <a:xfrm>
            <a:off x="533400" y="1740217"/>
            <a:ext cx="8382000" cy="4739759"/>
          </a:xfrm>
          <a:prstGeom prst="rect">
            <a:avLst/>
          </a:prstGeom>
          <a:noFill/>
        </p:spPr>
        <p:txBody>
          <a:bodyPr wrap="square" rtlCol="0">
            <a:spAutoFit/>
          </a:bodyPr>
          <a:lstStyle/>
          <a:p>
            <a:r>
              <a:rPr lang="en-US" sz="3600" b="1" dirty="0">
                <a:solidFill>
                  <a:srgbClr val="0E427A"/>
                </a:solidFill>
              </a:rPr>
              <a:t>For information on Veteran-related legislation, please contact:</a:t>
            </a:r>
          </a:p>
          <a:p>
            <a:endParaRPr lang="en-US" sz="3600" b="1" dirty="0">
              <a:solidFill>
                <a:srgbClr val="0E427A"/>
              </a:solidFill>
            </a:endParaRPr>
          </a:p>
          <a:p>
            <a:r>
              <a:rPr lang="en-US" sz="3800" b="1" dirty="0">
                <a:solidFill>
                  <a:srgbClr val="0E427A"/>
                </a:solidFill>
              </a:rPr>
              <a:t>Colonel Roy Clark, U.S. Army (Ret)</a:t>
            </a:r>
          </a:p>
          <a:p>
            <a:r>
              <a:rPr lang="en-US" sz="3800" dirty="0">
                <a:solidFill>
                  <a:srgbClr val="0E427A"/>
                </a:solidFill>
              </a:rPr>
              <a:t>Legislative and Cabinet Affairs Director</a:t>
            </a:r>
          </a:p>
          <a:p>
            <a:r>
              <a:rPr lang="en-US" sz="3800" dirty="0">
                <a:solidFill>
                  <a:srgbClr val="0E427A"/>
                </a:solidFill>
              </a:rPr>
              <a:t>(850) 414-2312</a:t>
            </a:r>
          </a:p>
          <a:p>
            <a:r>
              <a:rPr lang="en-US" sz="3800" b="1" dirty="0">
                <a:solidFill>
                  <a:srgbClr val="0E427A"/>
                </a:solidFill>
              </a:rPr>
              <a:t>Roy.Clark@fdva.fl.gov</a:t>
            </a:r>
          </a:p>
          <a:p>
            <a:endParaRPr lang="en-US" sz="2400" b="1" dirty="0">
              <a:solidFill>
                <a:srgbClr val="0E427A"/>
              </a:solidFill>
            </a:endParaRPr>
          </a:p>
          <a:p>
            <a:endParaRPr lang="en-US" dirty="0"/>
          </a:p>
        </p:txBody>
      </p:sp>
    </p:spTree>
    <p:extLst>
      <p:ext uri="{BB962C8B-B14F-4D97-AF65-F5344CB8AC3E}">
        <p14:creationId xmlns:p14="http://schemas.microsoft.com/office/powerpoint/2010/main" val="173731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562600"/>
            <a:ext cx="9144000" cy="990600"/>
          </a:xfrm>
        </p:spPr>
        <p:txBody>
          <a:bodyPr rtlCol="0">
            <a:noAutofit/>
          </a:bodyPr>
          <a:lstStyle/>
          <a:p>
            <a:pPr algn="l" eaLnBrk="1" fontAlgn="auto" hangingPunct="1">
              <a:spcAft>
                <a:spcPts val="0"/>
              </a:spcAft>
              <a:defRPr/>
            </a:pPr>
            <a:r>
              <a:rPr lang="en-US" sz="6000" b="1" i="1" dirty="0">
                <a:solidFill>
                  <a:srgbClr val="0E427A"/>
                </a:solidFill>
                <a:ea typeface="+mj-ea"/>
              </a:rPr>
              <a:t>    FloridaVets.org</a:t>
            </a:r>
            <a:endParaRPr lang="en-US" sz="6000" b="1" i="1" dirty="0">
              <a:solidFill>
                <a:srgbClr val="FF0000"/>
              </a:solidFill>
              <a:ea typeface="+mj-ea"/>
            </a:endParaRPr>
          </a:p>
        </p:txBody>
      </p:sp>
      <p:sp>
        <p:nvSpPr>
          <p:cNvPr id="9" name="Rectangle 8"/>
          <p:cNvSpPr/>
          <p:nvPr/>
        </p:nvSpPr>
        <p:spPr>
          <a:xfrm>
            <a:off x="1731009" y="4194928"/>
            <a:ext cx="1012191" cy="910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3310" y="4243935"/>
            <a:ext cx="1948090" cy="906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15739" y="4243935"/>
            <a:ext cx="936969" cy="942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5" cstate="email">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1710892" y="4191000"/>
            <a:ext cx="1032308" cy="1009867"/>
          </a:xfrm>
          <a:prstGeom prst="rect">
            <a:avLst/>
          </a:prstGeom>
        </p:spPr>
      </p:pic>
      <p:pic>
        <p:nvPicPr>
          <p:cNvPr id="3" name="Picture 2">
            <a:extLst>
              <a:ext uri="{FF2B5EF4-FFF2-40B4-BE49-F238E27FC236}">
                <a16:creationId xmlns:a16="http://schemas.microsoft.com/office/drawing/2014/main" id="{0B2A70CA-CBF9-05F3-5084-F7B3BD9B4AC0}"/>
              </a:ext>
            </a:extLst>
          </p:cNvPr>
          <p:cNvPicPr>
            <a:picLocks noChangeAspect="1"/>
          </p:cNvPicPr>
          <p:nvPr/>
        </p:nvPicPr>
        <p:blipFill rotWithShape="1">
          <a:blip r:embed="rId6"/>
          <a:srcRect l="7159" t="35553" r="22846" b="4452"/>
          <a:stretch/>
        </p:blipFill>
        <p:spPr>
          <a:xfrm>
            <a:off x="6773333" y="5410200"/>
            <a:ext cx="2370667" cy="15240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4C2A0BF-77EA-AFF4-0852-E0D478A2ECD0}"/>
              </a:ext>
            </a:extLst>
          </p:cNvPr>
          <p:cNvPicPr>
            <a:picLocks noChangeAspect="1"/>
          </p:cNvPicPr>
          <p:nvPr/>
        </p:nvPicPr>
        <p:blipFill>
          <a:blip r:embed="rId7"/>
          <a:stretch>
            <a:fillRect/>
          </a:stretch>
        </p:blipFill>
        <p:spPr>
          <a:xfrm>
            <a:off x="4191000" y="4191000"/>
            <a:ext cx="1032308" cy="1055558"/>
          </a:xfrm>
          <a:prstGeom prst="rect">
            <a:avLst/>
          </a:prstGeom>
        </p:spPr>
      </p:pic>
    </p:spTree>
    <p:extLst>
      <p:ext uri="{BB962C8B-B14F-4D97-AF65-F5344CB8AC3E}">
        <p14:creationId xmlns:p14="http://schemas.microsoft.com/office/powerpoint/2010/main" val="1161396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228600"/>
            <a:ext cx="8839200" cy="1066800"/>
          </a:xfrm>
        </p:spPr>
        <p:txBody>
          <a:bodyPr/>
          <a:lstStyle/>
          <a:p>
            <a:pPr eaLnBrk="1" hangingPunct="1">
              <a:defRPr/>
            </a:pPr>
            <a:r>
              <a:rPr lang="en-US" sz="4600" b="1" dirty="0">
                <a:effectLst>
                  <a:outerShdw blurRad="38100" dist="38100" dir="2700000" algn="tl">
                    <a:srgbClr val="000000">
                      <a:alpha val="43137"/>
                    </a:srgbClr>
                  </a:outerShdw>
                </a:effectLst>
                <a:ea typeface="ＭＳ Ｐゴシック" charset="-128"/>
                <a:cs typeface="Arial" pitchFamily="34" charset="0"/>
              </a:rPr>
              <a:t>Why We Serve</a:t>
            </a:r>
          </a:p>
        </p:txBody>
      </p:sp>
      <p:sp>
        <p:nvSpPr>
          <p:cNvPr id="3" name="Content Placeholder 2"/>
          <p:cNvSpPr>
            <a:spLocks noGrp="1"/>
          </p:cNvSpPr>
          <p:nvPr>
            <p:ph idx="1"/>
          </p:nvPr>
        </p:nvSpPr>
        <p:spPr>
          <a:xfrm>
            <a:off x="4800600" y="1447800"/>
            <a:ext cx="4343400" cy="5156200"/>
          </a:xfrm>
        </p:spPr>
        <p:txBody>
          <a:bodyPr rtlCol="0">
            <a:normAutofit/>
          </a:bodyPr>
          <a:lstStyle/>
          <a:p>
            <a:pPr eaLnBrk="1" fontAlgn="auto" hangingPunct="1">
              <a:spcBef>
                <a:spcPts val="0"/>
              </a:spcBef>
              <a:spcAft>
                <a:spcPts val="0"/>
              </a:spcAft>
              <a:buClr>
                <a:srgbClr val="FF0000"/>
              </a:buClr>
              <a:buFont typeface="Courier New" panose="02070309020205020404" pitchFamily="49" charset="0"/>
              <a:buChar char="o"/>
              <a:defRPr/>
            </a:pPr>
            <a:r>
              <a:rPr lang="en-US" sz="3300" b="1" dirty="0">
                <a:solidFill>
                  <a:srgbClr val="0E427A"/>
                </a:solidFill>
                <a:ea typeface="+mn-ea"/>
              </a:rPr>
              <a:t>Nation’s 3rd largest Veteran population</a:t>
            </a:r>
          </a:p>
          <a:p>
            <a:pPr lvl="1" eaLnBrk="1" fontAlgn="auto" hangingPunct="1">
              <a:spcAft>
                <a:spcPts val="0"/>
              </a:spcAft>
              <a:buClr>
                <a:srgbClr val="FF0000"/>
              </a:buClr>
              <a:buFont typeface="Courier New" panose="02070309020205020404" pitchFamily="49" charset="0"/>
              <a:buChar char="o"/>
              <a:defRPr/>
            </a:pPr>
            <a:r>
              <a:rPr lang="en-US" sz="2400" b="1" dirty="0">
                <a:solidFill>
                  <a:srgbClr val="0E427A"/>
                </a:solidFill>
                <a:ea typeface="+mn-ea"/>
              </a:rPr>
              <a:t>728,000 Veterans over 65 years of age</a:t>
            </a:r>
          </a:p>
          <a:p>
            <a:pPr lvl="1" eaLnBrk="1" fontAlgn="auto" hangingPunct="1">
              <a:spcAft>
                <a:spcPts val="0"/>
              </a:spcAft>
              <a:buClr>
                <a:srgbClr val="FF0000"/>
              </a:buClr>
              <a:buFont typeface="Courier New" panose="02070309020205020404" pitchFamily="49" charset="0"/>
              <a:buChar char="o"/>
              <a:defRPr/>
            </a:pPr>
            <a:r>
              <a:rPr lang="en-US" sz="2400" b="1" dirty="0">
                <a:solidFill>
                  <a:srgbClr val="0E427A"/>
                </a:solidFill>
                <a:ea typeface="+mn-ea"/>
              </a:rPr>
              <a:t>401,000 service-connected disabled Veterans</a:t>
            </a:r>
          </a:p>
          <a:p>
            <a:pPr lvl="1" eaLnBrk="1" fontAlgn="auto" hangingPunct="1">
              <a:spcAft>
                <a:spcPts val="0"/>
              </a:spcAft>
              <a:buClr>
                <a:srgbClr val="FF0000"/>
              </a:buClr>
              <a:buFont typeface="Courier New" panose="02070309020205020404" pitchFamily="49" charset="0"/>
              <a:buChar char="o"/>
              <a:defRPr/>
            </a:pPr>
            <a:r>
              <a:rPr lang="en-US" sz="2400" b="1" dirty="0">
                <a:solidFill>
                  <a:srgbClr val="0E427A"/>
                </a:solidFill>
                <a:ea typeface="+mn-ea"/>
              </a:rPr>
              <a:t>15,000 World War II</a:t>
            </a:r>
          </a:p>
          <a:p>
            <a:pPr lvl="1" eaLnBrk="1" fontAlgn="auto" hangingPunct="1">
              <a:spcAft>
                <a:spcPts val="0"/>
              </a:spcAft>
              <a:buClr>
                <a:srgbClr val="FF0000"/>
              </a:buClr>
              <a:buFont typeface="Courier New" panose="02070309020205020404" pitchFamily="49" charset="0"/>
              <a:buChar char="o"/>
              <a:defRPr/>
            </a:pPr>
            <a:r>
              <a:rPr lang="en-US" sz="2400" b="1" dirty="0">
                <a:solidFill>
                  <a:srgbClr val="0E427A"/>
                </a:solidFill>
                <a:ea typeface="+mn-ea"/>
              </a:rPr>
              <a:t>87,000 Korean War</a:t>
            </a:r>
          </a:p>
          <a:p>
            <a:pPr lvl="1" eaLnBrk="1" fontAlgn="auto" hangingPunct="1">
              <a:spcAft>
                <a:spcPts val="0"/>
              </a:spcAft>
              <a:buClr>
                <a:srgbClr val="FF0000"/>
              </a:buClr>
              <a:buFont typeface="Courier New" panose="02070309020205020404" pitchFamily="49" charset="0"/>
              <a:buChar char="o"/>
              <a:defRPr/>
            </a:pPr>
            <a:r>
              <a:rPr lang="en-US" sz="2400" b="1" dirty="0">
                <a:solidFill>
                  <a:srgbClr val="0E427A"/>
                </a:solidFill>
                <a:ea typeface="+mn-ea"/>
              </a:rPr>
              <a:t>476,000 Vietnam War</a:t>
            </a:r>
          </a:p>
          <a:p>
            <a:pPr lvl="1" eaLnBrk="1" fontAlgn="auto" hangingPunct="1">
              <a:spcAft>
                <a:spcPts val="0"/>
              </a:spcAft>
              <a:buClr>
                <a:srgbClr val="FF0000"/>
              </a:buClr>
              <a:buFont typeface="Courier New" panose="02070309020205020404" pitchFamily="49" charset="0"/>
              <a:buChar char="o"/>
              <a:defRPr/>
            </a:pPr>
            <a:r>
              <a:rPr lang="en-US" sz="2400" b="1" dirty="0">
                <a:solidFill>
                  <a:srgbClr val="0E427A"/>
                </a:solidFill>
                <a:ea typeface="+mn-ea"/>
              </a:rPr>
              <a:t>582,000 Gulf War Era to include Post-9/11</a:t>
            </a:r>
          </a:p>
          <a:p>
            <a:pPr eaLnBrk="1" fontAlgn="auto" hangingPunct="1">
              <a:spcAft>
                <a:spcPts val="0"/>
              </a:spcAft>
              <a:defRPr/>
            </a:pPr>
            <a:endParaRPr lang="en-US" b="1" dirty="0">
              <a:ea typeface="+mn-ea"/>
            </a:endParaRPr>
          </a:p>
        </p:txBody>
      </p:sp>
      <p:sp>
        <p:nvSpPr>
          <p:cNvPr id="12293" name="TextBox 1"/>
          <p:cNvSpPr txBox="1">
            <a:spLocks noChangeArrowheads="1"/>
          </p:cNvSpPr>
          <p:nvPr/>
        </p:nvSpPr>
        <p:spPr bwMode="auto">
          <a:xfrm>
            <a:off x="76200" y="4800600"/>
            <a:ext cx="487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800" b="1" i="1" dirty="0">
                <a:solidFill>
                  <a:srgbClr val="C00000"/>
                </a:solidFill>
              </a:rPr>
              <a:t>More than 1.45 Million Veterans, including</a:t>
            </a:r>
          </a:p>
          <a:p>
            <a:pPr algn="ctr" eaLnBrk="1" hangingPunct="1">
              <a:spcBef>
                <a:spcPct val="0"/>
              </a:spcBef>
              <a:buFontTx/>
              <a:buNone/>
            </a:pPr>
            <a:r>
              <a:rPr lang="en-US" altLang="en-US" sz="2800" b="1" i="1" dirty="0">
                <a:solidFill>
                  <a:srgbClr val="C00000"/>
                </a:solidFill>
              </a:rPr>
              <a:t>165,000 Women Veterans!</a:t>
            </a:r>
          </a:p>
        </p:txBody>
      </p:sp>
      <p:pic>
        <p:nvPicPr>
          <p:cNvPr id="4" name="Picture 3">
            <a:extLst>
              <a:ext uri="{FF2B5EF4-FFF2-40B4-BE49-F238E27FC236}">
                <a16:creationId xmlns:a16="http://schemas.microsoft.com/office/drawing/2014/main" id="{0387C727-C403-4722-92AA-C62F79097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600200"/>
            <a:ext cx="4648201" cy="3097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17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76200"/>
            <a:ext cx="9144000" cy="1143000"/>
          </a:xfrm>
        </p:spPr>
        <p:txBody>
          <a:bodyPr/>
          <a:lstStyle/>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Veterans’ Outreach</a:t>
            </a:r>
            <a:endParaRPr lang="en-US" sz="4800" b="1" dirty="0">
              <a:effectLst>
                <a:outerShdw blurRad="38100" dist="38100" dir="2700000" algn="tl">
                  <a:srgbClr val="000000">
                    <a:alpha val="43137"/>
                  </a:srgbClr>
                </a:outerShdw>
              </a:effectLst>
              <a:latin typeface="Calibri" panose="020F0502020204030204" pitchFamily="34" charset="0"/>
              <a:ea typeface="ＭＳ Ｐゴシック" pitchFamily="34" charset="-128"/>
              <a:cs typeface="Calibri" panose="020F0502020204030204" pitchFamily="34" charset="0"/>
            </a:endParaRPr>
          </a:p>
        </p:txBody>
      </p:sp>
      <p:pic>
        <p:nvPicPr>
          <p:cNvPr id="7" name="Picture 6">
            <a:extLst>
              <a:ext uri="{FF2B5EF4-FFF2-40B4-BE49-F238E27FC236}">
                <a16:creationId xmlns:a16="http://schemas.microsoft.com/office/drawing/2014/main" id="{079E0D81-B2DA-47E1-B506-1690AE6FA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7800"/>
            <a:ext cx="9144000" cy="4800600"/>
          </a:xfrm>
          <a:prstGeom prst="rect">
            <a:avLst/>
          </a:prstGeom>
        </p:spPr>
      </p:pic>
    </p:spTree>
    <p:extLst>
      <p:ext uri="{BB962C8B-B14F-4D97-AF65-F5344CB8AC3E}">
        <p14:creationId xmlns:p14="http://schemas.microsoft.com/office/powerpoint/2010/main" val="3016405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76200"/>
            <a:ext cx="9144000" cy="1143000"/>
          </a:xfrm>
        </p:spPr>
        <p:txBody>
          <a:bodyPr/>
          <a:lstStyle/>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Disaster Recovery Centers</a:t>
            </a:r>
            <a:endParaRPr lang="en-US" sz="4800" b="1" dirty="0">
              <a:effectLst>
                <a:outerShdw blurRad="38100" dist="38100" dir="2700000" algn="tl">
                  <a:srgbClr val="000000">
                    <a:alpha val="43137"/>
                  </a:srgbClr>
                </a:outerShdw>
              </a:effectLst>
              <a:latin typeface="Calibri" panose="020F0502020204030204" pitchFamily="34" charset="0"/>
              <a:ea typeface="ＭＳ Ｐゴシック" pitchFamily="34" charset="-128"/>
              <a:cs typeface="Calibri" panose="020F0502020204030204" pitchFamily="34" charset="0"/>
            </a:endParaRPr>
          </a:p>
        </p:txBody>
      </p:sp>
      <p:pic>
        <p:nvPicPr>
          <p:cNvPr id="2" name="Picture 1">
            <a:extLst>
              <a:ext uri="{FF2B5EF4-FFF2-40B4-BE49-F238E27FC236}">
                <a16:creationId xmlns:a16="http://schemas.microsoft.com/office/drawing/2014/main" id="{7666C36A-CAAC-5947-9ED4-F481FE5CAF5C}"/>
              </a:ext>
            </a:extLst>
          </p:cNvPr>
          <p:cNvPicPr>
            <a:picLocks noChangeAspect="1"/>
          </p:cNvPicPr>
          <p:nvPr/>
        </p:nvPicPr>
        <p:blipFill>
          <a:blip r:embed="rId3"/>
          <a:stretch>
            <a:fillRect/>
          </a:stretch>
        </p:blipFill>
        <p:spPr>
          <a:xfrm>
            <a:off x="668782" y="1828800"/>
            <a:ext cx="4509890" cy="375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0DB64EEE-1920-E7C1-7114-9F12F7DF3652}"/>
              </a:ext>
            </a:extLst>
          </p:cNvPr>
          <p:cNvPicPr>
            <a:picLocks noChangeAspect="1"/>
          </p:cNvPicPr>
          <p:nvPr/>
        </p:nvPicPr>
        <p:blipFill rotWithShape="1">
          <a:blip r:embed="rId4"/>
          <a:srcRect l="4074" t="4445" r="5556" b="12222"/>
          <a:stretch/>
        </p:blipFill>
        <p:spPr>
          <a:xfrm>
            <a:off x="5410200" y="1828800"/>
            <a:ext cx="3052318" cy="375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7317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76200"/>
            <a:ext cx="9144000" cy="1143000"/>
          </a:xfrm>
        </p:spPr>
        <p:txBody>
          <a:bodyPr/>
          <a:lstStyle/>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State Veterans’ Homes</a:t>
            </a:r>
            <a:endParaRPr lang="en-US" sz="4800" b="1" dirty="0">
              <a:effectLst>
                <a:outerShdw blurRad="38100" dist="38100" dir="2700000" algn="tl">
                  <a:srgbClr val="000000">
                    <a:alpha val="43137"/>
                  </a:srgbClr>
                </a:outerShdw>
              </a:effectLst>
              <a:latin typeface="Calibri" panose="020F0502020204030204" pitchFamily="34" charset="0"/>
              <a:ea typeface="ＭＳ Ｐゴシック" pitchFamily="34" charset="-128"/>
              <a:cs typeface="Calibri" panose="020F0502020204030204" pitchFamily="34" charset="0"/>
            </a:endParaRPr>
          </a:p>
        </p:txBody>
      </p:sp>
      <p:pic>
        <p:nvPicPr>
          <p:cNvPr id="4" name="Picture 3">
            <a:extLst>
              <a:ext uri="{FF2B5EF4-FFF2-40B4-BE49-F238E27FC236}">
                <a16:creationId xmlns:a16="http://schemas.microsoft.com/office/drawing/2014/main" id="{8ED71318-6C1B-42A8-9DB5-679C0CADB76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1545491"/>
            <a:ext cx="6172201" cy="5332123"/>
          </a:xfrm>
          <a:prstGeom prst="rect">
            <a:avLst/>
          </a:prstGeom>
        </p:spPr>
      </p:pic>
    </p:spTree>
    <p:extLst>
      <p:ext uri="{BB962C8B-B14F-4D97-AF65-F5344CB8AC3E}">
        <p14:creationId xmlns:p14="http://schemas.microsoft.com/office/powerpoint/2010/main" val="3842599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228600"/>
            <a:ext cx="8839200" cy="1066800"/>
          </a:xfrm>
        </p:spPr>
        <p:txBody>
          <a:bodyPr/>
          <a:lstStyle/>
          <a:p>
            <a:pPr eaLnBrk="1" hangingPunct="1">
              <a:defRPr/>
            </a:pPr>
            <a:r>
              <a:rPr lang="en-US" sz="4600" b="1" dirty="0">
                <a:effectLst>
                  <a:outerShdw blurRad="38100" dist="38100" dir="2700000" algn="tl">
                    <a:srgbClr val="000000">
                      <a:alpha val="43137"/>
                    </a:srgbClr>
                  </a:outerShdw>
                </a:effectLst>
                <a:ea typeface="ＭＳ Ｐゴシック" charset="-128"/>
                <a:cs typeface="Arial" pitchFamily="34" charset="0"/>
              </a:rPr>
              <a:t>Florida Veterans’ Benefits Guide</a:t>
            </a:r>
          </a:p>
        </p:txBody>
      </p:sp>
      <p:pic>
        <p:nvPicPr>
          <p:cNvPr id="2" name="Picture 1">
            <a:extLst>
              <a:ext uri="{FF2B5EF4-FFF2-40B4-BE49-F238E27FC236}">
                <a16:creationId xmlns:a16="http://schemas.microsoft.com/office/drawing/2014/main" id="{9E039E34-2B27-459E-9D51-2620963C77F3}"/>
              </a:ext>
            </a:extLst>
          </p:cNvPr>
          <p:cNvPicPr>
            <a:picLocks noChangeAspect="1"/>
          </p:cNvPicPr>
          <p:nvPr/>
        </p:nvPicPr>
        <p:blipFill>
          <a:blip r:embed="rId3"/>
          <a:stretch>
            <a:fillRect/>
          </a:stretch>
        </p:blipFill>
        <p:spPr>
          <a:xfrm>
            <a:off x="152400" y="1524000"/>
            <a:ext cx="8853714" cy="4648200"/>
          </a:xfrm>
          <a:prstGeom prst="rect">
            <a:avLst/>
          </a:prstGeom>
        </p:spPr>
      </p:pic>
    </p:spTree>
    <p:extLst>
      <p:ext uri="{BB962C8B-B14F-4D97-AF65-F5344CB8AC3E}">
        <p14:creationId xmlns:p14="http://schemas.microsoft.com/office/powerpoint/2010/main" val="245471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228600"/>
            <a:ext cx="8915400" cy="1066800"/>
          </a:xfrm>
        </p:spPr>
        <p:txBody>
          <a:bodyPr/>
          <a:lstStyle/>
          <a:p>
            <a:pPr eaLnBrk="1" hangingPunct="1">
              <a:defRPr/>
            </a:pPr>
            <a:r>
              <a:rPr lang="en-US" altLang="en-US" b="1" dirty="0">
                <a:effectLst>
                  <a:outerShdw blurRad="38100" dist="38100" dir="2700000" algn="tl">
                    <a:srgbClr val="000000">
                      <a:alpha val="43137"/>
                    </a:srgbClr>
                  </a:outerShdw>
                </a:effectLst>
                <a:ea typeface="ＭＳ Ｐゴシック" pitchFamily="34" charset="-128"/>
                <a:cs typeface="Arial" pitchFamily="34" charset="0"/>
              </a:rPr>
              <a:t>Forward March Veterans’ Newsletter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71388" cy="5029200"/>
          </a:xfrm>
          <a:prstGeom prst="rect">
            <a:avLst/>
          </a:prstGeom>
        </p:spPr>
      </p:pic>
      <p:sp>
        <p:nvSpPr>
          <p:cNvPr id="2" name="TextBox 1">
            <a:extLst>
              <a:ext uri="{FF2B5EF4-FFF2-40B4-BE49-F238E27FC236}">
                <a16:creationId xmlns:a16="http://schemas.microsoft.com/office/drawing/2014/main" id="{E501356C-1A67-4FFF-AD90-E4F55045CF37}"/>
              </a:ext>
            </a:extLst>
          </p:cNvPr>
          <p:cNvSpPr txBox="1"/>
          <p:nvPr/>
        </p:nvSpPr>
        <p:spPr>
          <a:xfrm>
            <a:off x="1447800" y="4876800"/>
            <a:ext cx="4784130" cy="769441"/>
          </a:xfrm>
          <a:prstGeom prst="rect">
            <a:avLst/>
          </a:prstGeom>
          <a:noFill/>
        </p:spPr>
        <p:txBody>
          <a:bodyPr wrap="none" rtlCol="0">
            <a:spAutoFit/>
          </a:bodyPr>
          <a:lstStyle/>
          <a:p>
            <a:r>
              <a:rPr lang="en-US" sz="4400" dirty="0">
                <a:solidFill>
                  <a:schemeClr val="bg1"/>
                </a:solidFill>
                <a:effectLst>
                  <a:outerShdw blurRad="38100" dist="38100" dir="2700000" algn="tl">
                    <a:srgbClr val="000000">
                      <a:alpha val="43137"/>
                    </a:srgbClr>
                  </a:outerShdw>
                </a:effectLst>
              </a:rPr>
              <a:t>52,000+ Subscribers</a:t>
            </a:r>
          </a:p>
        </p:txBody>
      </p:sp>
    </p:spTree>
    <p:extLst>
      <p:ext uri="{BB962C8B-B14F-4D97-AF65-F5344CB8AC3E}">
        <p14:creationId xmlns:p14="http://schemas.microsoft.com/office/powerpoint/2010/main" val="201839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8839200" cy="1097280"/>
          </a:xfrm>
        </p:spPr>
        <p:txBody>
          <a:bodyPr/>
          <a:lstStyle/>
          <a:p>
            <a:pPr eaLnBrk="1" hangingPunct="1">
              <a:defRPr/>
            </a:pPr>
            <a:r>
              <a:rPr lang="en-US" sz="3600" b="1" dirty="0">
                <a:effectLst>
                  <a:outerShdw blurRad="38100" dist="38100" dir="2700000" algn="tl">
                    <a:srgbClr val="000000">
                      <a:alpha val="43137"/>
                    </a:srgbClr>
                  </a:outerShdw>
                </a:effectLst>
                <a:ea typeface="ＭＳ Ｐゴシック" charset="-128"/>
                <a:cs typeface="Arial" pitchFamily="34" charset="0"/>
              </a:rPr>
              <a:t>2023 Florida Legislative Session</a:t>
            </a:r>
            <a:br>
              <a:rPr lang="en-US" sz="3600" b="1" dirty="0">
                <a:effectLst>
                  <a:outerShdw blurRad="38100" dist="38100" dir="2700000" algn="tl">
                    <a:srgbClr val="000000">
                      <a:alpha val="43137"/>
                    </a:srgbClr>
                  </a:outerShdw>
                </a:effectLst>
                <a:ea typeface="ＭＳ Ｐゴシック" charset="-128"/>
                <a:cs typeface="Arial" pitchFamily="34" charset="0"/>
              </a:rPr>
            </a:br>
            <a:r>
              <a:rPr lang="en-US" sz="3600" b="1" dirty="0">
                <a:effectLst>
                  <a:outerShdw blurRad="38100" dist="38100" dir="2700000" algn="tl">
                    <a:srgbClr val="000000">
                      <a:alpha val="43137"/>
                    </a:srgbClr>
                  </a:outerShdw>
                </a:effectLst>
                <a:ea typeface="ＭＳ Ｐゴシック" charset="-128"/>
                <a:cs typeface="Arial" pitchFamily="34" charset="0"/>
              </a:rPr>
              <a:t>March 7 – May 5, 2023</a:t>
            </a:r>
          </a:p>
        </p:txBody>
      </p:sp>
      <p:sp>
        <p:nvSpPr>
          <p:cNvPr id="4" name="TextBox 3"/>
          <p:cNvSpPr txBox="1"/>
          <p:nvPr/>
        </p:nvSpPr>
        <p:spPr>
          <a:xfrm>
            <a:off x="228600" y="1447800"/>
            <a:ext cx="8839200" cy="59400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E427A"/>
                </a:solidFill>
                <a:effectLst/>
                <a:uLnTx/>
                <a:uFillTx/>
                <a:latin typeface="Calibri" pitchFamily="34" charset="0"/>
                <a:ea typeface="ＭＳ Ｐゴシック" pitchFamily="34" charset="-128"/>
                <a:cs typeface="+mn-cs"/>
              </a:rPr>
              <a:t>Veterans’ Services and Recognition</a:t>
            </a:r>
            <a:endParaRPr kumimoji="0" lang="en-US" sz="36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a:p>
            <a:pPr marR="0" lvl="0" algn="l"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a:ln>
                  <a:noFill/>
                </a:ln>
                <a:solidFill>
                  <a:srgbClr val="0E427A"/>
                </a:solidFill>
                <a:effectLst/>
                <a:uLnTx/>
                <a:uFillTx/>
                <a:latin typeface="Calibri" pitchFamily="34" charset="0"/>
                <a:ea typeface="ＭＳ Ｐゴシック" pitchFamily="34" charset="-128"/>
                <a:cs typeface="+mn-cs"/>
              </a:rPr>
              <a:t>HB 485 </a:t>
            </a:r>
            <a:r>
              <a:rPr kumimoji="0" lang="en-US" sz="36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(Rep. Salzman) </a:t>
            </a:r>
            <a:r>
              <a:rPr kumimoji="0" lang="en-US" sz="3600" b="1" i="0" u="none" strike="noStrike" kern="1200" cap="none" spc="0" normalizeH="0" baseline="0" noProof="0" dirty="0">
                <a:ln>
                  <a:noFill/>
                </a:ln>
                <a:solidFill>
                  <a:srgbClr val="0E427A"/>
                </a:solidFill>
                <a:effectLst/>
                <a:uLnTx/>
                <a:uFillTx/>
                <a:latin typeface="Calibri" pitchFamily="34" charset="0"/>
                <a:ea typeface="ＭＳ Ｐゴシック" pitchFamily="34" charset="-128"/>
                <a:cs typeface="+mn-cs"/>
              </a:rPr>
              <a:t>&amp; SB 824 </a:t>
            </a:r>
            <a:r>
              <a:rPr kumimoji="0" lang="en-US" sz="36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(Sen. Collins)</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3600" b="1" dirty="0">
                <a:solidFill>
                  <a:srgbClr val="0E427A"/>
                </a:solidFill>
              </a:rPr>
              <a:t>Creates FDVA Division of Long-Term Care</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E427A"/>
                </a:solidFill>
                <a:effectLst/>
                <a:uLnTx/>
                <a:uFillTx/>
              </a:rPr>
              <a:t>Revises Qualifications of County </a:t>
            </a:r>
            <a:r>
              <a:rPr lang="en-US" sz="3600" b="1" dirty="0">
                <a:solidFill>
                  <a:srgbClr val="0E427A"/>
                </a:solidFill>
              </a:rPr>
              <a:t>&amp; City Veteran Service Officers (CVSOs)</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E427A"/>
                </a:solidFill>
                <a:effectLst/>
                <a:uLnTx/>
                <a:uFillTx/>
              </a:rPr>
              <a:t>Creates “Veterans’ Adult Day Health Care of Florida Act”</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3600" b="1" dirty="0">
                <a:solidFill>
                  <a:srgbClr val="0E427A"/>
                </a:solidFill>
              </a:rPr>
              <a:t>Creates Veterans Week in Florida</a:t>
            </a:r>
            <a:endParaRPr kumimoji="0" lang="en-US" sz="3600" b="1" i="0" u="none" strike="noStrike" kern="1200" cap="none" spc="0" normalizeH="0" baseline="0" noProof="0" dirty="0">
              <a:ln>
                <a:noFill/>
              </a:ln>
              <a:solidFill>
                <a:srgbClr val="0E427A"/>
              </a:solidFill>
              <a:effectLst/>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1" i="0" u="none" strike="noStrike" kern="1200" cap="none" spc="0" normalizeH="0" baseline="0" noProof="0" dirty="0">
              <a:ln>
                <a:noFill/>
              </a:ln>
              <a:solidFill>
                <a:srgbClr val="0E427A"/>
              </a:solidFill>
              <a:effectLst/>
              <a:uLnTx/>
              <a:uFillTx/>
              <a:latin typeface="Calibri" pitchFamily="34"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5095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8839200" cy="1097280"/>
          </a:xfrm>
        </p:spPr>
        <p:txBody>
          <a:bodyPr/>
          <a:lstStyle/>
          <a:p>
            <a:pPr eaLnBrk="1" hangingPunct="1">
              <a:defRPr/>
            </a:pPr>
            <a:r>
              <a:rPr lang="en-US" sz="3600" b="1" dirty="0">
                <a:effectLst>
                  <a:outerShdw blurRad="38100" dist="38100" dir="2700000" algn="tl">
                    <a:srgbClr val="000000">
                      <a:alpha val="43137"/>
                    </a:srgbClr>
                  </a:outerShdw>
                </a:effectLst>
                <a:ea typeface="ＭＳ Ｐゴシック" charset="-128"/>
                <a:cs typeface="Arial" pitchFamily="34" charset="0"/>
              </a:rPr>
              <a:t>2024 Florida Legislative Session</a:t>
            </a:r>
            <a:br>
              <a:rPr lang="en-US" sz="3600" b="1" dirty="0">
                <a:effectLst>
                  <a:outerShdw blurRad="38100" dist="38100" dir="2700000" algn="tl">
                    <a:srgbClr val="000000">
                      <a:alpha val="43137"/>
                    </a:srgbClr>
                  </a:outerShdw>
                </a:effectLst>
                <a:ea typeface="ＭＳ Ｐゴシック" charset="-128"/>
                <a:cs typeface="Arial" pitchFamily="34" charset="0"/>
              </a:rPr>
            </a:br>
            <a:r>
              <a:rPr lang="en-US" sz="3600" b="1" dirty="0">
                <a:effectLst>
                  <a:outerShdw blurRad="38100" dist="38100" dir="2700000" algn="tl">
                    <a:srgbClr val="000000">
                      <a:alpha val="43137"/>
                    </a:srgbClr>
                  </a:outerShdw>
                </a:effectLst>
                <a:ea typeface="ＭＳ Ｐゴシック" charset="-128"/>
                <a:cs typeface="Arial" pitchFamily="34" charset="0"/>
              </a:rPr>
              <a:t>January 9 – March 8, 2024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6934200" cy="4620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066800" y="6220684"/>
            <a:ext cx="6934200" cy="584775"/>
          </a:xfrm>
          <a:prstGeom prst="rect">
            <a:avLst/>
          </a:prstGeom>
          <a:noFill/>
        </p:spPr>
        <p:txBody>
          <a:bodyPr wrap="square" rtlCol="0">
            <a:spAutoFit/>
          </a:bodyPr>
          <a:lstStyle/>
          <a:p>
            <a:pPr algn="ctr"/>
            <a:r>
              <a:rPr lang="en-US" sz="3200" b="1" dirty="0">
                <a:solidFill>
                  <a:srgbClr val="C00000"/>
                </a:solidFill>
              </a:rPr>
              <a:t> </a:t>
            </a:r>
            <a:r>
              <a:rPr lang="en-US" sz="3200" b="1" i="1" dirty="0">
                <a:solidFill>
                  <a:srgbClr val="C00000"/>
                </a:solidFill>
              </a:rPr>
              <a:t>Follow us on FloridaVets.org</a:t>
            </a:r>
          </a:p>
        </p:txBody>
      </p:sp>
    </p:spTree>
    <p:extLst>
      <p:ext uri="{BB962C8B-B14F-4D97-AF65-F5344CB8AC3E}">
        <p14:creationId xmlns:p14="http://schemas.microsoft.com/office/powerpoint/2010/main" val="3534901632"/>
      </p:ext>
    </p:extLst>
  </p:cSld>
  <p:clrMapOvr>
    <a:masterClrMapping/>
  </p:clrMapOvr>
</p:sld>
</file>

<file path=ppt/theme/theme1.xml><?xml version="1.0" encoding="utf-8"?>
<a:theme xmlns:a="http://schemas.openxmlformats.org/drawingml/2006/main" name="Governors Monthly Agency Head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overnors Monthly Agency Head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overnors Monthly Agency Head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Governors Monthly Agency Head Meeting</Template>
  <TotalTime>2289</TotalTime>
  <Words>1038</Words>
  <Application>Microsoft Office PowerPoint</Application>
  <PresentationFormat>On-screen Show (4:3)</PresentationFormat>
  <Paragraphs>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Courier New</vt:lpstr>
      <vt:lpstr>Wingdings</vt:lpstr>
      <vt:lpstr>Governors Monthly Agency Head Meeting</vt:lpstr>
      <vt:lpstr>1_Governors Monthly Agency Head Meeting</vt:lpstr>
      <vt:lpstr>2_Governors Monthly Agency Head Meeting</vt:lpstr>
      <vt:lpstr>Lee Ann Sferrazza-Rios Public Affairs Manager</vt:lpstr>
      <vt:lpstr>Why We Serve</vt:lpstr>
      <vt:lpstr>Veterans’ Outreach</vt:lpstr>
      <vt:lpstr>Disaster Recovery Centers</vt:lpstr>
      <vt:lpstr>State Veterans’ Homes</vt:lpstr>
      <vt:lpstr>Florida Veterans’ Benefits Guide</vt:lpstr>
      <vt:lpstr>Forward March Veterans’ Newsletter</vt:lpstr>
      <vt:lpstr>2023 Florida Legislative Session March 7 – May 5, 2023</vt:lpstr>
      <vt:lpstr>2024 Florida Legislative Session January 9 – March 8, 2024</vt:lpstr>
      <vt:lpstr>Questions on Legislation</vt:lpstr>
      <vt:lpstr>    FloridaVets.org</vt:lpstr>
    </vt:vector>
  </TitlesOfParts>
  <Company>FDVA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MurrayR</dc:creator>
  <cp:lastModifiedBy>Murray, Steve</cp:lastModifiedBy>
  <cp:revision>536</cp:revision>
  <cp:lastPrinted>2023-04-19T18:01:00Z</cp:lastPrinted>
  <dcterms:created xsi:type="dcterms:W3CDTF">2012-07-19T14:19:04Z</dcterms:created>
  <dcterms:modified xsi:type="dcterms:W3CDTF">2023-09-27T14:43:05Z</dcterms:modified>
</cp:coreProperties>
</file>