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257" r:id="rId5"/>
    <p:sldId id="262" r:id="rId6"/>
    <p:sldId id="259" r:id="rId7"/>
    <p:sldId id="280" r:id="rId8"/>
    <p:sldId id="281" r:id="rId9"/>
    <p:sldId id="282" r:id="rId10"/>
    <p:sldId id="270" r:id="rId11"/>
    <p:sldId id="271" r:id="rId12"/>
    <p:sldId id="276" r:id="rId13"/>
    <p:sldId id="285" r:id="rId14"/>
    <p:sldId id="284" r:id="rId15"/>
    <p:sldId id="267" r:id="rId16"/>
    <p:sldId id="28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016" autoAdjust="0"/>
    <p:restoredTop sz="72776"/>
  </p:normalViewPr>
  <p:slideViewPr>
    <p:cSldViewPr snapToGrid="0">
      <p:cViewPr>
        <p:scale>
          <a:sx n="80" d="100"/>
          <a:sy n="80" d="100"/>
        </p:scale>
        <p:origin x="8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6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E0C8FC-8445-463D-8214-71A6AC88EBA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2C0709-FE9D-499F-95D6-36E618D247E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Improve </a:t>
          </a:r>
          <a:r>
            <a:rPr lang="en-US" b="1" i="0" dirty="0"/>
            <a:t>awareness </a:t>
          </a:r>
          <a:r>
            <a:rPr lang="en-US" b="0" i="0" dirty="0"/>
            <a:t>of resources, services and benefits available to SMVF</a:t>
          </a:r>
          <a:endParaRPr lang="en-US" dirty="0"/>
        </a:p>
      </dgm:t>
    </dgm:pt>
    <dgm:pt modelId="{73E5865E-CA39-4F2A-8568-BAA9A19C78F7}" type="parTrans" cxnId="{D553210F-7D9E-4E88-BCAC-52A8B36A1B35}">
      <dgm:prSet/>
      <dgm:spPr/>
      <dgm:t>
        <a:bodyPr/>
        <a:lstStyle/>
        <a:p>
          <a:endParaRPr lang="en-US"/>
        </a:p>
      </dgm:t>
    </dgm:pt>
    <dgm:pt modelId="{7BF1A31F-B93E-4F8A-B11D-6A7C5CA3CEFD}" type="sibTrans" cxnId="{D553210F-7D9E-4E88-BCAC-52A8B36A1B35}">
      <dgm:prSet/>
      <dgm:spPr/>
      <dgm:t>
        <a:bodyPr/>
        <a:lstStyle/>
        <a:p>
          <a:endParaRPr lang="en-US"/>
        </a:p>
      </dgm:t>
    </dgm:pt>
    <dgm:pt modelId="{5763B5AF-2794-40D2-9D0F-4046D28EB41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Improve </a:t>
          </a:r>
          <a:r>
            <a:rPr lang="en-US" b="1" i="0" dirty="0"/>
            <a:t>access </a:t>
          </a:r>
          <a:r>
            <a:rPr lang="en-US" b="0" i="0" dirty="0"/>
            <a:t>to resources, services, and benefits available to SMVF</a:t>
          </a:r>
          <a:endParaRPr lang="en-US" dirty="0"/>
        </a:p>
      </dgm:t>
    </dgm:pt>
    <dgm:pt modelId="{BE1AB10E-0E09-4AA3-9C3D-A3BBFF049FD5}" type="parTrans" cxnId="{FDE8C81D-7211-4E8A-9F2E-87C8BAC56225}">
      <dgm:prSet/>
      <dgm:spPr/>
      <dgm:t>
        <a:bodyPr/>
        <a:lstStyle/>
        <a:p>
          <a:endParaRPr lang="en-US"/>
        </a:p>
      </dgm:t>
    </dgm:pt>
    <dgm:pt modelId="{AA272B6C-7B27-4228-BE01-593900BFAA73}" type="sibTrans" cxnId="{FDE8C81D-7211-4E8A-9F2E-87C8BAC56225}">
      <dgm:prSet/>
      <dgm:spPr/>
      <dgm:t>
        <a:bodyPr/>
        <a:lstStyle/>
        <a:p>
          <a:endParaRPr lang="en-US"/>
        </a:p>
      </dgm:t>
    </dgm:pt>
    <dgm:pt modelId="{D701E4B3-EB8B-43D3-BFCD-C3B467B47CD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Improve </a:t>
          </a:r>
          <a:r>
            <a:rPr lang="en-US" b="1" i="0" dirty="0"/>
            <a:t>coverage and usage </a:t>
          </a:r>
          <a:r>
            <a:rPr lang="en-US" b="0" i="0" dirty="0"/>
            <a:t>of resources, services and benefits available to SMVF</a:t>
          </a:r>
          <a:endParaRPr lang="en-US" dirty="0"/>
        </a:p>
      </dgm:t>
    </dgm:pt>
    <dgm:pt modelId="{658D27F5-94EB-4F15-87E9-45540A8D068F}" type="parTrans" cxnId="{80DB593B-C41F-4DC7-9F63-AD413303DC83}">
      <dgm:prSet/>
      <dgm:spPr/>
      <dgm:t>
        <a:bodyPr/>
        <a:lstStyle/>
        <a:p>
          <a:endParaRPr lang="en-US"/>
        </a:p>
      </dgm:t>
    </dgm:pt>
    <dgm:pt modelId="{6A3595FB-EA56-4A84-A911-E927D3D26586}" type="sibTrans" cxnId="{80DB593B-C41F-4DC7-9F63-AD413303DC83}">
      <dgm:prSet/>
      <dgm:spPr/>
      <dgm:t>
        <a:bodyPr/>
        <a:lstStyle/>
        <a:p>
          <a:endParaRPr lang="en-US"/>
        </a:p>
      </dgm:t>
    </dgm:pt>
    <dgm:pt modelId="{F313801E-18BE-42B7-8944-85DCF8CF7766}" type="pres">
      <dgm:prSet presAssocID="{14E0C8FC-8445-463D-8214-71A6AC88EBA0}" presName="root" presStyleCnt="0">
        <dgm:presLayoutVars>
          <dgm:dir/>
          <dgm:resizeHandles val="exact"/>
        </dgm:presLayoutVars>
      </dgm:prSet>
      <dgm:spPr/>
    </dgm:pt>
    <dgm:pt modelId="{65E5B8BF-1067-4134-8954-6CD1626DE1FF}" type="pres">
      <dgm:prSet presAssocID="{132C0709-FE9D-499F-95D6-36E618D247E6}" presName="compNode" presStyleCnt="0"/>
      <dgm:spPr/>
    </dgm:pt>
    <dgm:pt modelId="{1605A838-F451-4F1A-9945-0B5DCFB015A7}" type="pres">
      <dgm:prSet presAssocID="{132C0709-FE9D-499F-95D6-36E618D247E6}" presName="bgRect" presStyleLbl="bgShp" presStyleIdx="0" presStyleCnt="3" custLinFactNeighborY="-32735"/>
      <dgm:spPr/>
    </dgm:pt>
    <dgm:pt modelId="{4D1442DD-0825-4E4E-B917-0221C4F329CA}" type="pres">
      <dgm:prSet presAssocID="{132C0709-FE9D-499F-95D6-36E618D247E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77E98560-0ECC-441B-BBE3-ABDB870AE6ED}" type="pres">
      <dgm:prSet presAssocID="{132C0709-FE9D-499F-95D6-36E618D247E6}" presName="spaceRect" presStyleCnt="0"/>
      <dgm:spPr/>
    </dgm:pt>
    <dgm:pt modelId="{67A6C505-765F-444C-886A-EA061EFE3976}" type="pres">
      <dgm:prSet presAssocID="{132C0709-FE9D-499F-95D6-36E618D247E6}" presName="parTx" presStyleLbl="revTx" presStyleIdx="0" presStyleCnt="3">
        <dgm:presLayoutVars>
          <dgm:chMax val="0"/>
          <dgm:chPref val="0"/>
        </dgm:presLayoutVars>
      </dgm:prSet>
      <dgm:spPr/>
    </dgm:pt>
    <dgm:pt modelId="{6C9086DC-B82F-4779-B346-97637CE3A424}" type="pres">
      <dgm:prSet presAssocID="{7BF1A31F-B93E-4F8A-B11D-6A7C5CA3CEFD}" presName="sibTrans" presStyleCnt="0"/>
      <dgm:spPr/>
    </dgm:pt>
    <dgm:pt modelId="{850651FA-3748-4AFB-9884-F5EC68578A02}" type="pres">
      <dgm:prSet presAssocID="{5763B5AF-2794-40D2-9D0F-4046D28EB41C}" presName="compNode" presStyleCnt="0"/>
      <dgm:spPr/>
    </dgm:pt>
    <dgm:pt modelId="{0682AFC9-3D9D-4EAE-8443-BC32A50C8602}" type="pres">
      <dgm:prSet presAssocID="{5763B5AF-2794-40D2-9D0F-4046D28EB41C}" presName="bgRect" presStyleLbl="bgShp" presStyleIdx="1" presStyleCnt="3"/>
      <dgm:spPr/>
    </dgm:pt>
    <dgm:pt modelId="{1B82B07C-09FF-462F-9008-557F6DD55A2D}" type="pres">
      <dgm:prSet presAssocID="{5763B5AF-2794-40D2-9D0F-4046D28EB41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8623E059-24BC-4CB9-9FC4-80129EB90897}" type="pres">
      <dgm:prSet presAssocID="{5763B5AF-2794-40D2-9D0F-4046D28EB41C}" presName="spaceRect" presStyleCnt="0"/>
      <dgm:spPr/>
    </dgm:pt>
    <dgm:pt modelId="{90297A48-662E-4E39-8E3B-8537350358CC}" type="pres">
      <dgm:prSet presAssocID="{5763B5AF-2794-40D2-9D0F-4046D28EB41C}" presName="parTx" presStyleLbl="revTx" presStyleIdx="1" presStyleCnt="3">
        <dgm:presLayoutVars>
          <dgm:chMax val="0"/>
          <dgm:chPref val="0"/>
        </dgm:presLayoutVars>
      </dgm:prSet>
      <dgm:spPr/>
    </dgm:pt>
    <dgm:pt modelId="{DE25E042-C2DB-4F0D-91BE-7AC67E54652D}" type="pres">
      <dgm:prSet presAssocID="{AA272B6C-7B27-4228-BE01-593900BFAA73}" presName="sibTrans" presStyleCnt="0"/>
      <dgm:spPr/>
    </dgm:pt>
    <dgm:pt modelId="{F59C764E-98D4-4BB4-8A51-29B1B0366C87}" type="pres">
      <dgm:prSet presAssocID="{D701E4B3-EB8B-43D3-BFCD-C3B467B47CD2}" presName="compNode" presStyleCnt="0"/>
      <dgm:spPr/>
    </dgm:pt>
    <dgm:pt modelId="{91EA7051-2041-4DB6-B79C-97A9A25265A5}" type="pres">
      <dgm:prSet presAssocID="{D701E4B3-EB8B-43D3-BFCD-C3B467B47CD2}" presName="bgRect" presStyleLbl="bgShp" presStyleIdx="2" presStyleCnt="3"/>
      <dgm:spPr/>
    </dgm:pt>
    <dgm:pt modelId="{3C683968-F0F6-43A9-8C90-0753BD49E3B3}" type="pres">
      <dgm:prSet presAssocID="{D701E4B3-EB8B-43D3-BFCD-C3B467B47CD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3FB0BA3E-250D-4DDE-8CC7-D7723F770963}" type="pres">
      <dgm:prSet presAssocID="{D701E4B3-EB8B-43D3-BFCD-C3B467B47CD2}" presName="spaceRect" presStyleCnt="0"/>
      <dgm:spPr/>
    </dgm:pt>
    <dgm:pt modelId="{CBF7DE34-AAA1-4BF2-8CC4-1F8E83BD7F7E}" type="pres">
      <dgm:prSet presAssocID="{D701E4B3-EB8B-43D3-BFCD-C3B467B47CD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EDE8901-DC0F-47B7-9680-8D098D59347F}" type="presOf" srcId="{14E0C8FC-8445-463D-8214-71A6AC88EBA0}" destId="{F313801E-18BE-42B7-8944-85DCF8CF7766}" srcOrd="0" destOrd="0" presId="urn:microsoft.com/office/officeart/2018/2/layout/IconVerticalSolidList"/>
    <dgm:cxn modelId="{D553210F-7D9E-4E88-BCAC-52A8B36A1B35}" srcId="{14E0C8FC-8445-463D-8214-71A6AC88EBA0}" destId="{132C0709-FE9D-499F-95D6-36E618D247E6}" srcOrd="0" destOrd="0" parTransId="{73E5865E-CA39-4F2A-8568-BAA9A19C78F7}" sibTransId="{7BF1A31F-B93E-4F8A-B11D-6A7C5CA3CEFD}"/>
    <dgm:cxn modelId="{FDE8C81D-7211-4E8A-9F2E-87C8BAC56225}" srcId="{14E0C8FC-8445-463D-8214-71A6AC88EBA0}" destId="{5763B5AF-2794-40D2-9D0F-4046D28EB41C}" srcOrd="1" destOrd="0" parTransId="{BE1AB10E-0E09-4AA3-9C3D-A3BBFF049FD5}" sibTransId="{AA272B6C-7B27-4228-BE01-593900BFAA73}"/>
    <dgm:cxn modelId="{80DB593B-C41F-4DC7-9F63-AD413303DC83}" srcId="{14E0C8FC-8445-463D-8214-71A6AC88EBA0}" destId="{D701E4B3-EB8B-43D3-BFCD-C3B467B47CD2}" srcOrd="2" destOrd="0" parTransId="{658D27F5-94EB-4F15-87E9-45540A8D068F}" sibTransId="{6A3595FB-EA56-4A84-A911-E927D3D26586}"/>
    <dgm:cxn modelId="{F1654B94-F0BA-468A-89BF-7115E12098B8}" type="presOf" srcId="{5763B5AF-2794-40D2-9D0F-4046D28EB41C}" destId="{90297A48-662E-4E39-8E3B-8537350358CC}" srcOrd="0" destOrd="0" presId="urn:microsoft.com/office/officeart/2018/2/layout/IconVerticalSolidList"/>
    <dgm:cxn modelId="{D0B4B0A7-250B-4AE3-B71C-30E55704B474}" type="presOf" srcId="{D701E4B3-EB8B-43D3-BFCD-C3B467B47CD2}" destId="{CBF7DE34-AAA1-4BF2-8CC4-1F8E83BD7F7E}" srcOrd="0" destOrd="0" presId="urn:microsoft.com/office/officeart/2018/2/layout/IconVerticalSolidList"/>
    <dgm:cxn modelId="{58B639F8-20B7-4CDC-89C2-ED9F9AF6FB9E}" type="presOf" srcId="{132C0709-FE9D-499F-95D6-36E618D247E6}" destId="{67A6C505-765F-444C-886A-EA061EFE3976}" srcOrd="0" destOrd="0" presId="urn:microsoft.com/office/officeart/2018/2/layout/IconVerticalSolidList"/>
    <dgm:cxn modelId="{436AEB4B-BDEC-4BD9-ABEF-237FD5D0A459}" type="presParOf" srcId="{F313801E-18BE-42B7-8944-85DCF8CF7766}" destId="{65E5B8BF-1067-4134-8954-6CD1626DE1FF}" srcOrd="0" destOrd="0" presId="urn:microsoft.com/office/officeart/2018/2/layout/IconVerticalSolidList"/>
    <dgm:cxn modelId="{BF949092-D066-4F30-935A-A0A4DDE3C2D0}" type="presParOf" srcId="{65E5B8BF-1067-4134-8954-6CD1626DE1FF}" destId="{1605A838-F451-4F1A-9945-0B5DCFB015A7}" srcOrd="0" destOrd="0" presId="urn:microsoft.com/office/officeart/2018/2/layout/IconVerticalSolidList"/>
    <dgm:cxn modelId="{CC46E78A-0C71-4CD8-A268-8B3DE7AC8FC3}" type="presParOf" srcId="{65E5B8BF-1067-4134-8954-6CD1626DE1FF}" destId="{4D1442DD-0825-4E4E-B917-0221C4F329CA}" srcOrd="1" destOrd="0" presId="urn:microsoft.com/office/officeart/2018/2/layout/IconVerticalSolidList"/>
    <dgm:cxn modelId="{80B926A3-CF68-49D3-9EFD-2FC34640925E}" type="presParOf" srcId="{65E5B8BF-1067-4134-8954-6CD1626DE1FF}" destId="{77E98560-0ECC-441B-BBE3-ABDB870AE6ED}" srcOrd="2" destOrd="0" presId="urn:microsoft.com/office/officeart/2018/2/layout/IconVerticalSolidList"/>
    <dgm:cxn modelId="{21EEEE6A-10C6-48AD-B608-6050101BB963}" type="presParOf" srcId="{65E5B8BF-1067-4134-8954-6CD1626DE1FF}" destId="{67A6C505-765F-444C-886A-EA061EFE3976}" srcOrd="3" destOrd="0" presId="urn:microsoft.com/office/officeart/2018/2/layout/IconVerticalSolidList"/>
    <dgm:cxn modelId="{E0653D41-8A94-4A4F-9465-88EC303ABC0C}" type="presParOf" srcId="{F313801E-18BE-42B7-8944-85DCF8CF7766}" destId="{6C9086DC-B82F-4779-B346-97637CE3A424}" srcOrd="1" destOrd="0" presId="urn:microsoft.com/office/officeart/2018/2/layout/IconVerticalSolidList"/>
    <dgm:cxn modelId="{3841D362-FD1D-40FD-814C-D1848C57BEFB}" type="presParOf" srcId="{F313801E-18BE-42B7-8944-85DCF8CF7766}" destId="{850651FA-3748-4AFB-9884-F5EC68578A02}" srcOrd="2" destOrd="0" presId="urn:microsoft.com/office/officeart/2018/2/layout/IconVerticalSolidList"/>
    <dgm:cxn modelId="{651FEDA4-2333-4859-B1A0-DDA415899428}" type="presParOf" srcId="{850651FA-3748-4AFB-9884-F5EC68578A02}" destId="{0682AFC9-3D9D-4EAE-8443-BC32A50C8602}" srcOrd="0" destOrd="0" presId="urn:microsoft.com/office/officeart/2018/2/layout/IconVerticalSolidList"/>
    <dgm:cxn modelId="{BF46C18A-1D7F-448B-A8FC-F430AF2A7623}" type="presParOf" srcId="{850651FA-3748-4AFB-9884-F5EC68578A02}" destId="{1B82B07C-09FF-462F-9008-557F6DD55A2D}" srcOrd="1" destOrd="0" presId="urn:microsoft.com/office/officeart/2018/2/layout/IconVerticalSolidList"/>
    <dgm:cxn modelId="{530277C6-B266-4646-959A-9C4E94A943F5}" type="presParOf" srcId="{850651FA-3748-4AFB-9884-F5EC68578A02}" destId="{8623E059-24BC-4CB9-9FC4-80129EB90897}" srcOrd="2" destOrd="0" presId="urn:microsoft.com/office/officeart/2018/2/layout/IconVerticalSolidList"/>
    <dgm:cxn modelId="{EE37929B-983E-4597-B52E-01CFB49DE33C}" type="presParOf" srcId="{850651FA-3748-4AFB-9884-F5EC68578A02}" destId="{90297A48-662E-4E39-8E3B-8537350358CC}" srcOrd="3" destOrd="0" presId="urn:microsoft.com/office/officeart/2018/2/layout/IconVerticalSolidList"/>
    <dgm:cxn modelId="{808C640C-0C29-4045-AF8E-C0A6588B8A75}" type="presParOf" srcId="{F313801E-18BE-42B7-8944-85DCF8CF7766}" destId="{DE25E042-C2DB-4F0D-91BE-7AC67E54652D}" srcOrd="3" destOrd="0" presId="urn:microsoft.com/office/officeart/2018/2/layout/IconVerticalSolidList"/>
    <dgm:cxn modelId="{A502918E-8CA1-47A5-9D49-8970139ED017}" type="presParOf" srcId="{F313801E-18BE-42B7-8944-85DCF8CF7766}" destId="{F59C764E-98D4-4BB4-8A51-29B1B0366C87}" srcOrd="4" destOrd="0" presId="urn:microsoft.com/office/officeart/2018/2/layout/IconVerticalSolidList"/>
    <dgm:cxn modelId="{3352A688-D7A7-4E87-B988-29F3CAD3B00B}" type="presParOf" srcId="{F59C764E-98D4-4BB4-8A51-29B1B0366C87}" destId="{91EA7051-2041-4DB6-B79C-97A9A25265A5}" srcOrd="0" destOrd="0" presId="urn:microsoft.com/office/officeart/2018/2/layout/IconVerticalSolidList"/>
    <dgm:cxn modelId="{00592884-58A2-4E23-878D-3857A3925748}" type="presParOf" srcId="{F59C764E-98D4-4BB4-8A51-29B1B0366C87}" destId="{3C683968-F0F6-43A9-8C90-0753BD49E3B3}" srcOrd="1" destOrd="0" presId="urn:microsoft.com/office/officeart/2018/2/layout/IconVerticalSolidList"/>
    <dgm:cxn modelId="{DB48A22A-D333-45F0-8A43-501DAD4FCBBA}" type="presParOf" srcId="{F59C764E-98D4-4BB4-8A51-29B1B0366C87}" destId="{3FB0BA3E-250D-4DDE-8CC7-D7723F770963}" srcOrd="2" destOrd="0" presId="urn:microsoft.com/office/officeart/2018/2/layout/IconVerticalSolidList"/>
    <dgm:cxn modelId="{9867E82B-AD01-4074-8719-BF8F2870C4C7}" type="presParOf" srcId="{F59C764E-98D4-4BB4-8A51-29B1B0366C87}" destId="{CBF7DE34-AAA1-4BF2-8CC4-1F8E83BD7F7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05A838-F451-4F1A-9945-0B5DCFB015A7}">
      <dsp:nvSpPr>
        <dsp:cNvPr id="0" name=""/>
        <dsp:cNvSpPr/>
      </dsp:nvSpPr>
      <dsp:spPr>
        <a:xfrm>
          <a:off x="0" y="0"/>
          <a:ext cx="9866489" cy="64300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1442DD-0825-4E4E-B917-0221C4F329CA}">
      <dsp:nvSpPr>
        <dsp:cNvPr id="0" name=""/>
        <dsp:cNvSpPr/>
      </dsp:nvSpPr>
      <dsp:spPr>
        <a:xfrm>
          <a:off x="194508" y="144950"/>
          <a:ext cx="353652" cy="3536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A6C505-765F-444C-886A-EA061EFE3976}">
      <dsp:nvSpPr>
        <dsp:cNvPr id="0" name=""/>
        <dsp:cNvSpPr/>
      </dsp:nvSpPr>
      <dsp:spPr>
        <a:xfrm>
          <a:off x="742670" y="274"/>
          <a:ext cx="9123818" cy="643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051" tIns="68051" rIns="68051" bIns="68051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dirty="0"/>
            <a:t>Improve </a:t>
          </a:r>
          <a:r>
            <a:rPr lang="en-US" sz="2100" b="1" i="0" kern="1200" dirty="0"/>
            <a:t>awareness </a:t>
          </a:r>
          <a:r>
            <a:rPr lang="en-US" sz="2100" b="0" i="0" kern="1200" dirty="0"/>
            <a:t>of resources, services and benefits available to SMVF</a:t>
          </a:r>
          <a:endParaRPr lang="en-US" sz="2100" kern="1200" dirty="0"/>
        </a:p>
      </dsp:txBody>
      <dsp:txXfrm>
        <a:off x="742670" y="274"/>
        <a:ext cx="9123818" cy="643004"/>
      </dsp:txXfrm>
    </dsp:sp>
    <dsp:sp modelId="{0682AFC9-3D9D-4EAE-8443-BC32A50C8602}">
      <dsp:nvSpPr>
        <dsp:cNvPr id="0" name=""/>
        <dsp:cNvSpPr/>
      </dsp:nvSpPr>
      <dsp:spPr>
        <a:xfrm>
          <a:off x="0" y="804030"/>
          <a:ext cx="9866489" cy="64300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82B07C-09FF-462F-9008-557F6DD55A2D}">
      <dsp:nvSpPr>
        <dsp:cNvPr id="0" name=""/>
        <dsp:cNvSpPr/>
      </dsp:nvSpPr>
      <dsp:spPr>
        <a:xfrm>
          <a:off x="194508" y="948706"/>
          <a:ext cx="353652" cy="3536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297A48-662E-4E39-8E3B-8537350358CC}">
      <dsp:nvSpPr>
        <dsp:cNvPr id="0" name=""/>
        <dsp:cNvSpPr/>
      </dsp:nvSpPr>
      <dsp:spPr>
        <a:xfrm>
          <a:off x="742670" y="804030"/>
          <a:ext cx="9123818" cy="643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051" tIns="68051" rIns="68051" bIns="68051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dirty="0"/>
            <a:t>Improve </a:t>
          </a:r>
          <a:r>
            <a:rPr lang="en-US" sz="2100" b="1" i="0" kern="1200" dirty="0"/>
            <a:t>access </a:t>
          </a:r>
          <a:r>
            <a:rPr lang="en-US" sz="2100" b="0" i="0" kern="1200" dirty="0"/>
            <a:t>to resources, services, and benefits available to SMVF</a:t>
          </a:r>
          <a:endParaRPr lang="en-US" sz="2100" kern="1200" dirty="0"/>
        </a:p>
      </dsp:txBody>
      <dsp:txXfrm>
        <a:off x="742670" y="804030"/>
        <a:ext cx="9123818" cy="643004"/>
      </dsp:txXfrm>
    </dsp:sp>
    <dsp:sp modelId="{91EA7051-2041-4DB6-B79C-97A9A25265A5}">
      <dsp:nvSpPr>
        <dsp:cNvPr id="0" name=""/>
        <dsp:cNvSpPr/>
      </dsp:nvSpPr>
      <dsp:spPr>
        <a:xfrm>
          <a:off x="0" y="1607785"/>
          <a:ext cx="9866489" cy="64300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683968-F0F6-43A9-8C90-0753BD49E3B3}">
      <dsp:nvSpPr>
        <dsp:cNvPr id="0" name=""/>
        <dsp:cNvSpPr/>
      </dsp:nvSpPr>
      <dsp:spPr>
        <a:xfrm>
          <a:off x="194508" y="1752461"/>
          <a:ext cx="353652" cy="3536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F7DE34-AAA1-4BF2-8CC4-1F8E83BD7F7E}">
      <dsp:nvSpPr>
        <dsp:cNvPr id="0" name=""/>
        <dsp:cNvSpPr/>
      </dsp:nvSpPr>
      <dsp:spPr>
        <a:xfrm>
          <a:off x="742670" y="1607785"/>
          <a:ext cx="9123818" cy="643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051" tIns="68051" rIns="68051" bIns="68051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dirty="0"/>
            <a:t>Improve </a:t>
          </a:r>
          <a:r>
            <a:rPr lang="en-US" sz="2100" b="1" i="0" kern="1200" dirty="0"/>
            <a:t>coverage and usage </a:t>
          </a:r>
          <a:r>
            <a:rPr lang="en-US" sz="2100" b="0" i="0" kern="1200" dirty="0"/>
            <a:t>of resources, services and benefits available to SMVF</a:t>
          </a:r>
          <a:endParaRPr lang="en-US" sz="2100" kern="1200" dirty="0"/>
        </a:p>
      </dsp:txBody>
      <dsp:txXfrm>
        <a:off x="742670" y="1607785"/>
        <a:ext cx="9123818" cy="6430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BFBD1-6261-47E9-9136-185863700106}" type="datetimeFigureOut">
              <a:rPr lang="en-US" smtClean="0"/>
              <a:t>9/27/23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5B833-DA0E-4C58-BE8B-93EBEA0CB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14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Hello and thank you for welcoming me here today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I’m here to talk about the Florida Governor’s Challenge to prevent suicide among service members, veterans, and their families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I’ll provide a little background and then describe some of our current/ongoing initiatives including opportunities to get more involved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Feel free to stop me with questions, or follow up with me after the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9B73F7-48C1-6846-9B3F-8D3BA533F6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53334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5B833-DA0E-4C58-BE8B-93EBEA0CB03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83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5B833-DA0E-4C58-BE8B-93EBEA0CB03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9B73F7-48C1-6846-9B3F-8D3BA533F6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0841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The first Priority Area is about determining who needs support, and where to find those individuals.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The first piece is to identify Service Members, Veterans, and their Families (SMVF)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The second is to screen for suicide risk – which involves teaching individuals in the community to recognize the warning signs/risk level as well as clinical assessments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B73F7-48C1-6846-9B3F-8D3BA533F6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097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5B833-DA0E-4C58-BE8B-93EBEA0CB0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06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The second priority area is to promote connectedness &amp; improve care transitions. This includes: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B73F7-48C1-6846-9B3F-8D3BA533F6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151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Crisis intercept mapping: Baker, Clay, Hillsborough, Escambia/Santa Rosa, St. Johns, Palm Beach – all at various stages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9B73F7-48C1-6846-9B3F-8D3BA533F6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7315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The third priority area addresses lethal means safety and safety planning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Team 3 is home to the FDVA “Five Star Business Program”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B73F7-48C1-6846-9B3F-8D3BA533F65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957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5B833-DA0E-4C58-BE8B-93EBEA0CB03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540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5B833-DA0E-4C58-BE8B-93EBEA0CB03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36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3721" y="2131620"/>
            <a:ext cx="6109680" cy="198362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3721" y="4459463"/>
            <a:ext cx="6109680" cy="1131740"/>
          </a:xfrm>
        </p:spPr>
        <p:txBody>
          <a:bodyPr>
            <a:norm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3721" y="578405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 i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47B3BEB-1174-1B42-B9AC-4E46D655D84B}"/>
              </a:ext>
            </a:extLst>
          </p:cNvPr>
          <p:cNvCxnSpPr>
            <a:cxnSpLocks/>
          </p:cNvCxnSpPr>
          <p:nvPr userDrawn="1"/>
        </p:nvCxnSpPr>
        <p:spPr>
          <a:xfrm>
            <a:off x="805274" y="4255558"/>
            <a:ext cx="3641576" cy="0"/>
          </a:xfrm>
          <a:prstGeom prst="line">
            <a:avLst/>
          </a:prstGeom>
          <a:ln w="44450">
            <a:solidFill>
              <a:srgbClr val="0194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E8E417A-3D0D-4F1E-8E9E-A952CA3E7B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7386" y="1354187"/>
            <a:ext cx="2094929" cy="8229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9223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9D8E1C-F5CC-4528-9FFB-AE1E94B8703E}"/>
              </a:ext>
            </a:extLst>
          </p:cNvPr>
          <p:cNvSpPr/>
          <p:nvPr userDrawn="1"/>
        </p:nvSpPr>
        <p:spPr>
          <a:xfrm>
            <a:off x="0" y="5999608"/>
            <a:ext cx="2528047" cy="5948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8294"/>
            <a:ext cx="10515600" cy="105125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9383"/>
            <a:ext cx="10515600" cy="39306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12D91-5F71-FE4F-A594-B9667DC2187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DE795A-4A5F-4BFE-A9C3-6EEF475567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63" y="6022845"/>
            <a:ext cx="1582834" cy="6217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0086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786" y="3219496"/>
            <a:ext cx="7843227" cy="170219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12D91-5F71-FE4F-A594-B9667DC2187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56CE847-A648-614F-9D37-EE8537F393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851" y="2539222"/>
            <a:ext cx="7843227" cy="499403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55698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8277"/>
            <a:ext cx="10515600" cy="105340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37819"/>
            <a:ext cx="5181600" cy="39291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37819"/>
            <a:ext cx="5181600" cy="39291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12D91-5F71-FE4F-A594-B9667DC2187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61981D-8CC5-4536-BF92-38CBD969DB02}"/>
              </a:ext>
            </a:extLst>
          </p:cNvPr>
          <p:cNvSpPr/>
          <p:nvPr userDrawn="1"/>
        </p:nvSpPr>
        <p:spPr>
          <a:xfrm>
            <a:off x="0" y="5999608"/>
            <a:ext cx="2528047" cy="5948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C91C40-C88B-4E42-9CB0-2D7F46E4EE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63" y="6022845"/>
            <a:ext cx="1582834" cy="6217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6745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826452"/>
            <a:ext cx="5157787" cy="5767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466606"/>
            <a:ext cx="5157787" cy="31851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826452"/>
            <a:ext cx="5183188" cy="5767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466606"/>
            <a:ext cx="5183188" cy="31851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12D91-5F71-FE4F-A594-B9667DC2187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55BCD1B-3815-C342-9679-E1E92B1E7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8676"/>
            <a:ext cx="10515600" cy="104994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1137D0-081B-4F73-B120-248F4798EC1B}"/>
              </a:ext>
            </a:extLst>
          </p:cNvPr>
          <p:cNvSpPr/>
          <p:nvPr userDrawn="1"/>
        </p:nvSpPr>
        <p:spPr>
          <a:xfrm>
            <a:off x="0" y="5999608"/>
            <a:ext cx="2528047" cy="5948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D1165F-0ACE-4F3D-B15A-5BA7D26AD4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63" y="6022845"/>
            <a:ext cx="1582834" cy="6217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3007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0719"/>
            <a:ext cx="10515600" cy="10550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12D91-5F71-FE4F-A594-B9667DC2187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6581ED-45C1-4BDB-BAC1-046CB49F9951}"/>
              </a:ext>
            </a:extLst>
          </p:cNvPr>
          <p:cNvSpPr/>
          <p:nvPr userDrawn="1"/>
        </p:nvSpPr>
        <p:spPr>
          <a:xfrm>
            <a:off x="0" y="5999608"/>
            <a:ext cx="2528047" cy="5948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A73DDA-2285-4A4E-9DF4-D74E0A518E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63" y="6022845"/>
            <a:ext cx="1582834" cy="6217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7534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12D91-5F71-FE4F-A594-B9667DC2187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4B82192-4E24-48C7-8414-6363BF134D41}"/>
              </a:ext>
            </a:extLst>
          </p:cNvPr>
          <p:cNvSpPr/>
          <p:nvPr userDrawn="1"/>
        </p:nvSpPr>
        <p:spPr>
          <a:xfrm>
            <a:off x="0" y="5999608"/>
            <a:ext cx="2528047" cy="5948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0BC6D1-1251-413C-B7EB-7C8FF71EF3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63" y="6022845"/>
            <a:ext cx="1582834" cy="6217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3778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- No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45800" y="6352380"/>
            <a:ext cx="406400" cy="365125"/>
          </a:xfrm>
        </p:spPr>
        <p:txBody>
          <a:bodyPr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fld id="{D84C2D5E-8277-41EA-BD24-3AEB669368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891313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438900"/>
            <a:ext cx="10947400" cy="19208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1150600" y="6438900"/>
            <a:ext cx="711200" cy="19208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244600" y="269081"/>
            <a:ext cx="10947400" cy="192087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330200" y="269081"/>
            <a:ext cx="711200" cy="19208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513" y="552973"/>
            <a:ext cx="1743624" cy="1137715"/>
          </a:xfrm>
          <a:prstGeom prst="rect">
            <a:avLst/>
          </a:prstGeom>
        </p:spPr>
      </p:pic>
      <p:sp>
        <p:nvSpPr>
          <p:cNvPr id="19" name="Content Placeholder 8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6252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354462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41156"/>
            <a:ext cx="10515600" cy="3932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00467F"/>
                </a:solidFill>
              </a:defRPr>
            </a:lvl1pPr>
          </a:lstStyle>
          <a:p>
            <a:fld id="{ACD12D91-5F71-FE4F-A594-B9667DC218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92133D9A-FEDB-CB44-B97D-B34F9A51F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7938"/>
            <a:ext cx="10515600" cy="1047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6883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rgbClr val="00467F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94D3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94D3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94D3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94D3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94D3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hyperlink" Target="https://www.isavefl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zEWJoKPW0s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su.qualtrics.com/jfe/form/SV_25GhOsosZsj74D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firewatch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5051D8C-72CD-F148-BC16-CB00936E30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630" y="1282747"/>
            <a:ext cx="6812942" cy="2474866"/>
          </a:xfrm>
        </p:spPr>
        <p:txBody>
          <a:bodyPr>
            <a:normAutofit/>
          </a:bodyPr>
          <a:lstStyle/>
          <a:p>
            <a:r>
              <a:rPr lang="en-US"/>
              <a:t>Florida Governor’s Challenge</a:t>
            </a:r>
            <a:br>
              <a:rPr lang="en-US"/>
            </a:br>
            <a:r>
              <a:rPr lang="en-US" sz="2800"/>
              <a:t>to Prevent Suicide Among Service Members, Veterans, and their Families</a:t>
            </a:r>
            <a:endParaRPr lang="en-US" sz="2800" b="0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6936D9B9-0ED2-B543-9909-1A14D00A1E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630" y="4602480"/>
            <a:ext cx="8864830" cy="193547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b="1" i="0"/>
              <a:t>Danielle M. Morabito</a:t>
            </a:r>
          </a:p>
          <a:p>
            <a:r>
              <a:rPr lang="en-US" sz="2800" b="1" i="0"/>
              <a:t>Suicide Prevention &amp; Research Specialist</a:t>
            </a:r>
          </a:p>
          <a:p>
            <a:r>
              <a:rPr lang="en-US" sz="2800" b="1" i="0"/>
              <a:t>Florida Department of Veterans’ Affairs</a:t>
            </a:r>
            <a:endParaRPr lang="en-US" sz="2800" dirty="0"/>
          </a:p>
        </p:txBody>
      </p:sp>
      <p:pic>
        <p:nvPicPr>
          <p:cNvPr id="1028" name="Picture 4" descr="Florida Department of Veterans' Affairs | Connecting veterans to federal  and state benefits they have earned.">
            <a:extLst>
              <a:ext uri="{FF2B5EF4-FFF2-40B4-BE49-F238E27FC236}">
                <a16:creationId xmlns:a16="http://schemas.microsoft.com/office/drawing/2014/main" id="{93379F17-E02D-1B6F-70BD-63C1CFD9B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48" y="320041"/>
            <a:ext cx="2310067" cy="75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19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7" name="Rectangle 2066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9" name="Rectangle 2068">
            <a:extLst>
              <a:ext uri="{FF2B5EF4-FFF2-40B4-BE49-F238E27FC236}">
                <a16:creationId xmlns:a16="http://schemas.microsoft.com/office/drawing/2014/main" id="{35D813D1-BA6B-40B4-A101-04BB89445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71" name="Picture 2070">
            <a:extLst>
              <a:ext uri="{FF2B5EF4-FFF2-40B4-BE49-F238E27FC236}">
                <a16:creationId xmlns:a16="http://schemas.microsoft.com/office/drawing/2014/main" id="{B0DAC8FB-A162-44E3-A606-C855A03A5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2073" name="Rectangle 2072">
            <a:extLst>
              <a:ext uri="{FF2B5EF4-FFF2-40B4-BE49-F238E27FC236}">
                <a16:creationId xmlns:a16="http://schemas.microsoft.com/office/drawing/2014/main" id="{21BDEC81-16A7-4451-B893-C15000083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75" name="Rectangle 2074">
            <a:extLst>
              <a:ext uri="{FF2B5EF4-FFF2-40B4-BE49-F238E27FC236}">
                <a16:creationId xmlns:a16="http://schemas.microsoft.com/office/drawing/2014/main" id="{AEA3DFA5-2D7B-4989-8ED7-8321EC114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678" y="0"/>
            <a:ext cx="11145980" cy="6870723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C6618A-E934-925C-BC1C-1ED0F7AB1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966" y="900622"/>
            <a:ext cx="3629555" cy="1893524"/>
          </a:xfrm>
        </p:spPr>
        <p:txBody>
          <a:bodyPr anchor="b">
            <a:normAutofit/>
          </a:bodyPr>
          <a:lstStyle/>
          <a:p>
            <a:r>
              <a:rPr lang="en-US" sz="4800"/>
              <a:t>Lethal Means Safety</a:t>
            </a:r>
          </a:p>
        </p:txBody>
      </p:sp>
      <p:sp>
        <p:nvSpPr>
          <p:cNvPr id="2062" name="Content Placeholder 2053">
            <a:extLst>
              <a:ext uri="{FF2B5EF4-FFF2-40B4-BE49-F238E27FC236}">
                <a16:creationId xmlns:a16="http://schemas.microsoft.com/office/drawing/2014/main" id="{61F42B98-20EF-77D4-5D1A-BC0BFB5FA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966" y="2965593"/>
            <a:ext cx="3629555" cy="2941544"/>
          </a:xfrm>
        </p:spPr>
        <p:txBody>
          <a:bodyPr>
            <a:normAutofit/>
          </a:bodyPr>
          <a:lstStyle/>
          <a:p>
            <a:r>
              <a:rPr lang="en-US" sz="3000" dirty="0"/>
              <a:t>Gun locks</a:t>
            </a:r>
          </a:p>
          <a:p>
            <a:r>
              <a:rPr lang="en-US" sz="3000" dirty="0"/>
              <a:t>Medication disposal</a:t>
            </a:r>
          </a:p>
          <a:p>
            <a:r>
              <a:rPr lang="en-US" sz="3000" dirty="0"/>
              <a:t>Naloxone (</a:t>
            </a:r>
            <a:r>
              <a:rPr lang="en-US" sz="2200" dirty="0">
                <a:hlinkClick r:id="rId4"/>
              </a:rPr>
              <a:t>https://www.isavefl.com/</a:t>
            </a:r>
            <a:r>
              <a:rPr lang="en-US" sz="2200" dirty="0"/>
              <a:t>) </a:t>
            </a:r>
          </a:p>
        </p:txBody>
      </p:sp>
      <p:pic>
        <p:nvPicPr>
          <p:cNvPr id="2050" name="Picture 2" descr="A key chain with a red lock&#10;&#10;Description automatically generated">
            <a:extLst>
              <a:ext uri="{FF2B5EF4-FFF2-40B4-BE49-F238E27FC236}">
                <a16:creationId xmlns:a16="http://schemas.microsoft.com/office/drawing/2014/main" id="{CB0E7C9E-D81A-99A9-7BFB-43B2DDDA20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11" r="8504" b="-1"/>
          <a:stretch/>
        </p:blipFill>
        <p:spPr bwMode="auto">
          <a:xfrm>
            <a:off x="5186550" y="159350"/>
            <a:ext cx="3066182" cy="317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some packets&#10;&#10;Description automatically generated">
            <a:extLst>
              <a:ext uri="{FF2B5EF4-FFF2-40B4-BE49-F238E27FC236}">
                <a16:creationId xmlns:a16="http://schemas.microsoft.com/office/drawing/2014/main" id="{C81BAAD7-5566-371F-C386-68DB9A82BA9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-1" b="37801"/>
          <a:stretch/>
        </p:blipFill>
        <p:spPr>
          <a:xfrm rot="16200000">
            <a:off x="8384089" y="228435"/>
            <a:ext cx="3179620" cy="306618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56527-7F14-001B-407F-EC4C97BDC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22608" y="18288"/>
            <a:ext cx="475488" cy="47548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CD12D91-5F71-FE4F-A594-B9667DC21877}" type="slidenum">
              <a:rPr lang="en-US" sz="900">
                <a:solidFill>
                  <a:schemeClr val="tx1">
                    <a:alpha val="70000"/>
                  </a:schemeClr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 sz="900">
              <a:solidFill>
                <a:schemeClr val="tx1">
                  <a:alpha val="70000"/>
                </a:schemeClr>
              </a:solidFill>
            </a:endParaRPr>
          </a:p>
        </p:txBody>
      </p:sp>
      <p:pic>
        <p:nvPicPr>
          <p:cNvPr id="2052" name="Picture 4" descr="HEALTH ALERT: Free Naloxone Rescue Kits - Lotus Health">
            <a:extLst>
              <a:ext uri="{FF2B5EF4-FFF2-40B4-BE49-F238E27FC236}">
                <a16:creationId xmlns:a16="http://schemas.microsoft.com/office/drawing/2014/main" id="{F1203368-C1D4-7D1D-51C9-26BA9DF5F1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" b="-1"/>
          <a:stretch/>
        </p:blipFill>
        <p:spPr bwMode="auto">
          <a:xfrm>
            <a:off x="5189717" y="3498320"/>
            <a:ext cx="6320441" cy="317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495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A1E0707-4985-454B-ACE0-4855BB558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2FFC5E-5DBE-DEAB-92C9-A31E5A02F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27" y="609599"/>
            <a:ext cx="3686174" cy="1322888"/>
          </a:xfrm>
        </p:spPr>
        <p:txBody>
          <a:bodyPr>
            <a:normAutofit/>
          </a:bodyPr>
          <a:lstStyle/>
          <a:p>
            <a:r>
              <a:rPr lang="en-US" dirty="0"/>
              <a:t>Safety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9A52C-32D1-2DF3-53C6-E04393AE4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427" y="2194101"/>
            <a:ext cx="3543298" cy="3973337"/>
          </a:xfrm>
        </p:spPr>
        <p:txBody>
          <a:bodyPr>
            <a:normAutofit/>
          </a:bodyPr>
          <a:lstStyle/>
          <a:p>
            <a:r>
              <a:rPr lang="en-US" sz="3000" dirty="0"/>
              <a:t>Worksheets </a:t>
            </a:r>
          </a:p>
          <a:p>
            <a:r>
              <a:rPr lang="en-US" sz="3000" dirty="0"/>
              <a:t>VA Safety Planning App</a:t>
            </a:r>
          </a:p>
          <a:p>
            <a:endParaRPr lang="en-US" sz="3000" dirty="0"/>
          </a:p>
        </p:txBody>
      </p:sp>
      <p:pic>
        <p:nvPicPr>
          <p:cNvPr id="5" name="Picture 4" descr="A safety plan with text and words&#10;&#10;Description automatically generated">
            <a:extLst>
              <a:ext uri="{FF2B5EF4-FFF2-40B4-BE49-F238E27FC236}">
                <a16:creationId xmlns:a16="http://schemas.microsoft.com/office/drawing/2014/main" id="{3EB95374-8109-3D3F-47CE-13846F274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9138" y="1609756"/>
            <a:ext cx="2828925" cy="3638488"/>
          </a:xfrm>
          <a:prstGeom prst="rect">
            <a:avLst/>
          </a:prstGeom>
        </p:spPr>
      </p:pic>
      <p:pic>
        <p:nvPicPr>
          <p:cNvPr id="6" name="Picture 5" descr="A close-up of a form&#10;&#10;Description automatically generated">
            <a:extLst>
              <a:ext uri="{FF2B5EF4-FFF2-40B4-BE49-F238E27FC236}">
                <a16:creationId xmlns:a16="http://schemas.microsoft.com/office/drawing/2014/main" id="{FC9889EF-4F64-E8CA-B35F-DB7FA7A395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3211" y="1615587"/>
            <a:ext cx="2828925" cy="362682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BDDB2-2595-13BB-51A1-55DEED0A4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CD12D91-5F71-FE4F-A594-B9667DC21877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31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0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12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538539-40A5-83F7-FE55-6AECACF26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436" y="661916"/>
            <a:ext cx="3739341" cy="1330839"/>
          </a:xfrm>
        </p:spPr>
        <p:txBody>
          <a:bodyPr>
            <a:normAutofit/>
          </a:bodyPr>
          <a:lstStyle/>
          <a:p>
            <a:r>
              <a:rPr lang="en-US" dirty="0"/>
              <a:t>Website</a:t>
            </a:r>
            <a:br>
              <a:rPr lang="en-US" dirty="0"/>
            </a:br>
            <a:r>
              <a:rPr lang="en-US" sz="2600" b="0" dirty="0" err="1"/>
              <a:t>SaveFLVets.org</a:t>
            </a:r>
            <a:endParaRPr lang="en-US" sz="2600" b="0" dirty="0"/>
          </a:p>
        </p:txBody>
      </p:sp>
      <p:pic>
        <p:nvPicPr>
          <p:cNvPr id="6" name="Picture 5" descr="Qr code&#10;&#10;Description automatically generated">
            <a:extLst>
              <a:ext uri="{FF2B5EF4-FFF2-40B4-BE49-F238E27FC236}">
                <a16:creationId xmlns:a16="http://schemas.microsoft.com/office/drawing/2014/main" id="{2A2561EA-157C-5A5E-E3DC-25DA55E6F6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073" y="661916"/>
            <a:ext cx="5557909" cy="555790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D14347-8D05-0BE5-2186-8A06ADE9F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CD12D91-5F71-FE4F-A594-B9667DC21877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9CF49D7-0B5A-56D7-AFAF-51D5005E53C3}"/>
              </a:ext>
            </a:extLst>
          </p:cNvPr>
          <p:cNvSpPr txBox="1">
            <a:spLocks/>
          </p:cNvSpPr>
          <p:nvPr/>
        </p:nvSpPr>
        <p:spPr>
          <a:xfrm>
            <a:off x="489436" y="2241597"/>
            <a:ext cx="3739341" cy="1330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rgbClr val="00467F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Social Media</a:t>
            </a:r>
            <a:br>
              <a:rPr lang="en-US" dirty="0"/>
            </a:br>
            <a:r>
              <a:rPr lang="en-US" sz="2600" b="0" dirty="0" err="1"/>
              <a:t>Facebook.com</a:t>
            </a:r>
            <a:r>
              <a:rPr lang="en-US" sz="2600" b="0" dirty="0"/>
              <a:t>/</a:t>
            </a:r>
            <a:r>
              <a:rPr lang="en-US" sz="2600" b="0" dirty="0" err="1"/>
              <a:t>SaveFLVets</a:t>
            </a:r>
            <a:endParaRPr lang="en-US" sz="2600" b="0" dirty="0"/>
          </a:p>
        </p:txBody>
      </p:sp>
    </p:spTree>
    <p:extLst>
      <p:ext uri="{BB962C8B-B14F-4D97-AF65-F5344CB8AC3E}">
        <p14:creationId xmlns:p14="http://schemas.microsoft.com/office/powerpoint/2010/main" val="2539092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FC4BD-0771-57E4-64AC-5D94A3AEB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294"/>
            <a:ext cx="10515600" cy="46467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000" dirty="0"/>
              <a:t>Contact Information:</a:t>
            </a:r>
            <a:br>
              <a:rPr lang="en-US" sz="4000" dirty="0"/>
            </a:br>
            <a:r>
              <a:rPr lang="en-US" sz="4000" b="0" dirty="0"/>
              <a:t>Danielle Morabito</a:t>
            </a:r>
            <a:br>
              <a:rPr lang="en-US" sz="4000" b="0" dirty="0"/>
            </a:br>
            <a:r>
              <a:rPr lang="en-US" sz="4000" b="0" dirty="0" err="1"/>
              <a:t>Danielle.Morabito@FDVA.FL.GOV</a:t>
            </a:r>
            <a:endParaRPr lang="en-US" sz="40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135DEF-5A77-035C-A66F-C8C851F82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12D91-5F71-FE4F-A594-B9667DC2187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40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62E47B0E-1A07-41A5-8257-AEF4060A8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0612"/>
            <a:ext cx="10515600" cy="1051256"/>
          </a:xfrm>
        </p:spPr>
        <p:txBody>
          <a:bodyPr>
            <a:noAutofit/>
          </a:bodyPr>
          <a:lstStyle/>
          <a:p>
            <a:r>
              <a:rPr lang="en-US" sz="4000" dirty="0"/>
              <a:t>Background</a:t>
            </a:r>
            <a:br>
              <a:rPr lang="en-US" sz="4000" b="0" dirty="0">
                <a:solidFill>
                  <a:srgbClr val="27558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en-US" sz="40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4A2FA1-9257-8C88-938A-256B26588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National initiative through VA/SAMHSA</a:t>
            </a:r>
          </a:p>
          <a:p>
            <a:r>
              <a:rPr lang="en-US" sz="2400" dirty="0">
                <a:solidFill>
                  <a:schemeClr val="tx1"/>
                </a:solidFill>
              </a:rPr>
              <a:t>Started out as Mayor’s Challenge in individual cities (including Jacksonville &amp; Hillsborough County)</a:t>
            </a:r>
          </a:p>
          <a:p>
            <a:r>
              <a:rPr lang="en-US" sz="2400" dirty="0">
                <a:solidFill>
                  <a:schemeClr val="tx1"/>
                </a:solidFill>
              </a:rPr>
              <a:t>Florida </a:t>
            </a:r>
            <a:r>
              <a:rPr lang="en-US" sz="2400" dirty="0">
                <a:solidFill>
                  <a:schemeClr val="tx1"/>
                </a:solidFill>
                <a:cs typeface="Calibri" panose="020F0502020204030204" pitchFamily="34" charset="0"/>
              </a:rPr>
              <a:t>was one of the first states to accept the Governor’s Challenge in 2019</a:t>
            </a:r>
          </a:p>
          <a:p>
            <a:r>
              <a:rPr lang="en-US" sz="2400" b="1" dirty="0">
                <a:solidFill>
                  <a:schemeClr val="tx1"/>
                </a:solidFill>
                <a:cs typeface="Calibri" panose="020F0502020204030204" pitchFamily="34" charset="0"/>
              </a:rPr>
              <a:t>Goal:</a:t>
            </a:r>
            <a:r>
              <a:rPr lang="en-US" sz="2400" b="1" i="0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US" sz="2400" b="0" i="0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To help local leaders in community and state governments </a:t>
            </a:r>
            <a:r>
              <a:rPr lang="en-US" sz="2400" i="0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work together to prevent suicide among Veterans</a:t>
            </a:r>
          </a:p>
          <a:p>
            <a:r>
              <a:rPr lang="en-US" sz="2400" dirty="0">
                <a:solidFill>
                  <a:schemeClr val="tx1"/>
                </a:solidFill>
                <a:cs typeface="Calibri" panose="020F0502020204030204" pitchFamily="34" charset="0"/>
              </a:rPr>
              <a:t>Team is led by FDVA</a:t>
            </a:r>
          </a:p>
          <a:p>
            <a:r>
              <a:rPr lang="en-US" sz="2400" i="0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Collaboration with federal, state, and non-profit entities</a:t>
            </a:r>
          </a:p>
          <a:p>
            <a:r>
              <a:rPr lang="en-US" sz="2400" dirty="0">
                <a:solidFill>
                  <a:schemeClr val="tx1"/>
                </a:solidFill>
                <a:cs typeface="Calibri" panose="020F0502020204030204" pitchFamily="34" charset="0"/>
              </a:rPr>
              <a:t>Three</a:t>
            </a:r>
            <a:r>
              <a:rPr lang="en-US" sz="2400" i="0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 overlapping priority areas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4FD423-C43D-4E82-9A5C-E769450AC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D12D91-5F71-FE4F-A594-B9667DC21877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00467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24213E-C37E-4A25-A25A-B7E33D6F85B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01600">
            <a:solidFill>
              <a:srgbClr val="891A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357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4FD423-C43D-4E82-9A5C-E769450AC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56351"/>
            <a:ext cx="2743200" cy="365125"/>
          </a:xfrm>
        </p:spPr>
        <p:txBody>
          <a:bodyPr/>
          <a:lstStyle/>
          <a:p>
            <a:fld id="{ACD12D91-5F71-FE4F-A594-B9667DC2187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62E47B0E-1A07-41A5-8257-AEF4060A8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412" y="884516"/>
            <a:ext cx="10515600" cy="105125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891A14"/>
                </a:solidFill>
              </a:rPr>
              <a:t>Priority Area #1. Identify SMVF and Screen </a:t>
            </a:r>
            <a:br>
              <a:rPr lang="en-US" dirty="0">
                <a:solidFill>
                  <a:srgbClr val="891A14"/>
                </a:solidFill>
              </a:rPr>
            </a:br>
            <a:r>
              <a:rPr lang="en-US" dirty="0">
                <a:solidFill>
                  <a:srgbClr val="891A14"/>
                </a:solidFill>
              </a:rPr>
              <a:t>for Suicide Risk</a:t>
            </a:r>
            <a:br>
              <a:rPr lang="en-US" dirty="0"/>
            </a:b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697B20-1CAA-49E1-8C24-765C7D0FA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412" y="813109"/>
            <a:ext cx="1009791" cy="895475"/>
          </a:xfrm>
          <a:prstGeom prst="rect">
            <a:avLst/>
          </a:prstGeom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F3D0D9B8-410E-4326-BC68-8BE1D9623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103" y="1913515"/>
            <a:ext cx="10935789" cy="4131376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endParaRPr lang="en-US" sz="3200">
              <a:solidFill>
                <a:srgbClr val="2755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endParaRPr lang="en-US" sz="3200">
              <a:solidFill>
                <a:srgbClr val="2755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endParaRPr lang="en-US" sz="3200">
              <a:solidFill>
                <a:srgbClr val="2755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>
              <a:solidFill>
                <a:srgbClr val="2755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>
              <a:solidFill>
                <a:srgbClr val="2755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>
              <a:solidFill>
                <a:srgbClr val="2755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4A515A-E8DB-4A88-B3BE-91DE867EE2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9395" y="1811450"/>
            <a:ext cx="9093203" cy="400434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1F64607-47FD-4BF5-B53B-E12EA906A0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01600">
            <a:solidFill>
              <a:srgbClr val="891A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318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B717A-0DBD-EFA8-4F3B-FD780209D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Area #1 Initiatives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4058D-A340-7ABC-DF1A-A12A699DA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Surveying SMVF needs</a:t>
            </a:r>
          </a:p>
          <a:p>
            <a:r>
              <a:rPr lang="en-US" sz="3200" dirty="0"/>
              <a:t>“Ask the Question” Campaign</a:t>
            </a:r>
          </a:p>
          <a:p>
            <a:r>
              <a:rPr lang="en-US" sz="3200" dirty="0"/>
              <a:t>Promoting awareness and resource use through media campaign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99E64-51F8-9C27-C39E-8AE8EF2FF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12D91-5F71-FE4F-A594-B9667DC218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94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EBDA8-0235-F460-C8BC-920D173FC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PSA</a:t>
            </a:r>
          </a:p>
        </p:txBody>
      </p:sp>
      <p:pic>
        <p:nvPicPr>
          <p:cNvPr id="5" name="Online Media 4" descr="Rick Monday 1 Minute FIX 2">
            <a:hlinkClick r:id="" action="ppaction://media"/>
            <a:extLst>
              <a:ext uri="{FF2B5EF4-FFF2-40B4-BE49-F238E27FC236}">
                <a16:creationId xmlns:a16="http://schemas.microsoft.com/office/drawing/2014/main" id="{7177BFD9-A08A-DA2A-6CCD-831E27D594D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17788" y="1839913"/>
            <a:ext cx="6956425" cy="39306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5DB393-8077-E264-881D-A893E7CDF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12D91-5F71-FE4F-A594-B9667DC218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5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4202362-0304-0398-6DCD-E4685ADF0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3130041"/>
            <a:ext cx="4036334" cy="23876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3000" dirty="0">
                <a:solidFill>
                  <a:schemeClr val="tx1"/>
                </a:solidFill>
                <a:latin typeface="+mj-lt"/>
              </a:rPr>
              <a:t>Survey</a:t>
            </a:r>
            <a:br>
              <a:rPr lang="en-US" sz="3000" dirty="0">
                <a:solidFill>
                  <a:schemeClr val="tx1"/>
                </a:solidFill>
                <a:latin typeface="+mj-lt"/>
              </a:rPr>
            </a:br>
            <a:br>
              <a:rPr lang="en-US" sz="3000" dirty="0">
                <a:solidFill>
                  <a:schemeClr val="tx1"/>
                </a:solidFill>
                <a:latin typeface="+mj-lt"/>
              </a:rPr>
            </a:br>
            <a:r>
              <a:rPr lang="en-US" sz="3000" b="0" i="0" dirty="0">
                <a:solidFill>
                  <a:schemeClr val="tx1"/>
                </a:solidFill>
                <a:effectLst/>
                <a:latin typeface="+mj-lt"/>
                <a:hlinkClick r:id="rId3"/>
              </a:rPr>
              <a:t>https://fsu.qualtrics.com/jfe/form/SV_25GhOsosZsj74Ds</a:t>
            </a:r>
            <a:br>
              <a:rPr lang="en-US" sz="3000" b="0" i="0" dirty="0">
                <a:solidFill>
                  <a:schemeClr val="tx1"/>
                </a:solidFill>
                <a:effectLst/>
                <a:latin typeface="+mj-lt"/>
              </a:rPr>
            </a:br>
            <a:endParaRPr lang="en-US" sz="30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D14347-8D05-0BE5-2186-8A06ADE9F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18717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ACD12D91-5F71-FE4F-A594-B9667DC21877}" type="slidenum">
              <a:rPr lang="en-US" sz="1200" b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r">
                <a:spcAft>
                  <a:spcPts val="600"/>
                </a:spcAft>
                <a:defRPr/>
              </a:pPr>
              <a:t>6</a:t>
            </a:fld>
            <a:endParaRPr lang="en-US" sz="1200" b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10" name="Picture 9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7860157C-3A8E-E3C1-F891-CBE193FFF7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809" y="391251"/>
            <a:ext cx="6100354" cy="610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756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4FD423-C43D-4E82-9A5C-E769450AC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56351"/>
            <a:ext cx="2743200" cy="365125"/>
          </a:xfrm>
        </p:spPr>
        <p:txBody>
          <a:bodyPr/>
          <a:lstStyle/>
          <a:p>
            <a:fld id="{ACD12D91-5F71-FE4F-A594-B9667DC2187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62E47B0E-1A07-41A5-8257-AEF4060A8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412" y="884516"/>
            <a:ext cx="10515600" cy="105125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891A14"/>
                </a:solidFill>
              </a:rPr>
              <a:t>Priority Area #2. Promote Connectedness </a:t>
            </a:r>
            <a:br>
              <a:rPr lang="en-US" dirty="0">
                <a:solidFill>
                  <a:srgbClr val="891A14"/>
                </a:solidFill>
              </a:rPr>
            </a:br>
            <a:r>
              <a:rPr lang="en-US" dirty="0">
                <a:solidFill>
                  <a:srgbClr val="891A14"/>
                </a:solidFill>
              </a:rPr>
              <a:t>&amp; Improve Care Transitions</a:t>
            </a:r>
            <a:br>
              <a:rPr lang="en-US" dirty="0"/>
            </a:b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F64607-47FD-4BF5-B53B-E12EA906A0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01600">
            <a:solidFill>
              <a:srgbClr val="891A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TextBox 8">
            <a:extLst>
              <a:ext uri="{FF2B5EF4-FFF2-40B4-BE49-F238E27FC236}">
                <a16:creationId xmlns:a16="http://schemas.microsoft.com/office/drawing/2014/main" id="{AAED3360-CC59-61C1-401B-5C27F2BB71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2335911"/>
              </p:ext>
            </p:extLst>
          </p:nvPr>
        </p:nvGraphicFramePr>
        <p:xfrm>
          <a:off x="1162755" y="2840437"/>
          <a:ext cx="9866489" cy="2251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2">
            <a:extLst>
              <a:ext uri="{FF2B5EF4-FFF2-40B4-BE49-F238E27FC236}">
                <a16:creationId xmlns:a16="http://schemas.microsoft.com/office/drawing/2014/main" id="{DBFCFA12-891C-738F-4F38-394E30FF6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09" y="1656890"/>
            <a:ext cx="2755107" cy="55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Home | Crisis Center of Tampa Bay">
            <a:extLst>
              <a:ext uri="{FF2B5EF4-FFF2-40B4-BE49-F238E27FC236}">
                <a16:creationId xmlns:a16="http://schemas.microsoft.com/office/drawing/2014/main" id="{1F94105F-16DC-923B-FB17-21F0CF1BA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202" y="1268269"/>
            <a:ext cx="2571189" cy="14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175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62E47B0E-1A07-41A5-8257-AEF4060A8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Priority Area #2 Initiatives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5445ED-1E11-9FA8-1F12-4E7AD7B85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Promoting The Fire Watch Training (</a:t>
            </a:r>
            <a:r>
              <a:rPr lang="en-US" sz="2800" dirty="0">
                <a:hlinkClick r:id="rId3"/>
              </a:rPr>
              <a:t>https://www.thefirewatch.org/</a:t>
            </a:r>
            <a:r>
              <a:rPr lang="en-US" sz="2800" dirty="0"/>
              <a:t>) </a:t>
            </a:r>
          </a:p>
          <a:p>
            <a:r>
              <a:rPr lang="en-US" sz="2800" dirty="0" err="1"/>
              <a:t>OverWatch</a:t>
            </a:r>
            <a:r>
              <a:rPr lang="en-US" sz="2800" dirty="0"/>
              <a:t> Training</a:t>
            </a:r>
          </a:p>
          <a:p>
            <a:r>
              <a:rPr lang="en-US" sz="2800" dirty="0"/>
              <a:t>Crisis Intercept Mapping</a:t>
            </a:r>
          </a:p>
          <a:p>
            <a:r>
              <a:rPr lang="en-US" sz="2800" dirty="0"/>
              <a:t>Annual FDVA Florida Veterans’ Benefits Guide</a:t>
            </a:r>
          </a:p>
          <a:p>
            <a:r>
              <a:rPr lang="en-US" sz="2800" dirty="0"/>
              <a:t>Collaborating with VA Community Engagement Partnership Coordinators (CEPCs)</a:t>
            </a:r>
          </a:p>
          <a:p>
            <a:r>
              <a:rPr lang="en-US" sz="2800" dirty="0"/>
              <a:t>Tracking engagement through The Fire Watch and Crisis Center of Tampa Bay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4FD423-C43D-4E82-9A5C-E769450AC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D12D91-5F71-FE4F-A594-B9667DC21877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00467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24213E-C37E-4A25-A25A-B7E33D6F85B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01600">
            <a:solidFill>
              <a:srgbClr val="891A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924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ign, sauce&#10;&#10;Description automatically generated">
            <a:extLst>
              <a:ext uri="{FF2B5EF4-FFF2-40B4-BE49-F238E27FC236}">
                <a16:creationId xmlns:a16="http://schemas.microsoft.com/office/drawing/2014/main" id="{0CAAEC7F-15A0-4E51-AB8A-29140FEFA7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" r="188"/>
          <a:stretch/>
        </p:blipFill>
        <p:spPr>
          <a:xfrm>
            <a:off x="0" y="1436983"/>
            <a:ext cx="8093242" cy="455244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4FD423-C43D-4E82-9A5C-E769450AC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56351"/>
            <a:ext cx="2743200" cy="365125"/>
          </a:xfrm>
        </p:spPr>
        <p:txBody>
          <a:bodyPr/>
          <a:lstStyle/>
          <a:p>
            <a:fld id="{ACD12D91-5F71-FE4F-A594-B9667DC2187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62E47B0E-1A07-41A5-8257-AEF4060A8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103" y="868569"/>
            <a:ext cx="10515600" cy="105125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891A14"/>
                </a:solidFill>
              </a:rPr>
              <a:t>Priority Area #3. Lethal Means Safety and Safety Planning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F64607-47FD-4BF5-B53B-E12EA906A0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01600">
            <a:solidFill>
              <a:srgbClr val="891A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A581D4-240A-48FD-85C9-26FB52753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8834" y="2389994"/>
            <a:ext cx="3675318" cy="312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2824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8B4BB55EA71542BB2F45681A73C9AD" ma:contentTypeVersion="10" ma:contentTypeDescription="Create a new document." ma:contentTypeScope="" ma:versionID="c4b9bc4ee83545d8450788b24c1121a9">
  <xsd:schema xmlns:xsd="http://www.w3.org/2001/XMLSchema" xmlns:xs="http://www.w3.org/2001/XMLSchema" xmlns:p="http://schemas.microsoft.com/office/2006/metadata/properties" xmlns:ns2="b3748d10-7fbb-4ebf-a74d-ac7e776c1512" xmlns:ns3="f2488dc9-3176-42a2-a773-a304cc29075f" targetNamespace="http://schemas.microsoft.com/office/2006/metadata/properties" ma:root="true" ma:fieldsID="46f25f38ce469c35cdd222f8cda074bd" ns2:_="" ns3:_="">
    <xsd:import namespace="b3748d10-7fbb-4ebf-a74d-ac7e776c1512"/>
    <xsd:import namespace="f2488dc9-3176-42a2-a773-a304cc2907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748d10-7fbb-4ebf-a74d-ac7e776c15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b1d3c675-da59-4a54-bec1-c56ba692651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488dc9-3176-42a2-a773-a304cc29075f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afa11ca1-80a0-4320-8b17-125b540d2e8f}" ma:internalName="TaxCatchAll" ma:showField="CatchAllData" ma:web="f2488dc9-3176-42a2-a773-a304cc2907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3748d10-7fbb-4ebf-a74d-ac7e776c1512">
      <Terms xmlns="http://schemas.microsoft.com/office/infopath/2007/PartnerControls"/>
    </lcf76f155ced4ddcb4097134ff3c332f>
    <TaxCatchAll xmlns="f2488dc9-3176-42a2-a773-a304cc29075f" xsi:nil="true"/>
  </documentManagement>
</p:properties>
</file>

<file path=customXml/itemProps1.xml><?xml version="1.0" encoding="utf-8"?>
<ds:datastoreItem xmlns:ds="http://schemas.openxmlformats.org/officeDocument/2006/customXml" ds:itemID="{DBB67F7B-D42C-46D9-BD13-86C910CDF1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748893-633E-4B2D-9FCE-3CDD600074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748d10-7fbb-4ebf-a74d-ac7e776c1512"/>
    <ds:schemaRef ds:uri="f2488dc9-3176-42a2-a773-a304cc2907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191A16C-FA1C-4585-8D26-B0430872A8AC}">
  <ds:schemaRefs>
    <ds:schemaRef ds:uri="http://schemas.microsoft.com/office/2006/metadata/properties"/>
    <ds:schemaRef ds:uri="http://schemas.microsoft.com/office/infopath/2007/PartnerControls"/>
    <ds:schemaRef ds:uri="b3748d10-7fbb-4ebf-a74d-ac7e776c1512"/>
    <ds:schemaRef ds:uri="f2488dc9-3176-42a2-a773-a304cc29075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548</Words>
  <Application>Microsoft Macintosh PowerPoint</Application>
  <PresentationFormat>Widescreen</PresentationFormat>
  <Paragraphs>79</Paragraphs>
  <Slides>13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1_Office Theme</vt:lpstr>
      <vt:lpstr>Florida Governor’s Challenge to Prevent Suicide Among Service Members, Veterans, and their Families</vt:lpstr>
      <vt:lpstr>Background </vt:lpstr>
      <vt:lpstr>Priority Area #1. Identify SMVF and Screen  for Suicide Risk </vt:lpstr>
      <vt:lpstr>Priority Area #1 Initiatives</vt:lpstr>
      <vt:lpstr>Example PSA</vt:lpstr>
      <vt:lpstr>Survey  https://fsu.qualtrics.com/jfe/form/SV_25GhOsosZsj74Ds </vt:lpstr>
      <vt:lpstr>Priority Area #2. Promote Connectedness  &amp; Improve Care Transitions </vt:lpstr>
      <vt:lpstr>Priority Area #2 Initiatives</vt:lpstr>
      <vt:lpstr>Priority Area #3. Lethal Means Safety and Safety Planning </vt:lpstr>
      <vt:lpstr>Lethal Means Safety</vt:lpstr>
      <vt:lpstr>Safety Planning</vt:lpstr>
      <vt:lpstr>Website SaveFLVets.org</vt:lpstr>
      <vt:lpstr>Contact Information: Danielle Morabito Danielle.Morabito@FDVA.FL.GOV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VA/SAMHSA Governor’s Challenge to Prevent Suicide Among Service Members, Veterans, and their Families</dc:title>
  <dc:creator>Hartford, Michael</dc:creator>
  <cp:lastModifiedBy>Morabito, Danielle</cp:lastModifiedBy>
  <cp:revision>94</cp:revision>
  <dcterms:created xsi:type="dcterms:W3CDTF">2023-03-20T20:46:25Z</dcterms:created>
  <dcterms:modified xsi:type="dcterms:W3CDTF">2023-09-27T18:05:07Z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0x0101003B8B4BB55EA71542BB2F45681A73C9AD</vt:lpwstr>
  </property>
  <property fmtid="{D5CDD505-2E9C-101B-9397-08002B2CF9AE}" pid="3" name="MediaServiceImageTags">
    <vt:lpwstr/>
  </property>
</Properties>
</file>