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270" r:id="rId4"/>
    <p:sldId id="271" r:id="rId5"/>
    <p:sldId id="273" r:id="rId6"/>
    <p:sldId id="272" r:id="rId7"/>
    <p:sldId id="274" r:id="rId8"/>
    <p:sldId id="275" r:id="rId9"/>
    <p:sldId id="276" r:id="rId10"/>
    <p:sldId id="277" r:id="rId11"/>
    <p:sldId id="278" r:id="rId12"/>
    <p:sldId id="269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60AD"/>
    <a:srgbClr val="0E42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614" autoAdjust="0"/>
  </p:normalViewPr>
  <p:slideViewPr>
    <p:cSldViewPr>
      <p:cViewPr varScale="1">
        <p:scale>
          <a:sx n="63" d="100"/>
          <a:sy n="63" d="100"/>
        </p:scale>
        <p:origin x="37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095E389-D5C8-D09E-8E7A-6474755431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859D31-943F-ACAC-C299-A1A6023AD11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6FE87280-78CF-47D3-AA11-60A1E0ADA54D}" type="datetimeFigureOut">
              <a:rPr lang="en-US"/>
              <a:pPr>
                <a:defRPr/>
              </a:pPr>
              <a:t>9/27/2023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5315F08-53D9-6178-3F6F-80726112556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8FD55DA-E4D7-CF27-24A2-CA7ABF1C7E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262173-DE4B-6552-0B6E-3A27FE1053C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9BF4D-9536-6936-48DA-53FDA1744E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7895D62-29C3-4DC1-BBA5-D5280165CA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202751BF-5396-B580-D29C-0070DC4A4E7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3C89F901-FF8F-53AC-2D89-8F1412346B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5F449004-B740-F966-EB57-6AF5776613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26B773A-CE55-47F6-9627-8338C9FFBE6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8F96D944-33B0-0FAD-A8CF-561A5136996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249F25A1-09E2-983C-2F2E-7DFC5AB1186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To learn how to assist a claimant request a change or upgrade in the character of his or her discharge from service, and how to request other corrections of the military record when necessary.</a:t>
            </a:r>
          </a:p>
          <a:p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6CAF689A-4E98-E4D9-FE30-8E41FA0560A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B0F569C-792B-4FAD-86FB-C9F69DB5AEFC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FBD8DC6A-1A9A-9DA1-D5B2-A2DD5674DE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0A8FD6F1-B462-9630-1DCC-C91A51102A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246EC054-23F9-465D-ABD2-F2B7CD77FC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50698960-ACE5-48CD-9E53-3637FA1680C6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1417A76D-7FAC-D09D-E17D-B805EE1F8A2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59F7085B-20E1-C977-901E-22FFEDB63D1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AC829C23-363B-369E-4E98-E450A4F5B5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0887C4C-B136-499C-96F6-639E766E5C51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51D10E4-778C-253E-2150-09CAF4AAA934}"/>
              </a:ext>
            </a:extLst>
          </p:cNvPr>
          <p:cNvSpPr/>
          <p:nvPr userDrawn="1"/>
        </p:nvSpPr>
        <p:spPr>
          <a:xfrm>
            <a:off x="0" y="5410200"/>
            <a:ext cx="9144000" cy="1524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DF5FD73-0D69-1071-91D9-01A137CC7877}"/>
              </a:ext>
            </a:extLst>
          </p:cNvPr>
          <p:cNvSpPr/>
          <p:nvPr userDrawn="1"/>
        </p:nvSpPr>
        <p:spPr>
          <a:xfrm>
            <a:off x="0" y="0"/>
            <a:ext cx="9144000" cy="5410200"/>
          </a:xfrm>
          <a:prstGeom prst="rect">
            <a:avLst/>
          </a:prstGeom>
          <a:gradFill>
            <a:gsLst>
              <a:gs pos="0">
                <a:srgbClr val="0E427A"/>
              </a:gs>
              <a:gs pos="100000">
                <a:srgbClr val="1660AD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5E044B-E0F8-5CC8-EC09-FDF69DA8FF6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410200"/>
            <a:ext cx="9172575" cy="46038"/>
          </a:xfrm>
          <a:prstGeom prst="rect">
            <a:avLst/>
          </a:prstGeom>
          <a:gradFill rotWithShape="1">
            <a:gsLst>
              <a:gs pos="0">
                <a:srgbClr val="BFBFBF"/>
              </a:gs>
              <a:gs pos="52000">
                <a:srgbClr val="F2F2F2"/>
              </a:gs>
              <a:gs pos="100000">
                <a:srgbClr val="BFBFBF"/>
              </a:gs>
            </a:gsLst>
            <a:lin ang="0"/>
          </a:gradFill>
          <a:ln>
            <a:noFill/>
          </a:ln>
          <a:effectLst>
            <a:outerShdw blurRad="234950" dist="12700" dir="5400000" sx="111000" sy="111000" rotWithShape="0">
              <a:srgbClr val="808080">
                <a:alpha val="89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6" name="Picture 9" descr="fdva_white.png">
            <a:extLst>
              <a:ext uri="{FF2B5EF4-FFF2-40B4-BE49-F238E27FC236}">
                <a16:creationId xmlns:a16="http://schemas.microsoft.com/office/drawing/2014/main" id="{97BF1718-89BC-207B-CE47-8DC7AEE39C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582738"/>
            <a:ext cx="5257800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15000"/>
            <a:ext cx="7772400" cy="838200"/>
          </a:xfrm>
        </p:spPr>
        <p:txBody>
          <a:bodyPr/>
          <a:lstStyle>
            <a:lvl1pPr>
              <a:defRPr>
                <a:solidFill>
                  <a:srgbClr val="1660AD"/>
                </a:solidFill>
                <a:latin typeface="+mj-lt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8342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DBBAB58-E6FB-7C68-3BEB-729BDFA46279}"/>
              </a:ext>
            </a:extLst>
          </p:cNvPr>
          <p:cNvSpPr/>
          <p:nvPr userDrawn="1"/>
        </p:nvSpPr>
        <p:spPr>
          <a:xfrm>
            <a:off x="0" y="1447800"/>
            <a:ext cx="9144000" cy="54864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96C266-F486-47D3-7C40-82AE63ECA80B}"/>
              </a:ext>
            </a:extLst>
          </p:cNvPr>
          <p:cNvSpPr/>
          <p:nvPr userDrawn="1"/>
        </p:nvSpPr>
        <p:spPr>
          <a:xfrm>
            <a:off x="0" y="0"/>
            <a:ext cx="9144000" cy="1447800"/>
          </a:xfrm>
          <a:prstGeom prst="rect">
            <a:avLst/>
          </a:prstGeom>
          <a:gradFill>
            <a:gsLst>
              <a:gs pos="0">
                <a:srgbClr val="0E427A"/>
              </a:gs>
              <a:gs pos="100000">
                <a:srgbClr val="1660AD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0C2EB6-37F8-9972-625F-3A44B7144A7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700" y="1447800"/>
            <a:ext cx="9172575" cy="46038"/>
          </a:xfrm>
          <a:prstGeom prst="rect">
            <a:avLst/>
          </a:prstGeom>
          <a:gradFill rotWithShape="1">
            <a:gsLst>
              <a:gs pos="0">
                <a:srgbClr val="BFBFBF"/>
              </a:gs>
              <a:gs pos="52000">
                <a:srgbClr val="F2F2F2"/>
              </a:gs>
              <a:gs pos="100000">
                <a:srgbClr val="BFBFBF"/>
              </a:gs>
            </a:gsLst>
            <a:lin ang="0"/>
          </a:gradFill>
          <a:ln>
            <a:noFill/>
          </a:ln>
          <a:effectLst>
            <a:outerShdw blurRad="234950" dist="12700" dir="5400000" sx="111000" sy="111000" rotWithShape="0">
              <a:srgbClr val="808080">
                <a:alpha val="89999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7" name="Picture 9" descr="fdva_logo.png">
            <a:extLst>
              <a:ext uri="{FF2B5EF4-FFF2-40B4-BE49-F238E27FC236}">
                <a16:creationId xmlns:a16="http://schemas.microsoft.com/office/drawing/2014/main" id="{DACDBED9-1853-9BE1-F0EA-DED3770D9A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438" y="6248400"/>
            <a:ext cx="14779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373563"/>
          </a:xfrm>
        </p:spPr>
        <p:txBody>
          <a:bodyPr/>
          <a:lstStyle>
            <a:lvl1pPr>
              <a:defRPr>
                <a:solidFill>
                  <a:srgbClr val="1660AD"/>
                </a:solidFill>
                <a:latin typeface="+mn-lt"/>
                <a:cs typeface="Arial"/>
              </a:defRPr>
            </a:lvl1pPr>
            <a:lvl2pPr>
              <a:defRPr>
                <a:solidFill>
                  <a:srgbClr val="1660AD"/>
                </a:solidFill>
                <a:latin typeface="+mn-lt"/>
                <a:cs typeface="Arial"/>
              </a:defRPr>
            </a:lvl2pPr>
            <a:lvl3pPr>
              <a:defRPr>
                <a:solidFill>
                  <a:srgbClr val="1660AD"/>
                </a:solidFill>
                <a:latin typeface="+mn-lt"/>
                <a:cs typeface="Arial"/>
              </a:defRPr>
            </a:lvl3pPr>
            <a:lvl4pPr>
              <a:defRPr>
                <a:solidFill>
                  <a:srgbClr val="1660AD"/>
                </a:solidFill>
                <a:latin typeface="+mn-lt"/>
                <a:cs typeface="Arial"/>
              </a:defRPr>
            </a:lvl4pPr>
            <a:lvl5pPr>
              <a:defRPr>
                <a:solidFill>
                  <a:srgbClr val="1660AD"/>
                </a:solidFill>
                <a:latin typeface="+mn-lt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743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A690745-FAE5-EFD2-A1BB-7999AF40C87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34CCDA5-9544-5D1E-C617-90EA00F962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F1D4A-B887-8907-2A22-76BBDFC7EA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E75A60DA-296D-424C-ACA6-B0ABCD58B62F}" type="datetimeFigureOut">
              <a:rPr lang="en-US"/>
              <a:pPr>
                <a:defRPr/>
              </a:pPr>
              <a:t>9/27/2023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E471E-7164-5901-05F0-47EE5EE8B0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8EF63-B3B7-9E60-0249-E0BCBA51FF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ABE4EC2-ECEE-4FFD-8DEB-EF06E490B4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40879-3A24-FF9C-62F3-B2E200F42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5715000"/>
            <a:ext cx="7772400" cy="9906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ea typeface="+mj-ea"/>
              </a:rPr>
              <a:t>Filing VA Claims</a:t>
            </a:r>
            <a:br>
              <a:rPr lang="en-US" sz="3600" dirty="0">
                <a:ea typeface="+mj-ea"/>
              </a:rPr>
            </a:br>
            <a:r>
              <a:rPr lang="en-US" sz="3600" dirty="0">
                <a:ea typeface="+mj-ea"/>
              </a:rPr>
              <a:t>Eric DeMello, VCE, FDVA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F8EE6F4D-F196-FB05-02A8-DE76632E8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Arial" panose="020B0604020202020204" pitchFamily="34" charset="0"/>
              </a:rPr>
              <a:t>Filing VA claims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C31CCF6E-7C30-8362-F37A-49A77F7CB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98638"/>
            <a:ext cx="8229600" cy="4373562"/>
          </a:xfrm>
        </p:spPr>
        <p:txBody>
          <a:bodyPr/>
          <a:lstStyle/>
          <a:p>
            <a:r>
              <a:rPr lang="en-US" altLang="en-US" sz="3600" dirty="0">
                <a:cs typeface="Arial" panose="020B0604020202020204" pitchFamily="34" charset="0"/>
              </a:rPr>
              <a:t>Veteran statement</a:t>
            </a:r>
          </a:p>
          <a:p>
            <a:r>
              <a:rPr lang="en-US" altLang="en-US" sz="3600" dirty="0">
                <a:cs typeface="Arial" panose="020B0604020202020204" pitchFamily="34" charset="0"/>
              </a:rPr>
              <a:t>Theory of entitlement</a:t>
            </a:r>
          </a:p>
          <a:p>
            <a:r>
              <a:rPr lang="en-US" altLang="en-US" sz="3600" dirty="0">
                <a:cs typeface="Arial" panose="020B0604020202020204" pitchFamily="34" charset="0"/>
              </a:rPr>
              <a:t>When to write it.</a:t>
            </a:r>
          </a:p>
          <a:p>
            <a:r>
              <a:rPr lang="en-US" altLang="en-US" sz="3600" dirty="0">
                <a:cs typeface="Arial" panose="020B0604020202020204" pitchFamily="34" charset="0"/>
              </a:rPr>
              <a:t>What to do in preparation. - ITF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FDE24-5026-81CE-1D33-E2ADDE402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Filing VA claims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E7864-16A6-EA53-D4A3-899A404D2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Writing disability statements (theory of entitlement)</a:t>
            </a:r>
          </a:p>
          <a:p>
            <a:r>
              <a:rPr lang="en-US" dirty="0"/>
              <a:t>Prior to service health. (Presumptive of Soundness)</a:t>
            </a:r>
          </a:p>
          <a:p>
            <a:r>
              <a:rPr lang="en-US" dirty="0"/>
              <a:t>During service event and treatment</a:t>
            </a:r>
          </a:p>
          <a:p>
            <a:r>
              <a:rPr lang="en-US" dirty="0"/>
              <a:t>Post service symptoms and treatment</a:t>
            </a:r>
          </a:p>
          <a:p>
            <a:r>
              <a:rPr lang="en-US" dirty="0"/>
              <a:t>Address other etiologies (discount)</a:t>
            </a:r>
          </a:p>
          <a:p>
            <a:r>
              <a:rPr lang="en-US" dirty="0"/>
              <a:t>State your theory </a:t>
            </a:r>
            <a:r>
              <a:rPr lang="en-US"/>
              <a:t>of entitlement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764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>
            <a:extLst>
              <a:ext uri="{FF2B5EF4-FFF2-40B4-BE49-F238E27FC236}">
                <a16:creationId xmlns:a16="http://schemas.microsoft.com/office/drawing/2014/main" id="{7B4A1FF5-9637-4978-3256-02822DC99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cs typeface="Arial" panose="020B0604020202020204" pitchFamily="34" charset="0"/>
              </a:rPr>
              <a:t>Questions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63D83821-5492-E516-975F-EF73EE2CE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latin typeface="Arial" panose="020B0604020202020204" pitchFamily="34" charset="0"/>
                <a:cs typeface="Arial" panose="020B0604020202020204" pitchFamily="34" charset="0"/>
              </a:rPr>
              <a:t>Filing VA claims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25225-58A2-CFB5-1F6E-722B9E1B4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98638"/>
            <a:ext cx="8229600" cy="4373562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n-e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What is the compensation for VA disabilities for?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Must be somehow related the military service.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In the eyes of the Federal Government, the VA claim in the Veteran’s responsibility.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n-ea"/>
              </a:rPr>
              <a:t>If the Veteran is not ready to file the claim, file the Intent to File (ITF) to protect the date of claim.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AE6F20A5-BA93-F804-1F50-D69D8F39D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Filing VA claims</a:t>
            </a: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E7BD5943-CD5D-0816-22C9-ED90559F1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98638"/>
            <a:ext cx="8229600" cy="4373562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en-US" altLang="en-US" sz="4000" dirty="0">
                <a:cs typeface="Arial" panose="020B0604020202020204" pitchFamily="34" charset="0"/>
              </a:rPr>
              <a:t>Theories of entitlement</a:t>
            </a:r>
          </a:p>
          <a:p>
            <a:pPr eaLnBrk="1" hangingPunct="1">
              <a:defRPr/>
            </a:pPr>
            <a:r>
              <a:rPr lang="en-US" altLang="en-US" dirty="0">
                <a:cs typeface="Arial" panose="020B0604020202020204" pitchFamily="34" charset="0"/>
              </a:rPr>
              <a:t>Direct Service connection</a:t>
            </a:r>
          </a:p>
          <a:p>
            <a:pPr eaLnBrk="1" hangingPunct="1">
              <a:defRPr/>
            </a:pPr>
            <a:r>
              <a:rPr lang="en-US" altLang="en-US" dirty="0">
                <a:cs typeface="Arial" panose="020B0604020202020204" pitchFamily="34" charset="0"/>
              </a:rPr>
              <a:t>Aggravation of a preexisting condition</a:t>
            </a:r>
          </a:p>
          <a:p>
            <a:pPr eaLnBrk="1" hangingPunct="1">
              <a:defRPr/>
            </a:pPr>
            <a:r>
              <a:rPr lang="en-US" altLang="en-US" dirty="0">
                <a:cs typeface="Arial" panose="020B0604020202020204" pitchFamily="34" charset="0"/>
              </a:rPr>
              <a:t>Secondary service connection</a:t>
            </a:r>
          </a:p>
          <a:p>
            <a:pPr eaLnBrk="1" hangingPunct="1">
              <a:defRPr/>
            </a:pPr>
            <a:r>
              <a:rPr lang="en-US" altLang="en-US" dirty="0">
                <a:cs typeface="Arial" panose="020B0604020202020204" pitchFamily="34" charset="0"/>
              </a:rPr>
              <a:t>Allen Aggravation</a:t>
            </a:r>
          </a:p>
          <a:p>
            <a:pPr eaLnBrk="1" hangingPunct="1">
              <a:defRPr/>
            </a:pPr>
            <a:r>
              <a:rPr lang="en-US" altLang="en-US" dirty="0">
                <a:cs typeface="Arial" panose="020B0604020202020204" pitchFamily="34" charset="0"/>
              </a:rPr>
              <a:t>1151</a:t>
            </a:r>
          </a:p>
          <a:p>
            <a:pPr eaLnBrk="1" hangingPunct="1">
              <a:defRPr/>
            </a:pPr>
            <a:r>
              <a:rPr lang="en-US" altLang="en-US" dirty="0">
                <a:cs typeface="Arial" panose="020B0604020202020204" pitchFamily="34" charset="0"/>
              </a:rPr>
              <a:t>Presumptive</a:t>
            </a:r>
          </a:p>
          <a:p>
            <a:pPr>
              <a:defRPr/>
            </a:pPr>
            <a:endParaRPr lang="en-US" altLang="en-US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7C145472-8CA1-5AA1-B81E-6B8F22127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Filing VA claims</a:t>
            </a:r>
            <a:endParaRPr lang="en-US" altLang="en-US">
              <a:cs typeface="Arial" panose="020B0604020202020204" pitchFamily="34" charset="0"/>
            </a:endParaRP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2107D48E-B5AB-C109-55AC-32C04C2A4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98638"/>
            <a:ext cx="8229600" cy="4373562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altLang="en-US" sz="4000" dirty="0">
                <a:cs typeface="Arial" panose="020B0604020202020204" pitchFamily="34" charset="0"/>
              </a:rPr>
              <a:t>Required components of service connected disabilities:</a:t>
            </a:r>
          </a:p>
          <a:p>
            <a:pPr>
              <a:defRPr/>
            </a:pPr>
            <a:r>
              <a:rPr lang="en-US" altLang="en-US" dirty="0">
                <a:cs typeface="Arial" panose="020B0604020202020204" pitchFamily="34" charset="0"/>
              </a:rPr>
              <a:t>In service component</a:t>
            </a:r>
          </a:p>
          <a:p>
            <a:pPr>
              <a:defRPr/>
            </a:pPr>
            <a:r>
              <a:rPr lang="en-US" altLang="en-US" dirty="0">
                <a:cs typeface="Arial" panose="020B0604020202020204" pitchFamily="34" charset="0"/>
              </a:rPr>
              <a:t>Current diagnosis of a disability</a:t>
            </a:r>
          </a:p>
          <a:p>
            <a:pPr>
              <a:defRPr/>
            </a:pPr>
            <a:r>
              <a:rPr lang="en-US" altLang="en-US" dirty="0">
                <a:cs typeface="Arial" panose="020B0604020202020204" pitchFamily="34" charset="0"/>
              </a:rPr>
              <a:t>Nexus (medical opinion) linking the diagnosis to the in service event.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4403D86B-F358-C46C-50AB-0FDFEAD83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cs typeface="Arial" panose="020B0604020202020204" pitchFamily="34" charset="0"/>
              </a:rPr>
              <a:t>Filing VA claims</a:t>
            </a:r>
          </a:p>
        </p:txBody>
      </p:sp>
      <p:pic>
        <p:nvPicPr>
          <p:cNvPr id="12291" name="Content Placeholder 5">
            <a:extLst>
              <a:ext uri="{FF2B5EF4-FFF2-40B4-BE49-F238E27FC236}">
                <a16:creationId xmlns:a16="http://schemas.microsoft.com/office/drawing/2014/main" id="{C0E50EA7-8BDF-53CF-9BEF-185E2DFC05D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45163" y="4130675"/>
            <a:ext cx="2365375" cy="1243013"/>
          </a:xfr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36073315-0585-289F-1DF0-35A0C2251771}"/>
              </a:ext>
            </a:extLst>
          </p:cNvPr>
          <p:cNvSpPr/>
          <p:nvPr/>
        </p:nvSpPr>
        <p:spPr>
          <a:xfrm>
            <a:off x="3369023" y="2357735"/>
            <a:ext cx="2346959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Nexus</a:t>
            </a:r>
          </a:p>
          <a:p>
            <a:pPr algn="ctr">
              <a:defRPr/>
            </a:pP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521CCA6-5CD2-FA6B-3F5B-7D12BE1BC2F7}"/>
              </a:ext>
            </a:extLst>
          </p:cNvPr>
          <p:cNvSpPr/>
          <p:nvPr/>
        </p:nvSpPr>
        <p:spPr>
          <a:xfrm>
            <a:off x="1143000" y="4130303"/>
            <a:ext cx="2346959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In Service Component</a:t>
            </a:r>
          </a:p>
          <a:p>
            <a:pPr algn="ctr">
              <a:defRPr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07C70CA-BFC6-9A86-FDF5-A1F20F67224D}"/>
              </a:ext>
            </a:extLst>
          </p:cNvPr>
          <p:cNvSpPr/>
          <p:nvPr/>
        </p:nvSpPr>
        <p:spPr>
          <a:xfrm>
            <a:off x="4479925" y="2967038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endParaRPr lang="en-US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C2C83DA-9371-8885-E8A8-C8320E3BA35E}"/>
              </a:ext>
            </a:extLst>
          </p:cNvPr>
          <p:cNvSpPr/>
          <p:nvPr/>
        </p:nvSpPr>
        <p:spPr>
          <a:xfrm>
            <a:off x="5466387" y="4509070"/>
            <a:ext cx="292363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Current diagnosis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FD74D01C-D5B2-C75F-43AC-9121034359BF}"/>
              </a:ext>
            </a:extLst>
          </p:cNvPr>
          <p:cNvSpPr/>
          <p:nvPr/>
        </p:nvSpPr>
        <p:spPr>
          <a:xfrm>
            <a:off x="3657600" y="4648200"/>
            <a:ext cx="1997075" cy="174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95A565F2-61DC-91D3-55C6-6E6F68B7D657}"/>
              </a:ext>
            </a:extLst>
          </p:cNvPr>
          <p:cNvSpPr/>
          <p:nvPr/>
        </p:nvSpPr>
        <p:spPr>
          <a:xfrm rot="2219187" flipH="1">
            <a:off x="5422900" y="3598863"/>
            <a:ext cx="1098550" cy="2238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2298" name="Picture 18">
            <a:extLst>
              <a:ext uri="{FF2B5EF4-FFF2-40B4-BE49-F238E27FC236}">
                <a16:creationId xmlns:a16="http://schemas.microsoft.com/office/drawing/2014/main" id="{E522C10D-4F95-2DEE-E55C-2A7282AC3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991140">
            <a:off x="2659857" y="3325019"/>
            <a:ext cx="95091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D7965C66-6377-8A6F-2C86-8772F580C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cs typeface="Arial" panose="020B0604020202020204" pitchFamily="34" charset="0"/>
              </a:rPr>
              <a:t>Filing VA claims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CCADE-61DC-4D4E-3CF5-9306A0348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73563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4000" dirty="0"/>
              <a:t>In Service component</a:t>
            </a:r>
          </a:p>
          <a:p>
            <a:pPr>
              <a:defRPr/>
            </a:pPr>
            <a:r>
              <a:rPr lang="en-US" dirty="0"/>
              <a:t>STRs</a:t>
            </a:r>
          </a:p>
          <a:p>
            <a:pPr>
              <a:defRPr/>
            </a:pPr>
            <a:r>
              <a:rPr lang="en-US" dirty="0"/>
              <a:t>Military personnel file</a:t>
            </a:r>
          </a:p>
          <a:p>
            <a:pPr>
              <a:defRPr/>
            </a:pPr>
            <a:r>
              <a:rPr lang="en-US" dirty="0"/>
              <a:t>Post service treatment records (continuity of care)</a:t>
            </a:r>
          </a:p>
          <a:p>
            <a:pPr>
              <a:defRPr/>
            </a:pPr>
            <a:r>
              <a:rPr lang="en-US" dirty="0"/>
              <a:t>Lay statements</a:t>
            </a:r>
          </a:p>
          <a:p>
            <a:pPr>
              <a:defRPr/>
            </a:pPr>
            <a:r>
              <a:rPr lang="en-US" dirty="0"/>
              <a:t>News articles/Internet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F4A3023A-E6A3-9D04-EA7F-60A54E0B0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cs typeface="Arial" panose="020B0604020202020204" pitchFamily="34" charset="0"/>
              </a:rPr>
              <a:t>Filing VA claims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33E5B-5A3B-6796-4A7C-E1157473B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98638"/>
            <a:ext cx="8229600" cy="4373562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4000" dirty="0"/>
              <a:t>Current diagnosis</a:t>
            </a:r>
          </a:p>
          <a:p>
            <a:pPr>
              <a:defRPr/>
            </a:pPr>
            <a:r>
              <a:rPr lang="en-US" dirty="0"/>
              <a:t>VA physicians</a:t>
            </a:r>
          </a:p>
          <a:p>
            <a:pPr>
              <a:defRPr/>
            </a:pPr>
            <a:r>
              <a:rPr lang="en-US" dirty="0"/>
              <a:t>Private physicians</a:t>
            </a:r>
          </a:p>
          <a:p>
            <a:pPr>
              <a:defRPr/>
            </a:pPr>
            <a:r>
              <a:rPr lang="en-US" dirty="0"/>
              <a:t>VA Examiners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4939DF7B-A1D6-A3C7-D007-5241E4A88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cs typeface="Arial" panose="020B0604020202020204" pitchFamily="34" charset="0"/>
              </a:rPr>
              <a:t>Filing VA claims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9873A-0BC5-35C6-3B80-9FD333688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98638"/>
            <a:ext cx="8229600" cy="4373562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US" sz="4000" dirty="0"/>
              <a:t>Nexus</a:t>
            </a:r>
          </a:p>
          <a:p>
            <a:pPr>
              <a:defRPr/>
            </a:pPr>
            <a:r>
              <a:rPr lang="en-US" dirty="0"/>
              <a:t>Private physicians</a:t>
            </a:r>
          </a:p>
          <a:p>
            <a:pPr>
              <a:defRPr/>
            </a:pPr>
            <a:r>
              <a:rPr lang="en-US" dirty="0"/>
              <a:t>VA Examiners</a:t>
            </a:r>
          </a:p>
          <a:p>
            <a:pPr>
              <a:defRPr/>
            </a:pPr>
            <a:r>
              <a:rPr lang="en-US" dirty="0"/>
              <a:t>VA health physicians</a:t>
            </a:r>
          </a:p>
          <a:p>
            <a:pPr>
              <a:defRPr/>
            </a:pPr>
            <a:r>
              <a:rPr lang="en-US" dirty="0"/>
              <a:t>Registered Nurse up to physician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6A72E37A-3BDC-7CDD-05FD-0EBB998D0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cs typeface="Arial" panose="020B0604020202020204" pitchFamily="34" charset="0"/>
              </a:rPr>
              <a:t>Filing VA claims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178CB9DA-8066-BE2E-2A0B-C794E4FC4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352800"/>
            <a:ext cx="3810000" cy="3505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en-US">
                <a:cs typeface="Arial" panose="020B0604020202020204" pitchFamily="34" charset="0"/>
              </a:rPr>
              <a:t>Read STRs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>
                <a:cs typeface="Arial" panose="020B0604020202020204" pitchFamily="34" charset="0"/>
              </a:rPr>
              <a:t>Personnel records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>
                <a:cs typeface="Arial" panose="020B0604020202020204" pitchFamily="34" charset="0"/>
              </a:rPr>
              <a:t>Capris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>
                <a:cs typeface="Arial" panose="020B0604020202020204" pitchFamily="34" charset="0"/>
              </a:rPr>
              <a:t>Private treatment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>
                <a:cs typeface="Arial" panose="020B0604020202020204" pitchFamily="34" charset="0"/>
              </a:rPr>
              <a:t>Lay statements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07CC906-71AE-EF64-4CF2-6FB6D3A43E05}"/>
              </a:ext>
            </a:extLst>
          </p:cNvPr>
          <p:cNvSpPr/>
          <p:nvPr/>
        </p:nvSpPr>
        <p:spPr>
          <a:xfrm>
            <a:off x="2146300" y="1492250"/>
            <a:ext cx="485140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Evaluating nexus</a:t>
            </a:r>
          </a:p>
        </p:txBody>
      </p:sp>
      <p:pic>
        <p:nvPicPr>
          <p:cNvPr id="16389" name="Picture 13">
            <a:extLst>
              <a:ext uri="{FF2B5EF4-FFF2-40B4-BE49-F238E27FC236}">
                <a16:creationId xmlns:a16="http://schemas.microsoft.com/office/drawing/2014/main" id="{D7A4F7DD-A51A-6886-D1C4-4802C7ED3C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350" y="3200400"/>
            <a:ext cx="3756025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ED605F4-6D3D-478A-30A4-A1D6C567AFC4}"/>
              </a:ext>
            </a:extLst>
          </p:cNvPr>
          <p:cNvSpPr/>
          <p:nvPr/>
        </p:nvSpPr>
        <p:spPr>
          <a:xfrm>
            <a:off x="269875" y="2308225"/>
            <a:ext cx="34639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VA physician must: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EF99DA6-E0A9-5D8A-E7A8-44B71FC28468}"/>
              </a:ext>
            </a:extLst>
          </p:cNvPr>
          <p:cNvSpPr/>
          <p:nvPr/>
        </p:nvSpPr>
        <p:spPr>
          <a:xfrm>
            <a:off x="4572000" y="2416175"/>
            <a:ext cx="402272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Private physician must: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overnors Monthly Agency Head Meet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Governors Monthly Agency Head Meeting</Template>
  <TotalTime>742</TotalTime>
  <Words>312</Words>
  <Application>Microsoft Office PowerPoint</Application>
  <PresentationFormat>On-screen Show (4:3)</PresentationFormat>
  <Paragraphs>69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Governors Monthly Agency Head Meeting</vt:lpstr>
      <vt:lpstr>Filing VA Claims Eric DeMello, VCE, FDVA</vt:lpstr>
      <vt:lpstr>Filing VA claims</vt:lpstr>
      <vt:lpstr>Filing VA claims</vt:lpstr>
      <vt:lpstr>Filing VA claims</vt:lpstr>
      <vt:lpstr>Filing VA claims</vt:lpstr>
      <vt:lpstr>Filing VA claims</vt:lpstr>
      <vt:lpstr>Filing VA claims</vt:lpstr>
      <vt:lpstr>Filing VA claims</vt:lpstr>
      <vt:lpstr>Filing VA claims</vt:lpstr>
      <vt:lpstr>Filing VA claims</vt:lpstr>
      <vt:lpstr>Filing VA claims</vt:lpstr>
      <vt:lpstr>Questions</vt:lpstr>
    </vt:vector>
  </TitlesOfParts>
  <Company>FDVA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MurrayR</dc:creator>
  <cp:lastModifiedBy>White, Michael</cp:lastModifiedBy>
  <cp:revision>56</cp:revision>
  <dcterms:created xsi:type="dcterms:W3CDTF">2012-07-19T14:19:04Z</dcterms:created>
  <dcterms:modified xsi:type="dcterms:W3CDTF">2023-09-27T14:30:29Z</dcterms:modified>
</cp:coreProperties>
</file>