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593" r:id="rId6"/>
    <p:sldId id="538" r:id="rId7"/>
    <p:sldId id="597" r:id="rId8"/>
    <p:sldId id="596" r:id="rId9"/>
    <p:sldId id="595" r:id="rId10"/>
    <p:sldId id="599" r:id="rId11"/>
  </p:sldIdLst>
  <p:sldSz cx="7315200" cy="41148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sby, Bruce, VBASPT" initials="CBV" lastIdx="3" clrIdx="0">
    <p:extLst>
      <p:ext uri="{19B8F6BF-5375-455C-9EA6-DF929625EA0E}">
        <p15:presenceInfo xmlns:p15="http://schemas.microsoft.com/office/powerpoint/2012/main" userId="S::Bruce.Clisby@va.gov::2a558881-2156-4ed9-a23f-b143674fb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8786" autoAdjust="0"/>
  </p:normalViewPr>
  <p:slideViewPr>
    <p:cSldViewPr snapToGrid="0" snapToObjects="1">
      <p:cViewPr varScale="1">
        <p:scale>
          <a:sx n="85" d="100"/>
          <a:sy n="85" d="100"/>
        </p:scale>
        <p:origin x="58" y="317"/>
      </p:cViewPr>
      <p:guideLst>
        <p:guide orient="horz" pos="1294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67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54" tIns="46576" rIns="93154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wrap="square" lIns="93154" tIns="46576" rIns="93154" bIns="4657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1B1107F-655D-4F46-A0F3-E78860BCF10F}" type="datetimeFigureOut">
              <a:rPr lang="en-US"/>
              <a:pPr>
                <a:defRPr/>
              </a:pPr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6" rIns="93154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54" tIns="46576" rIns="93154" bIns="4657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75EDFA-C92B-4662-9353-93F27E056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42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54" tIns="46576" rIns="93154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wrap="square" lIns="93154" tIns="46576" rIns="93154" bIns="4657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5F4BCD-DEA9-4B3C-8F88-8BBCF4B0AA63}" type="datetimeFigureOut">
              <a:rPr lang="en-US"/>
              <a:pPr>
                <a:defRPr/>
              </a:pPr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6" rIns="93154" bIns="465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4" tIns="46576" rIns="93154" bIns="4657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6" rIns="93154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54" tIns="46576" rIns="93154" bIns="4657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CF45F5-36DA-417B-9EB1-EF0A53E2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73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4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68325" y="798513"/>
            <a:ext cx="2886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30225" indent="-203200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15975" indent="-163513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143000" indent="-163513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470025" indent="-163513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9272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3844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8416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2988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b="1" baseline="30000">
                <a:solidFill>
                  <a:schemeClr val="bg1"/>
                </a:solidFill>
              </a:rPr>
              <a:t>VETERANS </a:t>
            </a:r>
          </a:p>
          <a:p>
            <a:pPr>
              <a:defRPr/>
            </a:pPr>
            <a:r>
              <a:rPr lang="en-US" sz="1400" b="1" baseline="30000">
                <a:solidFill>
                  <a:schemeClr val="bg1"/>
                </a:solidFill>
              </a:rPr>
              <a:t>BENEFITS</a:t>
            </a:r>
          </a:p>
          <a:p>
            <a:pPr>
              <a:defRPr/>
            </a:pPr>
            <a:r>
              <a:rPr lang="en-US" sz="1400" b="1" baseline="30000">
                <a:solidFill>
                  <a:schemeClr val="bg1"/>
                </a:solidFill>
              </a:rPr>
              <a:t>ADMINISTRATION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" name="Picture 8" descr="Header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4938"/>
            <a:ext cx="6950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95275" y="3740150"/>
            <a:ext cx="3448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30225" indent="-203200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815975" indent="-163513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143000" indent="-163513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470025" indent="-163513" defTabSz="3270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9272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3844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8416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298825" indent="-163513" defTabSz="327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rgbClr val="A6A6A6"/>
                </a:solidFill>
              </a:rPr>
              <a:t>VETERANS BENEFITS ADMINISTRATION</a:t>
            </a:r>
          </a:p>
        </p:txBody>
      </p:sp>
      <p:pic>
        <p:nvPicPr>
          <p:cNvPr id="5" name="Picture 12" descr="VA_PrimaryLogo_transparent_rg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675063"/>
            <a:ext cx="14446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:\Dir\Monitors\3rd Floor\Pics - new\iStock_000003264435Lar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23975"/>
            <a:ext cx="69500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1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01AA-1D73-440E-99A7-240C6D5C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7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4231-17E8-4FBA-9216-1A3063ABF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9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9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3A68-86CF-4971-8A25-C83730BE0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25C9-5086-4348-8556-650170145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F616-0270-4558-9E2F-43A69F235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8B99FA-26AB-46F6-AB09-22A1F438C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A08E-0825-4C81-BFCC-8ED48E6AD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4A0B-482B-41CF-A935-BE3EAE42D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165100"/>
            <a:ext cx="658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09663"/>
            <a:ext cx="65849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754813" y="3749675"/>
            <a:ext cx="3921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>
            <a:lvl1pPr algn="r" defTabSz="327025">
              <a:defRPr sz="700" smtClean="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14E467AB-7619-4716-A6B7-EA17C1F8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sidePage_Header_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4938"/>
            <a:ext cx="69500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83" r:id="rId3"/>
    <p:sldLayoutId id="2147483676" r:id="rId4"/>
    <p:sldLayoutId id="2147483677" r:id="rId5"/>
    <p:sldLayoutId id="2147483678" r:id="rId6"/>
    <p:sldLayoutId id="2147483684" r:id="rId7"/>
    <p:sldLayoutId id="2147483679" r:id="rId8"/>
    <p:sldLayoutId id="2147483680" r:id="rId9"/>
    <p:sldLayoutId id="2147483681" r:id="rId10"/>
    <p:sldLayoutId id="2147483685" r:id="rId11"/>
  </p:sldLayoutIdLst>
  <p:hf sldNum="0" hdr="0" ftr="0" dt="0"/>
  <p:txStyles>
    <p:titleStyle>
      <a:lvl1pPr algn="l" defTabSz="327025" rtl="0" eaLnBrk="0" fontAlgn="base" hangingPunct="0">
        <a:spcBef>
          <a:spcPct val="0"/>
        </a:spcBef>
        <a:spcAft>
          <a:spcPct val="0"/>
        </a:spcAft>
        <a:defRPr sz="1700" kern="1200">
          <a:solidFill>
            <a:schemeClr val="bg1"/>
          </a:solidFill>
          <a:latin typeface="Georgia"/>
          <a:ea typeface="ＭＳ Ｐゴシック" pitchFamily="34" charset="-128"/>
          <a:cs typeface="Georgia"/>
        </a:defRPr>
      </a:lvl1pPr>
      <a:lvl2pPr algn="l" defTabSz="32702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2pPr>
      <a:lvl3pPr algn="l" defTabSz="32702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3pPr>
      <a:lvl4pPr algn="l" defTabSz="32702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4pPr>
      <a:lvl5pPr algn="l" defTabSz="32702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5pPr>
      <a:lvl6pPr marL="457200" algn="l" defTabSz="32702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</a:defRPr>
      </a:lvl6pPr>
      <a:lvl7pPr marL="914400" algn="l" defTabSz="32702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</a:defRPr>
      </a:lvl7pPr>
      <a:lvl8pPr marL="1371600" algn="l" defTabSz="32702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</a:defRPr>
      </a:lvl8pPr>
      <a:lvl9pPr marL="1828800" algn="l" defTabSz="32702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244475" indent="-244475" algn="l" defTabSz="327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1pPr>
      <a:lvl2pPr marL="530225" indent="-203200" algn="l" defTabSz="327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2pPr>
      <a:lvl3pPr marL="815975" indent="-163513" algn="l" defTabSz="327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3pPr>
      <a:lvl4pPr marL="1143000" indent="-163513" algn="l" defTabSz="327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4pPr>
      <a:lvl5pPr marL="1470025" indent="-163513" algn="l" defTabSz="327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tx1"/>
          </a:solidFill>
          <a:latin typeface="Georgia"/>
          <a:ea typeface="ＭＳ Ｐゴシック" pitchFamily="34" charset="-128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930F306-8F46-4A80-AD73-C1FC28152164}"/>
              </a:ext>
            </a:extLst>
          </p:cNvPr>
          <p:cNvSpPr txBox="1">
            <a:spLocks/>
          </p:cNvSpPr>
          <p:nvPr/>
        </p:nvSpPr>
        <p:spPr bwMode="auto">
          <a:xfrm>
            <a:off x="360202" y="414690"/>
            <a:ext cx="658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b" anchorCtr="0" compatLnSpc="1">
            <a:prstTxWarp prst="textNoShape">
              <a:avLst/>
            </a:prstTxWarp>
          </a:bodyPr>
          <a:lstStyle>
            <a:lvl1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Georgia"/>
                <a:ea typeface="ＭＳ Ｐゴシック" pitchFamily="34" charset="-128"/>
                <a:cs typeface="Georgia"/>
              </a:defRPr>
            </a:lvl1pPr>
            <a:lvl2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4572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>
                <a:latin typeface="Georgia" pitchFamily="18" charset="0"/>
              </a:rPr>
              <a:t>St. Petersburg Regional Office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942AC-213A-40F5-B061-C682D76CBE36}"/>
              </a:ext>
            </a:extLst>
          </p:cNvPr>
          <p:cNvSpPr txBox="1">
            <a:spLocks/>
          </p:cNvSpPr>
          <p:nvPr/>
        </p:nvSpPr>
        <p:spPr bwMode="auto">
          <a:xfrm>
            <a:off x="5276193" y="1066800"/>
            <a:ext cx="1786758" cy="2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b" anchorCtr="0" compatLnSpc="1">
            <a:prstTxWarp prst="textNoShape">
              <a:avLst/>
            </a:prstTxWarp>
          </a:bodyPr>
          <a:lstStyle>
            <a:lvl1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Georgia"/>
                <a:ea typeface="ＭＳ Ｐゴシック" pitchFamily="34" charset="-128"/>
                <a:cs typeface="Georgia"/>
              </a:defRPr>
            </a:lvl1pPr>
            <a:lvl2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4572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 dirty="0">
                <a:latin typeface="Georgia" pitchFamily="18" charset="0"/>
              </a:rPr>
              <a:t>Julianna Boor, Director</a:t>
            </a:r>
          </a:p>
        </p:txBody>
      </p:sp>
    </p:spTree>
    <p:extLst>
      <p:ext uri="{BB962C8B-B14F-4D97-AF65-F5344CB8AC3E}">
        <p14:creationId xmlns:p14="http://schemas.microsoft.com/office/powerpoint/2010/main" val="33367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0770" y="975774"/>
            <a:ext cx="6946155" cy="2762745"/>
          </a:xfrm>
        </p:spPr>
        <p:txBody>
          <a:bodyPr/>
          <a:lstStyle/>
          <a:p>
            <a:pPr marL="0" lvl="2" indent="0">
              <a:spcBef>
                <a:spcPts val="0"/>
              </a:spcBef>
              <a:buNone/>
              <a:defRPr/>
            </a:pPr>
            <a:r>
              <a:rPr lang="en-US" sz="1600" dirty="0">
                <a:latin typeface="+mj-lt"/>
              </a:rPr>
              <a:t>Highlights for FYTD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St. Petersburg selected as the only remaining Live </a:t>
            </a:r>
            <a:r>
              <a:rPr lang="en-US" sz="1600" dirty="0" err="1">
                <a:latin typeface="+mj-lt"/>
              </a:rPr>
              <a:t>Nehmer</a:t>
            </a:r>
            <a:r>
              <a:rPr lang="en-US" sz="1600" dirty="0">
                <a:latin typeface="+mj-lt"/>
              </a:rPr>
              <a:t>/BWN processing site, November 2022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Selected as a Prototype Automated Decision Support Site (ADS), December 2022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Processed early PACT Act Processing for Terminal Veterans, December 2022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Officially started PACT processing January 3, 2023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PACT Act Job Fair, February 2023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Outreach Efforts </a:t>
            </a: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5A2ACC-794B-46DE-977A-2AF587AF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20" y="3416105"/>
            <a:ext cx="543615" cy="5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AEF98-40E2-455C-ABE5-B9222D6BE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2" y="3443138"/>
            <a:ext cx="558784" cy="55878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40FBA00-B727-41E1-A7D8-322BE18819F3}"/>
              </a:ext>
            </a:extLst>
          </p:cNvPr>
          <p:cNvSpPr txBox="1">
            <a:spLocks/>
          </p:cNvSpPr>
          <p:nvPr/>
        </p:nvSpPr>
        <p:spPr bwMode="auto">
          <a:xfrm>
            <a:off x="333927" y="172699"/>
            <a:ext cx="658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b" anchorCtr="0" compatLnSpc="1">
            <a:prstTxWarp prst="textNoShape">
              <a:avLst/>
            </a:prstTxWarp>
          </a:bodyPr>
          <a:lstStyle>
            <a:lvl1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Georgia"/>
                <a:ea typeface="ＭＳ Ｐゴシック" pitchFamily="34" charset="-128"/>
                <a:cs typeface="Georgia"/>
              </a:defRPr>
            </a:lvl1pPr>
            <a:lvl2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4572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sz="2400" dirty="0">
                <a:latin typeface="Georgia" pitchFamily="18" charset="0"/>
              </a:rPr>
              <a:t>Veterans Service Center (VSC)</a:t>
            </a:r>
          </a:p>
        </p:txBody>
      </p:sp>
    </p:spTree>
    <p:extLst>
      <p:ext uri="{BB962C8B-B14F-4D97-AF65-F5344CB8AC3E}">
        <p14:creationId xmlns:p14="http://schemas.microsoft.com/office/powerpoint/2010/main" val="126208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2493-4F3D-37C8-5E0D-D14E8589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FYTD Performance (Veterans Served- Output)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CDEC-8FD2-EBC4-80A7-4D117125D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Strong overall consistent results</a:t>
            </a:r>
          </a:p>
          <a:p>
            <a:r>
              <a:rPr lang="en-US" dirty="0"/>
              <a:t>December was challenging due to PACT Training</a:t>
            </a:r>
          </a:p>
          <a:p>
            <a:r>
              <a:rPr lang="en-US" dirty="0"/>
              <a:t>RO currently ranks in the top 15 in the nation (out of 61)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EE848-9A47-DD7B-92E1-756E2CC47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" r="-140" b="71238"/>
          <a:stretch/>
        </p:blipFill>
        <p:spPr bwMode="auto">
          <a:xfrm>
            <a:off x="392834" y="1080449"/>
            <a:ext cx="631244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1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B8B9-85AA-52DE-A487-D91856CA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FYTD Performance-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14EB-8248-6D95-7CF4-E3A3B1F3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Quality started off strong but took a dip in November</a:t>
            </a:r>
          </a:p>
          <a:p>
            <a:r>
              <a:rPr lang="en-US" dirty="0"/>
              <a:t>Robust training plan implemented, lots of newer employees</a:t>
            </a:r>
          </a:p>
          <a:p>
            <a:r>
              <a:rPr lang="en-US" dirty="0"/>
              <a:t>Quality for last two months has been 100 percent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924E3C-EABE-E78E-F4E0-0C35A53D9A49}"/>
              </a:ext>
            </a:extLst>
          </p:cNvPr>
          <p:cNvGrpSpPr/>
          <p:nvPr/>
        </p:nvGrpSpPr>
        <p:grpSpPr>
          <a:xfrm>
            <a:off x="365125" y="1050508"/>
            <a:ext cx="6309360" cy="1188720"/>
            <a:chOff x="-3804" y="1927066"/>
            <a:chExt cx="9147804" cy="14934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6769AE-B85A-F433-E583-59BAB97CB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03" t="29355" r="403" b="47646"/>
            <a:stretch/>
          </p:blipFill>
          <p:spPr>
            <a:xfrm>
              <a:off x="-3804" y="2317045"/>
              <a:ext cx="9070975" cy="11034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E66A09-57A8-7330-A44B-D4F3FD1AC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3" t="-1009" r="-403" b="92234"/>
            <a:stretch/>
          </p:blipFill>
          <p:spPr>
            <a:xfrm>
              <a:off x="73025" y="1927066"/>
              <a:ext cx="9070975" cy="421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41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0770" y="975774"/>
            <a:ext cx="6946155" cy="2762745"/>
          </a:xfrm>
        </p:spPr>
        <p:txBody>
          <a:bodyPr/>
          <a:lstStyle/>
          <a:p>
            <a:pPr marL="0" lvl="2" indent="0">
              <a:spcBef>
                <a:spcPts val="0"/>
              </a:spcBef>
              <a:buNone/>
              <a:defRPr/>
            </a:pPr>
            <a:endParaRPr lang="en-US" sz="1400" b="1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PACT Job Fair success!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Station FTE Raised to 839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203 hires FTYD</a:t>
            </a:r>
          </a:p>
          <a:p>
            <a:pPr marL="285750" lvl="2" indent="-285750">
              <a:spcBef>
                <a:spcPts val="0"/>
              </a:spcBef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285750" lvl="2" indent="-285750">
              <a:spcBef>
                <a:spcPts val="0"/>
              </a:spcBef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5A2ACC-794B-46DE-977A-2AF587AF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20" y="3416105"/>
            <a:ext cx="543615" cy="5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AEF98-40E2-455C-ABE5-B9222D6BE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2" y="3443138"/>
            <a:ext cx="558784" cy="55878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40FBA00-B727-41E1-A7D8-322BE18819F3}"/>
              </a:ext>
            </a:extLst>
          </p:cNvPr>
          <p:cNvSpPr txBox="1">
            <a:spLocks/>
          </p:cNvSpPr>
          <p:nvPr/>
        </p:nvSpPr>
        <p:spPr bwMode="auto">
          <a:xfrm>
            <a:off x="333927" y="178207"/>
            <a:ext cx="658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b" anchorCtr="0" compatLnSpc="1">
            <a:prstTxWarp prst="textNoShape">
              <a:avLst/>
            </a:prstTxWarp>
          </a:bodyPr>
          <a:lstStyle>
            <a:lvl1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Georgia"/>
                <a:ea typeface="ＭＳ Ｐゴシック" pitchFamily="34" charset="-128"/>
                <a:cs typeface="Georgia"/>
              </a:defRPr>
            </a:lvl1pPr>
            <a:lvl2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4572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sz="2400" dirty="0">
                <a:latin typeface="Georgia" pitchFamily="18" charset="0"/>
              </a:rPr>
              <a:t>Veterans Service Center (VSC) –We’re Hiring!</a:t>
            </a:r>
          </a:p>
        </p:txBody>
      </p:sp>
      <p:pic>
        <p:nvPicPr>
          <p:cNvPr id="2" name="Graphic 1" descr="Group of people with solid fill">
            <a:extLst>
              <a:ext uri="{FF2B5EF4-FFF2-40B4-BE49-F238E27FC236}">
                <a16:creationId xmlns:a16="http://schemas.microsoft.com/office/drawing/2014/main" id="{2722C2A4-4266-D6DC-657B-4AFBEA6B0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35981" y="1029916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0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0770" y="975774"/>
            <a:ext cx="6946155" cy="1554480"/>
          </a:xfrm>
        </p:spPr>
        <p:txBody>
          <a:bodyPr/>
          <a:lstStyle/>
          <a:p>
            <a:pPr marL="0" lvl="2" indent="0">
              <a:spcBef>
                <a:spcPts val="0"/>
              </a:spcBef>
              <a:buNone/>
              <a:defRPr/>
            </a:pPr>
            <a:endParaRPr lang="en-US" sz="1400" b="1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200" dirty="0">
                <a:latin typeface="+mj-lt"/>
              </a:rPr>
              <a:t>Canvassing the state 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200" dirty="0">
                <a:latin typeface="+mj-lt"/>
              </a:rPr>
              <a:t>47 events completed 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200" dirty="0">
                <a:latin typeface="+mj-lt"/>
              </a:rPr>
              <a:t>71 hours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200" dirty="0">
                <a:latin typeface="+mj-lt"/>
              </a:rPr>
              <a:t>1,112 Veterans Engaged</a:t>
            </a:r>
          </a:p>
          <a:p>
            <a:pPr marL="285750" lvl="2" indent="-285750">
              <a:spcBef>
                <a:spcPts val="0"/>
              </a:spcBef>
              <a:defRPr/>
            </a:pPr>
            <a:r>
              <a:rPr lang="en-US" sz="1200" dirty="0">
                <a:latin typeface="+mj-lt"/>
              </a:rPr>
              <a:t>Thank you VSOs!</a:t>
            </a:r>
          </a:p>
          <a:p>
            <a:pPr marL="285750" lvl="2" indent="-285750">
              <a:spcBef>
                <a:spcPts val="0"/>
              </a:spcBef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285750" lvl="2" indent="-285750">
              <a:spcBef>
                <a:spcPts val="0"/>
              </a:spcBef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None/>
              <a:defRPr/>
            </a:pPr>
            <a:endParaRPr lang="en-US" sz="16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  <a:p>
            <a:pPr marL="0" lvl="2" indent="0">
              <a:spcBef>
                <a:spcPts val="0"/>
              </a:spcBef>
              <a:buClrTx/>
              <a:buNone/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5A2ACC-794B-46DE-977A-2AF587AF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20" y="3416105"/>
            <a:ext cx="543615" cy="5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AEF98-40E2-455C-ABE5-B9222D6BE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2" y="3443138"/>
            <a:ext cx="558784" cy="55878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40FBA00-B727-41E1-A7D8-322BE18819F3}"/>
              </a:ext>
            </a:extLst>
          </p:cNvPr>
          <p:cNvSpPr txBox="1">
            <a:spLocks/>
          </p:cNvSpPr>
          <p:nvPr/>
        </p:nvSpPr>
        <p:spPr bwMode="auto">
          <a:xfrm>
            <a:off x="333927" y="178207"/>
            <a:ext cx="658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b" anchorCtr="0" compatLnSpc="1">
            <a:prstTxWarp prst="textNoShape">
              <a:avLst/>
            </a:prstTxWarp>
          </a:bodyPr>
          <a:lstStyle>
            <a:lvl1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Georgia"/>
                <a:ea typeface="ＭＳ Ｐゴシック" pitchFamily="34" charset="-128"/>
                <a:cs typeface="Georgia"/>
              </a:defRPr>
            </a:lvl1pPr>
            <a:lvl2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2pPr>
            <a:lvl3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3pPr>
            <a:lvl4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4pPr>
            <a:lvl5pPr algn="l" defTabSz="327025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4572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defTabSz="327025" rtl="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US" sz="2400" dirty="0">
                <a:latin typeface="Georgia" pitchFamily="18" charset="0"/>
              </a:rPr>
              <a:t>Veterans Service Center (VSC) –Outreach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01931-532E-4114-3AA5-245BA4990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26" y="975774"/>
            <a:ext cx="232694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2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4D2B510B9D14B806BC8116A6D491D" ma:contentTypeVersion="2" ma:contentTypeDescription="Create a new document." ma:contentTypeScope="" ma:versionID="8193af01083eebffbb9659e81776caae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95b43debef8eb18c6b6dace87709d5fb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RO317-713360994-1779</_dlc_DocId>
    <_dlc_DocIdUrl xmlns="b62c6c12-24c5-4d47-ac4d-c5cc93bcdf7b">
      <Url>https://vaww.vashare.vba.va.gov/sites/SPTNCIO/stpetero/dir/_layouts/15/DocIdRedir.aspx?ID=RO317-713360994-1779</Url>
      <Description>RO317-713360994-1779</Description>
    </_dlc_DocIdUrl>
  </documentManagement>
</p:properties>
</file>

<file path=customXml/itemProps1.xml><?xml version="1.0" encoding="utf-8"?>
<ds:datastoreItem xmlns:ds="http://schemas.openxmlformats.org/officeDocument/2006/customXml" ds:itemID="{6D3A439C-FD70-44FE-8781-25CD7D809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3F6AB6-D07D-4AE2-ADD2-2AFA15394CF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45CCAB-C4D6-4582-8436-BA324382347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E27AB2-985D-4C3A-BD86-744FFFDAED37}">
  <ds:schemaRefs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184</Words>
  <Application>Microsoft Office PowerPoint</Application>
  <PresentationFormat>Custom</PresentationFormat>
  <Paragraphs>65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Georgia</vt:lpstr>
      <vt:lpstr>Office Theme</vt:lpstr>
      <vt:lpstr>PowerPoint Presentation</vt:lpstr>
      <vt:lpstr>PowerPoint Presentation</vt:lpstr>
      <vt:lpstr>FYTD Performance (Veterans Served- Output)</vt:lpstr>
      <vt:lpstr>FYTD Performance- Quality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Durie, Shawn, VBASPT</dc:creator>
  <cp:lastModifiedBy>Windows User</cp:lastModifiedBy>
  <cp:revision>624</cp:revision>
  <cp:lastPrinted>2019-03-27T12:30:44Z</cp:lastPrinted>
  <dcterms:created xsi:type="dcterms:W3CDTF">2011-05-12T19:56:03Z</dcterms:created>
  <dcterms:modified xsi:type="dcterms:W3CDTF">2023-04-28T16:04:09Z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0x010100BB14D2B510B9D14B806BC8116A6D491D</vt:lpwstr>
  </property>
  <property fmtid="{D5CDD505-2E9C-101B-9397-08002B2CF9AE}" pid="3" name="_dlc_DocIdItemGuid">
    <vt:lpwstr>b56c8378-c030-4c99-bfec-6632e61c434c</vt:lpwstr>
  </property>
</Properties>
</file>