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</p:sldMasterIdLst>
  <p:notesMasterIdLst>
    <p:notesMasterId r:id="rId19"/>
  </p:notesMasterIdLst>
  <p:handoutMasterIdLst>
    <p:handoutMasterId r:id="rId20"/>
  </p:handoutMasterIdLst>
  <p:sldIdLst>
    <p:sldId id="1439" r:id="rId6"/>
    <p:sldId id="141168543" r:id="rId7"/>
    <p:sldId id="141168537" r:id="rId8"/>
    <p:sldId id="271" r:id="rId9"/>
    <p:sldId id="141168569" r:id="rId10"/>
    <p:sldId id="141168540" r:id="rId11"/>
    <p:sldId id="141168529" r:id="rId12"/>
    <p:sldId id="141168551" r:id="rId13"/>
    <p:sldId id="141168535" r:id="rId14"/>
    <p:sldId id="141168564" r:id="rId15"/>
    <p:sldId id="141168518" r:id="rId16"/>
    <p:sldId id="295" r:id="rId17"/>
    <p:sldId id="141168549" r:id="rId18"/>
  </p:sldIdLst>
  <p:sldSz cx="9144000" cy="6858000" type="screen4x3"/>
  <p:notesSz cx="7010400" cy="92964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gilvie, Brianne, VBAWASH" initials="OBV" lastIdx="1" clrIdx="0">
    <p:extLst>
      <p:ext uri="{19B8F6BF-5375-455C-9EA6-DF929625EA0E}">
        <p15:presenceInfo xmlns:p15="http://schemas.microsoft.com/office/powerpoint/2012/main" userId="S-1-5-21-1409082233-764733703-682003330-6378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C0"/>
    <a:srgbClr val="0083BE"/>
    <a:srgbClr val="009999"/>
    <a:srgbClr val="006C31"/>
    <a:srgbClr val="58267E"/>
    <a:srgbClr val="F27004"/>
    <a:srgbClr val="C60C46"/>
    <a:srgbClr val="298D97"/>
    <a:srgbClr val="1D93A3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63" d="100"/>
          <a:sy n="63" d="100"/>
        </p:scale>
        <p:origin x="18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22" tIns="46412" rIns="92822" bIns="464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822" tIns="46412" rIns="92822" bIns="46412" rtlCol="0"/>
          <a:lstStyle>
            <a:lvl1pPr algn="r">
              <a:defRPr sz="1200"/>
            </a:lvl1pPr>
          </a:lstStyle>
          <a:p>
            <a:fld id="{7B9315E0-B9BB-406E-A654-84D18CD843E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822" tIns="46412" rIns="92822" bIns="464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822" tIns="46412" rIns="92822" bIns="46412" rtlCol="0" anchor="b"/>
          <a:lstStyle>
            <a:lvl1pPr algn="r">
              <a:defRPr sz="1200"/>
            </a:lvl1pPr>
          </a:lstStyle>
          <a:p>
            <a:fld id="{375BB039-32DA-4119-8FC5-4FDA10D91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10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22" tIns="46412" rIns="92822" bIns="464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822" tIns="46412" rIns="92822" bIns="46412" rtlCol="0"/>
          <a:lstStyle>
            <a:lvl1pPr algn="r">
              <a:defRPr sz="1200"/>
            </a:lvl1pPr>
          </a:lstStyle>
          <a:p>
            <a:fld id="{514F8EB0-0ED1-41D4-AC3F-B536D9993003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22" tIns="46412" rIns="92822" bIns="464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22" tIns="46412" rIns="92822" bIns="464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822" tIns="46412" rIns="92822" bIns="464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822" tIns="46412" rIns="92822" bIns="46412" rtlCol="0" anchor="b"/>
          <a:lstStyle>
            <a:lvl1pPr algn="r">
              <a:defRPr sz="1200"/>
            </a:lvl1pPr>
          </a:lstStyle>
          <a:p>
            <a:fld id="{AA5896ED-3EE3-422F-AEDB-541BAAD41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46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8500" y="334963"/>
            <a:ext cx="5613400" cy="4210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2615-B5EC-45E8-9D56-46B81AB3CF3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530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Supplemental Claim Lane will adjudicate a claim if “new and relevant” evidence is received. </a:t>
            </a:r>
          </a:p>
          <a:p>
            <a:endParaRPr lang="en-US"/>
          </a:p>
          <a:p>
            <a:r>
              <a:rPr lang="en-US"/>
              <a:t>The HLR Lane is a closed record and offers a one-time informal conference. </a:t>
            </a:r>
          </a:p>
          <a:p>
            <a:r>
              <a:rPr lang="en-US"/>
              <a:t> </a:t>
            </a:r>
          </a:p>
          <a:p>
            <a:r>
              <a:rPr lang="en-US"/>
              <a:t>The BVA Appeal Lane has 3 dockets; evidence only docket, direct docket and the hearing docket.</a:t>
            </a:r>
          </a:p>
          <a:p>
            <a:r>
              <a:rPr lang="en-US"/>
              <a:t> </a:t>
            </a:r>
          </a:p>
          <a:p>
            <a:r>
              <a:rPr lang="en-US"/>
              <a:t>After receiving an initial VBA decision, Claimants have up to one year to file a notice of disagreement with the Board or have their claim reviewed in the Supplemental Claim Lane or the Higher-Level Review Lane.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3FF05-EA40-42CF-A853-DD34D89557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04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93FF05-EA40-42CF-A853-DD34D89557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294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B54D1-27FA-4C6F-86D5-535F87F7DDF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789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BB6EF-E499-4C15-B4E0-C8657C727A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83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BB6EF-E499-4C15-B4E0-C8657C727A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36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BB6EF-E499-4C15-B4E0-C8657C727A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99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VBA is constantly working to improve the customer experience with the decision review processes. It has taken several steps to improve the customer experience by providing more 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First, we created a new online chart to assist Veterans and claimants with choosing a decision review option. The chart is available at www.va.gov/resources/choosing-a-decision-review-option/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Second, we provided additional resources to the employees who answer incoming calls at the VBA Call Centers, to help them better respond to questions about the decision review options.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Finally, we created a toolkit for accredited representatives to help them provide information on the decision review options to their client. I will be discussing the toolkit on the following three slides.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All of these tools were created based on feedback we received from Veterans and other claimants who responded to the three VBA AMA VSignals surveys.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Survey results and feedback collected from follow-up calls made to a select sample of survey respondents found that claimants wanted more assistance available to them to assist them with understanding the decision review options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tools were created as a direct response to this feedback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CD57E-6024-44A6-B37A-939DDDF00E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34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2A8F2-3DAC-44FC-8CF4-B0D57ABFB6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68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2B422-ADD4-4612-A80D-1D146D1ABDA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5376954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21339" y="4803733"/>
            <a:ext cx="5775325" cy="45053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2000">
                <a:solidFill>
                  <a:srgbClr val="000000"/>
                </a:solidFill>
              </a:rPr>
              <a:t>August 30, 2017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85686" y="1694038"/>
            <a:ext cx="6572628" cy="1558035"/>
            <a:chOff x="966536" y="1694131"/>
            <a:chExt cx="6572628" cy="1558035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966536" y="1763943"/>
              <a:ext cx="2133600" cy="1488223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1500" b="1" spc="-100">
                  <a:solidFill>
                    <a:srgbClr val="003F72">
                      <a:lumMod val="50000"/>
                    </a:srgbClr>
                  </a:solidFill>
                  <a:latin typeface="Myriad Pro"/>
                  <a:cs typeface="Arial" panose="020B0604020202020204" pitchFamily="34" charset="0"/>
                </a:rPr>
                <a:t>VA</a:t>
              </a: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3316705" y="1750278"/>
              <a:ext cx="4222459" cy="130700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5400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 Leaders </a:t>
              </a:r>
              <a:br>
                <a:rPr lang="en-US" sz="5400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5400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Meeting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3172326" y="1694131"/>
              <a:ext cx="12032" cy="1280160"/>
            </a:xfrm>
            <a:prstGeom prst="line">
              <a:avLst/>
            </a:prstGeom>
            <a:ln w="222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664" y="5644912"/>
            <a:ext cx="3048000" cy="82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147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07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76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98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33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39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60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72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60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65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9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2B422-ADD4-4612-A80D-1D146D1ABDA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/>
              <a:t>Agenda</a:t>
            </a:r>
            <a:endParaRPr lang="en-US" sz="3600" u="sng"/>
          </a:p>
        </p:txBody>
      </p:sp>
      <p:sp>
        <p:nvSpPr>
          <p:cNvPr id="6" name="TextBox 5"/>
          <p:cNvSpPr txBox="1"/>
          <p:nvPr/>
        </p:nvSpPr>
        <p:spPr>
          <a:xfrm>
            <a:off x="331373" y="1659466"/>
            <a:ext cx="8481253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 rtlCol="0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693" y="2749897"/>
            <a:ext cx="7892223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lvl="1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000" b="1">
                <a:solidFill>
                  <a:srgbClr val="000000"/>
                </a:solidFill>
              </a:rPr>
              <a:t>Good News Story</a:t>
            </a:r>
          </a:p>
          <a:p>
            <a:pPr marL="0" lvl="1">
              <a:spcBef>
                <a:spcPts val="1200"/>
              </a:spcBef>
            </a:pPr>
            <a:endParaRPr lang="en-US" sz="20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10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4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2B422-ADD4-4612-A80D-1D146D1ABDA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/>
              <a:t>Click to edit Slide Maser Style</a:t>
            </a:r>
            <a:endParaRPr lang="en-US" sz="3600" u="sng"/>
          </a:p>
        </p:txBody>
      </p:sp>
    </p:spTree>
    <p:extLst>
      <p:ext uri="{BB962C8B-B14F-4D97-AF65-F5344CB8AC3E}">
        <p14:creationId xmlns:p14="http://schemas.microsoft.com/office/powerpoint/2010/main" val="3815296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9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790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B422-ADD4-4612-A80D-1D146D1ABD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/>
              <a:t>Click to edit Slide Maser Style</a:t>
            </a:r>
            <a:endParaRPr lang="en-US" sz="3600" u="sng"/>
          </a:p>
        </p:txBody>
      </p:sp>
    </p:spTree>
    <p:extLst>
      <p:ext uri="{BB962C8B-B14F-4D97-AF65-F5344CB8AC3E}">
        <p14:creationId xmlns:p14="http://schemas.microsoft.com/office/powerpoint/2010/main" val="372887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B422-ADD4-4612-A80D-1D146D1ABDA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/>
              <a:t>Click to edit Slide Maser Style</a:t>
            </a:r>
            <a:endParaRPr lang="en-US" sz="3600" u="sng"/>
          </a:p>
        </p:txBody>
      </p:sp>
    </p:spTree>
    <p:extLst>
      <p:ext uri="{BB962C8B-B14F-4D97-AF65-F5344CB8AC3E}">
        <p14:creationId xmlns:p14="http://schemas.microsoft.com/office/powerpoint/2010/main" val="175756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B422-ADD4-4612-A80D-1D146D1A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56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B422-ADD4-4612-A80D-1D146D1A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9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4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 algn="ctr">
              <a:defRPr sz="105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B422-ADD4-4612-A80D-1D146D1A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4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40680"/>
            <a:ext cx="9144000" cy="7318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00232"/>
            <a:ext cx="3846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12B422-ADD4-4612-A80D-1D146D1ABDA8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203755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PSeal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09" y="6184206"/>
            <a:ext cx="2563091" cy="64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3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F1162-3151-427E-8584-F036A8B338EE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5B4D9-9964-4CB5-BA93-086E9857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1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.gov/resources/choosing-a-decision-review-option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.gov/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twitter.com/VAVetBenefits" TargetMode="External"/><Relationship Id="rId5" Type="http://schemas.openxmlformats.org/officeDocument/2006/relationships/hyperlink" Target="http://www.facebook.com/VeteransBenefits" TargetMode="External"/><Relationship Id="rId4" Type="http://schemas.openxmlformats.org/officeDocument/2006/relationships/hyperlink" Target="http://www.va.gov/decision-review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2"/>
          <p:cNvSpPr>
            <a:spLocks noGrp="1"/>
          </p:cNvSpPr>
          <p:nvPr>
            <p:ph type="title" idx="4294967295"/>
          </p:nvPr>
        </p:nvSpPr>
        <p:spPr>
          <a:xfrm>
            <a:off x="34925" y="4759325"/>
            <a:ext cx="9144000" cy="12604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May 2023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Shelia Jackson, DROCM</a:t>
            </a:r>
          </a:p>
        </p:txBody>
      </p:sp>
      <p:grpSp>
        <p:nvGrpSpPr>
          <p:cNvPr id="5" name="Group 4" descr="Banner with VA Appeals Modernization Act"/>
          <p:cNvGrpSpPr/>
          <p:nvPr/>
        </p:nvGrpSpPr>
        <p:grpSpPr>
          <a:xfrm>
            <a:off x="838200" y="1208103"/>
            <a:ext cx="8086861" cy="3116567"/>
            <a:chOff x="515678" y="1495169"/>
            <a:chExt cx="8162439" cy="3116567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2921247" y="2776155"/>
              <a:ext cx="4693756" cy="140043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80000"/>
                </a:lnSpc>
              </a:pPr>
              <a:endParaRPr lang="en-US">
                <a:solidFill>
                  <a:srgbClr val="0083BE"/>
                </a:solidFill>
                <a:latin typeface="Myriad Pro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725117" y="1995635"/>
              <a:ext cx="4953000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rgbClr val="0083B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Appeals Modernization Act</a:t>
              </a:r>
              <a:r>
                <a:rPr lang="en-US" sz="3200" b="1" dirty="0">
                  <a:solidFill>
                    <a:srgbClr val="0083BE"/>
                  </a:solidFill>
                </a:rPr>
                <a:t/>
              </a:r>
              <a:br>
                <a:rPr lang="en-US" sz="3200" b="1" dirty="0">
                  <a:solidFill>
                    <a:srgbClr val="0083BE"/>
                  </a:solidFill>
                </a:rPr>
              </a:br>
              <a:endParaRPr lang="en-US" sz="3200" b="1" dirty="0"/>
            </a:p>
          </p:txBody>
        </p:sp>
        <p:sp>
          <p:nvSpPr>
            <p:cNvPr id="7" name="Title 11"/>
            <p:cNvSpPr txBox="1">
              <a:spLocks/>
            </p:cNvSpPr>
            <p:nvPr/>
          </p:nvSpPr>
          <p:spPr>
            <a:xfrm>
              <a:off x="515678" y="1495169"/>
              <a:ext cx="3280371" cy="29718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3800" b="1" dirty="0">
                  <a:latin typeface="Arial" panose="020B0604020202020204" pitchFamily="34" charset="0"/>
                  <a:cs typeface="Arial" panose="020B0604020202020204" pitchFamily="34" charset="0"/>
                </a:rPr>
                <a:t>VA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3438340" y="2333369"/>
              <a:ext cx="0" cy="1295399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6951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7FBB6C-90E1-41D3-93E5-68399B901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Full Grant Receipts vs Completions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80276-43CE-4A83-A866-02DDC238D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383B9-8516-422F-8979-8D4EBC5CDDAB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E1DF01-D6D1-1ECA-B281-7CB4B908BF9F}"/>
              </a:ext>
            </a:extLst>
          </p:cNvPr>
          <p:cNvSpPr txBox="1">
            <a:spLocks/>
          </p:cNvSpPr>
          <p:nvPr/>
        </p:nvSpPr>
        <p:spPr>
          <a:xfrm>
            <a:off x="457200" y="9906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04981F-6285-E768-0773-895132F58AAF}"/>
              </a:ext>
            </a:extLst>
          </p:cNvPr>
          <p:cNvSpPr txBox="1"/>
          <p:nvPr/>
        </p:nvSpPr>
        <p:spPr>
          <a:xfrm>
            <a:off x="1210900" y="3048891"/>
            <a:ext cx="6722198" cy="1546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 fontAlgn="base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</a:rPr>
              <a:t>AMA Full Grants are being completed generally on pace with receipts, and inventory is currently 3% lower than EO FY22.</a:t>
            </a:r>
          </a:p>
          <a:p>
            <a:pPr algn="l" rtl="0" fontAlgn="base"/>
            <a:endParaRPr lang="en-US" sz="13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14313" indent="-214313" fontAlgn="base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</a:rPr>
              <a:t>Legacy Full Grant completions have generally outpaced receipts in FY23, overall the Legacy inventory is currently 14% lower than EO FY22.​</a:t>
            </a:r>
          </a:p>
          <a:p>
            <a:pPr algn="l" rtl="0" fontAlgn="base"/>
            <a:endParaRPr lang="en-US" sz="13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14313" indent="-214313" fontAlgn="base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</a:rPr>
              <a:t>Total Full Grant inventory (AMA and Legacy combined) has reduced by 8% since EO FY22.</a:t>
            </a:r>
            <a:endParaRPr lang="en-US" sz="13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C4A0C8-34CB-9CF5-15C2-DDFC3B55C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286" y="1649241"/>
            <a:ext cx="4079392" cy="9432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5F2A9D-F2DA-8970-4316-75732D32E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162" y="1649241"/>
            <a:ext cx="4126553" cy="9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13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AMA Decision Review Selection Tools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81000" y="838200"/>
            <a:ext cx="8378370" cy="5380038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1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VBA created tools to assist claimants and accredited representatives with selecting a decision review option that best fits the claimant’s scenario</a:t>
            </a:r>
          </a:p>
          <a:p>
            <a:pPr lvl="1">
              <a:lnSpc>
                <a:spcPct val="120000"/>
              </a:lnSpc>
            </a:pPr>
            <a:r>
              <a:rPr lang="en-US" sz="18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chart assists Veterans and claimants with choosing a decision review option: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www.va.gov/resources/choosing-a-decision-review-option/</a:t>
            </a:r>
            <a:endParaRPr lang="en-US" sz="18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18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center resources assist VBA employees with answering incoming phone calls</a:t>
            </a:r>
          </a:p>
          <a:p>
            <a:pPr lvl="1">
              <a:lnSpc>
                <a:spcPct val="120000"/>
              </a:lnSpc>
            </a:pPr>
            <a:r>
              <a:rPr lang="en-US" sz="18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Toolkit assists accredited representatives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1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 improve the customer experience with VBA decision reviews</a:t>
            </a:r>
          </a:p>
          <a:p>
            <a:pPr lvl="1">
              <a:lnSpc>
                <a:spcPct val="120000"/>
              </a:lnSpc>
            </a:pPr>
            <a:r>
              <a:rPr lang="en-US" sz="18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from AMA VSignals surveys and follow-up calls</a:t>
            </a:r>
          </a:p>
          <a:p>
            <a:pPr lvl="1">
              <a:lnSpc>
                <a:spcPct val="120000"/>
              </a:lnSpc>
            </a:pPr>
            <a:r>
              <a:rPr lang="en-US" sz="18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Claimants reported wanting more assistance understanding three decision review options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A2247295-FC09-4386-B7B7-1DA21430C7EC}"/>
              </a:ext>
            </a:extLst>
          </p:cNvPr>
          <p:cNvSpPr txBox="1">
            <a:spLocks/>
          </p:cNvSpPr>
          <p:nvPr/>
        </p:nvSpPr>
        <p:spPr>
          <a:xfrm>
            <a:off x="8759370" y="6492875"/>
            <a:ext cx="38463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12B422-ADD4-4612-A80D-1D146D1ABDA8}" type="slidenum">
              <a:rPr lang="en-US" sz="1200" smtClean="0">
                <a:solidFill>
                  <a:schemeClr val="bg1"/>
                </a:solidFill>
              </a:rPr>
              <a:pPr/>
              <a:t>11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317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9210"/>
            <a:ext cx="9143999" cy="810044"/>
          </a:xfrm>
        </p:spPr>
        <p:txBody>
          <a:bodyPr>
            <a:norm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Resources &amp;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673" y="775759"/>
            <a:ext cx="8733263" cy="530648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altLang="en-US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resources can be found on the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VA.gov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 at 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www.va.gov/decision-reviews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68325" indent="-341313">
              <a:spcBef>
                <a:spcPts val="0"/>
              </a:spcBef>
            </a:pP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on the decision review options</a:t>
            </a:r>
          </a:p>
          <a:p>
            <a:pPr marL="568325" indent="-341313">
              <a:spcBef>
                <a:spcPts val="0"/>
              </a:spcBef>
            </a:pP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 forms and file a higher-level review online</a:t>
            </a:r>
          </a:p>
          <a:p>
            <a:pPr marL="568325" indent="-341313">
              <a:spcBef>
                <a:spcPts val="0"/>
              </a:spcBef>
            </a:pP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Choosing a decision review option chart</a:t>
            </a:r>
          </a:p>
          <a:p>
            <a:pPr marL="568325" indent="-341313">
              <a:spcBef>
                <a:spcPts val="0"/>
              </a:spcBef>
            </a:pP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 sheet, brochure, infographic, and other resources</a:t>
            </a:r>
          </a:p>
          <a:p>
            <a:pPr marL="568325" indent="-341313">
              <a:spcBef>
                <a:spcPts val="0"/>
              </a:spcBef>
            </a:pP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FAQs</a:t>
            </a:r>
          </a:p>
          <a:p>
            <a:pPr marL="568325" indent="-341313">
              <a:spcBef>
                <a:spcPts val="0"/>
              </a:spcBef>
            </a:pP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help from a Veterans Service Officer or accredited representative</a:t>
            </a:r>
          </a:p>
          <a:p>
            <a:pPr marL="227012" indent="0">
              <a:spcBef>
                <a:spcPts val="0"/>
              </a:spcBef>
              <a:buNone/>
            </a:pPr>
            <a:endParaRPr lang="en-US" altLang="en-US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with VBA: </a:t>
            </a:r>
          </a:p>
          <a:p>
            <a:pPr marL="512762" indent="-285750"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Facebook: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http://www.facebook.com/VeteransBenefits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2" indent="-285750"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Twitter: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http://twitter.com/VAVetBenefits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2" indent="-285750"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Phone: 1-800-827-1000, 8:00 A.M. to 9 P.M. EST</a:t>
            </a:r>
          </a:p>
          <a:p>
            <a:pPr marL="227012" indent="0">
              <a:spcBef>
                <a:spcPts val="0"/>
              </a:spcBef>
              <a:buNone/>
            </a:pPr>
            <a:endParaRPr lang="en-US" altLang="en-US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FF666-3AB6-4D47-8435-73EAA9350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0249" y="6492875"/>
            <a:ext cx="384630" cy="365125"/>
          </a:xfrm>
        </p:spPr>
        <p:txBody>
          <a:bodyPr/>
          <a:lstStyle/>
          <a:p>
            <a:fld id="{A36383B9-8516-422F-8979-8D4EBC5CDDAB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Graphic showing review lane options">
            <a:extLst>
              <a:ext uri="{FF2B5EF4-FFF2-40B4-BE49-F238E27FC236}">
                <a16:creationId xmlns:a16="http://schemas.microsoft.com/office/drawing/2014/main" id="{AA89188C-2D7E-4CAF-8AC1-5FC91D6D59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8828" y="586523"/>
            <a:ext cx="2688499" cy="207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5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6652A7-F6C6-4D2E-A205-3B13A508F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CD63D8-206B-4685-9B63-BEA7530ED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930" y="2002412"/>
            <a:ext cx="6956139" cy="2853175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2612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A9F769-F8ED-4978-ADCA-CABC80598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AMA Decision Review Selection</a:t>
            </a:r>
          </a:p>
          <a:p>
            <a:r>
              <a:rPr lang="en-US" dirty="0"/>
              <a:t>VBA Legacy Appeals Workload Overview</a:t>
            </a:r>
          </a:p>
          <a:p>
            <a:r>
              <a:rPr lang="en-US" sz="3200" dirty="0">
                <a:latin typeface="+mj-lt"/>
                <a:cs typeface="Arial" panose="020B0604020202020204" pitchFamily="34" charset="0"/>
              </a:rPr>
              <a:t>Board Full Grants Workload Overview</a:t>
            </a:r>
            <a:endParaRPr lang="en-US" dirty="0">
              <a:latin typeface="+mj-lt"/>
            </a:endParaRPr>
          </a:p>
          <a:p>
            <a:r>
              <a:rPr lang="en-US" dirty="0"/>
              <a:t>AMA Toolkit and Resources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9DB573-4D86-41AB-9603-6350B45F5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794351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BDB30-9576-9E4D-A8C8-7764D1E48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Oversight: AMA Decision Reviews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06BB8B-6CE1-4108-ADF3-037D65F233C6}"/>
              </a:ext>
            </a:extLst>
          </p:cNvPr>
          <p:cNvSpPr/>
          <p:nvPr/>
        </p:nvSpPr>
        <p:spPr>
          <a:xfrm>
            <a:off x="304800" y="953236"/>
            <a:ext cx="8534400" cy="3378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i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Veterans Appeals Improvement and Modernization Act of 2017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(AMA), fully implemented on February 19, 2019, 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provides claimants who disagree with a VA claims decision with the choice of 3 decision review options: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supplemental claim, 2) higher-level review, or 3) appeal directly to the Board of Veterans’ Appeals.</a:t>
            </a:r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VBA has oversight of the following two administrative review options:</a:t>
            </a:r>
          </a:p>
        </p:txBody>
      </p:sp>
      <p:grpSp>
        <p:nvGrpSpPr>
          <p:cNvPr id="8" name="Group 7" descr="Green box with &quot;Supplemental Claim&quot; and blue box with &quot;Higher-Level Review&quot;">
            <a:extLst>
              <a:ext uri="{FF2B5EF4-FFF2-40B4-BE49-F238E27FC236}">
                <a16:creationId xmlns:a16="http://schemas.microsoft.com/office/drawing/2014/main" id="{560710B6-50DC-46ED-AE0A-72B82E74EA22}"/>
              </a:ext>
            </a:extLst>
          </p:cNvPr>
          <p:cNvGrpSpPr/>
          <p:nvPr/>
        </p:nvGrpSpPr>
        <p:grpSpPr>
          <a:xfrm>
            <a:off x="1700349" y="4636822"/>
            <a:ext cx="5743302" cy="1219200"/>
            <a:chOff x="1180995" y="1923396"/>
            <a:chExt cx="6260142" cy="100905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7F19711-A631-403C-9738-79441E7CFA05}"/>
                </a:ext>
              </a:extLst>
            </p:cNvPr>
            <p:cNvSpPr/>
            <p:nvPr/>
          </p:nvSpPr>
          <p:spPr>
            <a:xfrm>
              <a:off x="1180995" y="1923396"/>
              <a:ext cx="2959961" cy="1009054"/>
            </a:xfrm>
            <a:custGeom>
              <a:avLst/>
              <a:gdLst>
                <a:gd name="connsiteX0" fmla="*/ 0 w 2959961"/>
                <a:gd name="connsiteY0" fmla="*/ 0 h 1009054"/>
                <a:gd name="connsiteX1" fmla="*/ 2959961 w 2959961"/>
                <a:gd name="connsiteY1" fmla="*/ 0 h 1009054"/>
                <a:gd name="connsiteX2" fmla="*/ 2959961 w 2959961"/>
                <a:gd name="connsiteY2" fmla="*/ 1009054 h 1009054"/>
                <a:gd name="connsiteX3" fmla="*/ 0 w 2959961"/>
                <a:gd name="connsiteY3" fmla="*/ 1009054 h 1009054"/>
                <a:gd name="connsiteX4" fmla="*/ 0 w 2959961"/>
                <a:gd name="connsiteY4" fmla="*/ 0 h 100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9961" h="1009054">
                  <a:moveTo>
                    <a:pt x="0" y="0"/>
                  </a:moveTo>
                  <a:lnTo>
                    <a:pt x="2959961" y="0"/>
                  </a:lnTo>
                  <a:lnTo>
                    <a:pt x="2959961" y="1009054"/>
                  </a:lnTo>
                  <a:lnTo>
                    <a:pt x="0" y="10090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1" tIns="110491" rIns="110491" bIns="110491" numCol="1" spcCol="1270" anchor="ctr" anchorCtr="0">
              <a:noAutofit/>
            </a:bodyPr>
            <a:lstStyle/>
            <a:p>
              <a:pPr algn="ctr" defTabSz="124456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Supplemental Claim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3CEC3FF-63AA-441E-BD0A-FECFE04534ED}"/>
                </a:ext>
              </a:extLst>
            </p:cNvPr>
            <p:cNvSpPr/>
            <p:nvPr/>
          </p:nvSpPr>
          <p:spPr>
            <a:xfrm>
              <a:off x="4481176" y="1923396"/>
              <a:ext cx="2959961" cy="1009054"/>
            </a:xfrm>
            <a:custGeom>
              <a:avLst/>
              <a:gdLst>
                <a:gd name="connsiteX0" fmla="*/ 0 w 2959961"/>
                <a:gd name="connsiteY0" fmla="*/ 0 h 1009054"/>
                <a:gd name="connsiteX1" fmla="*/ 2959961 w 2959961"/>
                <a:gd name="connsiteY1" fmla="*/ 0 h 1009054"/>
                <a:gd name="connsiteX2" fmla="*/ 2959961 w 2959961"/>
                <a:gd name="connsiteY2" fmla="*/ 1009054 h 1009054"/>
                <a:gd name="connsiteX3" fmla="*/ 0 w 2959961"/>
                <a:gd name="connsiteY3" fmla="*/ 1009054 h 1009054"/>
                <a:gd name="connsiteX4" fmla="*/ 0 w 2959961"/>
                <a:gd name="connsiteY4" fmla="*/ 0 h 100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9961" h="1009054">
                  <a:moveTo>
                    <a:pt x="0" y="0"/>
                  </a:moveTo>
                  <a:lnTo>
                    <a:pt x="2959961" y="0"/>
                  </a:lnTo>
                  <a:lnTo>
                    <a:pt x="2959961" y="1009054"/>
                  </a:lnTo>
                  <a:lnTo>
                    <a:pt x="0" y="10090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1" tIns="110491" rIns="110491" bIns="110491" numCol="1" spcCol="1270" anchor="ctr" anchorCtr="0">
              <a:noAutofit/>
            </a:bodyPr>
            <a:lstStyle/>
            <a:p>
              <a:pPr algn="ctr" defTabSz="128901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Higher-Level Review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0AAF4-A488-674A-A815-39FB30C3B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0568" y="6286998"/>
            <a:ext cx="393432" cy="608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3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35BD1-8CD9-3F4C-A1B6-7F2FC51E798F}" type="slidenum">
              <a:rPr lang="en-US" b="0" smtClean="0"/>
              <a:pPr/>
              <a:t>3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797950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AMA – Three Review Options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4B1D49-D4C0-4E2A-91CD-EC46E35D7EB8}"/>
              </a:ext>
            </a:extLst>
          </p:cNvPr>
          <p:cNvSpPr txBox="1"/>
          <p:nvPr/>
        </p:nvSpPr>
        <p:spPr>
          <a:xfrm>
            <a:off x="0" y="654653"/>
            <a:ext cx="5762624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VBA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4F0BDA-4B48-4B82-93AE-18F07D5F4BEF}"/>
              </a:ext>
            </a:extLst>
          </p:cNvPr>
          <p:cNvSpPr txBox="1"/>
          <p:nvPr/>
        </p:nvSpPr>
        <p:spPr>
          <a:xfrm>
            <a:off x="5762624" y="654653"/>
            <a:ext cx="3381375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BVA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90289"/>
              </p:ext>
            </p:extLst>
          </p:nvPr>
        </p:nvGraphicFramePr>
        <p:xfrm>
          <a:off x="1" y="991267"/>
          <a:ext cx="9143999" cy="5212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15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9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8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802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Supplemental Claim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Higher-Level Review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Board Appeal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1370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Replaces “reconsiderations” and “reopening” claims with “new and material” evidence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 will </a:t>
                      </a:r>
                      <a:r>
                        <a:rPr lang="en-US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readjudicate</a:t>
                      </a:r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claim if “new and relevant” evidence is presented or identified with a supplemental claim </a:t>
                      </a:r>
                      <a:r>
                        <a:rPr lang="en-US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(open record)</a:t>
                      </a:r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 will assist in gathering new and relevant evidence </a:t>
                      </a:r>
                      <a:r>
                        <a:rPr lang="en-US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(duty to assist)</a:t>
                      </a:r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 date for benefits is always protected when submitted within 1 year of prior decision.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Tracked and controlled under </a:t>
                      </a:r>
                      <a:r>
                        <a:rPr lang="en-US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 040 series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Decisionmakers are </a:t>
                      </a:r>
                      <a:r>
                        <a:rPr lang="en-US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Veterans Service Representatives (VSRs) </a:t>
                      </a:r>
                      <a:r>
                        <a:rPr lang="en-US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n-US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Rating VSRs (RVSRs)</a:t>
                      </a:r>
                    </a:p>
                  </a:txBody>
                  <a:tcPr>
                    <a:solidFill>
                      <a:srgbClr val="DCF0C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experienced VA employee takes a second look at the same evidence</a:t>
                      </a:r>
                      <a:r>
                        <a:rPr lang="en-US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(closed record and no duty to assist)</a:t>
                      </a:r>
                      <a:r>
                        <a:rPr lang="en-US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 for a one-time telephonic </a:t>
                      </a:r>
                      <a:r>
                        <a:rPr lang="en-US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informal conference </a:t>
                      </a:r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the higher-level reviewer to discuss the error in the prior decision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i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novo </a:t>
                      </a:r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 with full difference of opinion authority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Duty to assist errors returned to lower-level for correction </a:t>
                      </a:r>
                      <a:r>
                        <a:rPr lang="en-US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(quality feedback)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Tracked and controlled under </a:t>
                      </a:r>
                      <a:r>
                        <a:rPr lang="en-US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 030 series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Decisionmakers are </a:t>
                      </a:r>
                      <a:r>
                        <a:rPr lang="en-US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Decision Review Officers (DROs) </a:t>
                      </a:r>
                      <a:r>
                        <a:rPr lang="en-US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en-US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Senior VSRs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Evidence only</a:t>
                      </a:r>
                      <a:r>
                        <a:rPr lang="en-US" sz="14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docket:  </a:t>
                      </a:r>
                      <a:r>
                        <a:rPr lang="en-US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appellant may submit evidence within 90 days following submission of the NOD. The Board does not have a duty to assist, and the record is otherwise closed.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 docket: </a:t>
                      </a:r>
                      <a:r>
                        <a:rPr lang="en-US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appellant receives direct review by the Board of the evidence that was before VBA in the decision on appeal. The Board has a 365-day timeliness goal for this docket. Quality feedback loop for VBA.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Hearing docket: </a:t>
                      </a:r>
                      <a:r>
                        <a:rPr lang="en-US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appellant is scheduled for a hearing. Additionally, the appellant may submit evidence within 90 days following the scheduled hearing.  The Board does not have a duty to assist and the record is otherwise closed.</a:t>
                      </a:r>
                    </a:p>
                  </a:txBody>
                  <a:tcP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1A97F6-530A-42BE-BFA4-C9DB2D242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83B9-8516-422F-8979-8D4EBC5CDD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33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E3AFDF-F5B7-4E83-B6B5-0AA1BCE2C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VBA AMA/Appeals Workload Distribution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AFBB4F-7E9D-4213-9C52-DCD7C5354958}"/>
              </a:ext>
            </a:extLst>
          </p:cNvPr>
          <p:cNvSpPr txBox="1">
            <a:spLocks/>
          </p:cNvSpPr>
          <p:nvPr/>
        </p:nvSpPr>
        <p:spPr>
          <a:xfrm>
            <a:off x="7543800" y="5639064"/>
            <a:ext cx="16002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983F1FA-211D-3044-9E35-958DFBC26156}" type="slidenum">
              <a:rPr lang="en-US" sz="900">
                <a:solidFill>
                  <a:prstClr val="white"/>
                </a:solidFill>
                <a:latin typeface="Calibri"/>
              </a:rPr>
              <a:pPr>
                <a:defRPr/>
              </a:pPr>
              <a:t>5</a:t>
            </a:fld>
            <a:endParaRPr lang="en-US" sz="9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9676F56-7765-41DB-BA4F-F88ABFB53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12B422-ADD4-4612-A80D-1D146D1ABDA8}" type="slidenum">
              <a:rPr lang="en-US">
                <a:solidFill>
                  <a:prstClr val="white"/>
                </a:solidFill>
                <a:latin typeface="Calibri"/>
              </a:rPr>
              <a:pPr>
                <a:defRPr/>
              </a:pPr>
              <a:t>5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3C5E94-670E-5672-35F9-48F9E7D22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000"/>
            <a:ext cx="9144000" cy="54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21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BDB30-9576-9E4D-A8C8-7764D1E48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Overview: AMA Review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0AAF4-A488-674A-A815-39FB30C3B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0568" y="6286998"/>
            <a:ext cx="393432" cy="608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3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535BD1-8CD9-3F4C-A1B6-7F2FC51E798F}" type="slidenum">
              <a:rPr lang="en-US" b="0" smtClean="0"/>
              <a:pPr/>
              <a:t>6</a:t>
            </a:fld>
            <a:endParaRPr lang="en-US" b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A30880-C811-4A15-A795-02A40B8D7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59" y="1168026"/>
            <a:ext cx="8097481" cy="372782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88872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41D0CF-885E-43F1-AA88-12DBB53C7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230"/>
            <a:ext cx="9144000" cy="73152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VA’s Legacy Appeals 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1F3467FE-F6A5-45E2-8FAA-88A51785AC81}"/>
              </a:ext>
            </a:extLst>
          </p:cNvPr>
          <p:cNvSpPr txBox="1">
            <a:spLocks/>
          </p:cNvSpPr>
          <p:nvPr/>
        </p:nvSpPr>
        <p:spPr>
          <a:xfrm>
            <a:off x="8759370" y="6492875"/>
            <a:ext cx="38463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12B422-ADD4-4612-A80D-1D146D1ABDA8}" type="slidenum">
              <a:rPr lang="en-US" sz="1200" smtClean="0">
                <a:solidFill>
                  <a:schemeClr val="bg1"/>
                </a:solidFill>
              </a:rPr>
              <a:pPr/>
              <a:t>7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D04FB85-3531-AC86-666E-8C9FDCB4B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2238"/>
            <a:ext cx="9144000" cy="407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28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7FBB6C-90E1-41D3-93E5-68399B901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VA Legacy Workload Breakout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80276-43CE-4A83-A866-02DDC238D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383B9-8516-422F-8979-8D4EBC5CDDAB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D47BCE-8F5A-FC10-8C15-5B23D6A33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0" y="1975486"/>
            <a:ext cx="8601070" cy="231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10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7FBB6C-90E1-41D3-93E5-68399B901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BVA Full Grants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80276-43CE-4A83-A866-02DDC238D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383B9-8516-422F-8979-8D4EBC5CDDAB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93E1D0-B9D9-2BE2-7E02-7D62A6847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549" y="1474789"/>
            <a:ext cx="6234679" cy="17052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5D2E57-C691-06F7-A00A-E33E55F64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787" y="3496901"/>
            <a:ext cx="6236441" cy="14140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49C6BE-E0F7-3E19-9B0E-EE06D8B343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807" y="4974087"/>
            <a:ext cx="2498757" cy="1259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8B739A-12A6-E804-5D75-F9F7D5E5BA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5171" y="4974087"/>
            <a:ext cx="2498757" cy="1259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F47DC0-9B17-4F9C-FC2C-6258750BC1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9957" y="3248458"/>
            <a:ext cx="1314450" cy="1857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847C69-F82D-C3D9-E4E9-D5C85C75B3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7492" y="3257550"/>
            <a:ext cx="1214438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464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&amp;#x0D;August 2022&amp;#x0D;Slides prepared by Office of Administrative Review, VBA&amp;quot;&quot;/&gt;&lt;property id=&quot;20307&quot; value=&quot;1439&quot;/&gt;&lt;/object&gt;&lt;object type=&quot;3&quot; unique_id=&quot;10004&quot;&gt;&lt;property id=&quot;20148&quot; value=&quot;5&quot;/&gt;&lt;property id=&quot;20300&quot; value=&quot;Slide 2 - &amp;quot;VA’s Appeals Modernization Promise&amp;quot;&quot;/&gt;&lt;property id=&quot;20307&quot; value=&quot;1422&quot;/&gt;&lt;/object&gt;&lt;object type=&quot;3&quot; unique_id=&quot;10005&quot;&gt;&lt;property id=&quot;20148&quot; value=&quot;5&quot;/&gt;&lt;property id=&quot;20300&quot; value=&quot;Slide 3 - &amp;quot;VA’s Legacy Appeals &amp;quot;&quot;/&gt;&lt;property id=&quot;20307&quot; value=&quot;141168529&quot;/&gt;&lt;/object&gt;&lt;object type=&quot;3&quot; unique_id=&quot;10006&quot;&gt;&lt;property id=&quot;20148&quot; value=&quot;5&quot;/&gt;&lt;property id=&quot;20300&quot; value=&quot;Slide 4 - &amp;quot;VA Legacy Workload Breakout&amp;quot;&quot;/&gt;&lt;property id=&quot;20307&quot; value=&quot;141168530&quot;/&gt;&lt;/object&gt;&lt;object type=&quot;3&quot; unique_id=&quot;10007&quot;&gt;&lt;property id=&quot;20148&quot; value=&quot;5&quot;/&gt;&lt;property id=&quot;20300&quot; value=&quot;Slide 5 - &amp;quot;Oversight: AMA Decision Reviews&amp;quot;&quot;/&gt;&lt;property id=&quot;20307&quot; value=&quot;1274&quot;/&gt;&lt;/object&gt;&lt;object type=&quot;3&quot; unique_id=&quot;10008&quot;&gt;&lt;property id=&quot;20148&quot; value=&quot;5&quot;/&gt;&lt;property id=&quot;20300&quot; value=&quot;Slide 6 - &amp;quot;AMA – Three Review Options&amp;quot;&quot;/&gt;&lt;property id=&quot;20307&quot; value=&quot;271&quot;/&gt;&lt;/object&gt;&lt;object type=&quot;3&quot; unique_id=&quot;10009&quot;&gt;&lt;property id=&quot;20148&quot; value=&quot;5&quot;/&gt;&lt;property id=&quot;20300&quot; value=&quot;Slide 7 - &amp;quot;FY 2020 AMA DATA&amp;quot;&quot;/&gt;&lt;property id=&quot;20307&quot; value=&quot;141168515&quot;/&gt;&lt;/object&gt;&lt;object type=&quot;3&quot; unique_id=&quot;10010&quot;&gt;&lt;property id=&quot;20148&quot; value=&quot;5&quot;/&gt;&lt;property id=&quot;20300&quot; value=&quot;Slide 8 - &amp;quot;FY 2021 AMA DATA&amp;quot;&quot;/&gt;&lt;property id=&quot;20307&quot; value=&quot;141168516&quot;/&gt;&lt;/object&gt;&lt;object type=&quot;3&quot; unique_id=&quot;10011&quot;&gt;&lt;property id=&quot;20148&quot; value=&quot;5&quot;/&gt;&lt;property id=&quot;20300&quot; value=&quot;Slide 9 - &amp;quot;FY 2022 AMA DATA&amp;quot;&quot;/&gt;&lt;property id=&quot;20307&quot; value=&quot;141168531&quot;/&gt;&lt;/object&gt;&lt;object type=&quot;3&quot; unique_id=&quot;10012&quot;&gt;&lt;property id=&quot;20148&quot; value=&quot;5&quot;/&gt;&lt;property id=&quot;20300&quot; value=&quot;Slide 10 - &amp;quot;VBA AMA Grant Rate&amp;quot;&quot;/&gt;&lt;property id=&quot;20307&quot; value=&quot;141168532&quot;/&gt;&lt;/object&gt;&lt;object type=&quot;3&quot; unique_id=&quot;10013&quot;&gt;&lt;property id=&quot;20148&quot; value=&quot;5&quot;/&gt;&lt;property id=&quot;20300&quot; value=&quot;Slide 11 - &amp;quot;AMA Choices – FY21 v. FY22 (Initial Filings)&amp;quot;&quot;/&gt;&lt;property id=&quot;20307&quot; value=&quot;141168533&quot;/&gt;&lt;/object&gt;&lt;object type=&quot;3&quot; unique_id=&quot;10014&quot;&gt;&lt;property id=&quot;20148&quot; value=&quot;5&quot;/&gt;&lt;property id=&quot;20300&quot; value=&quot;Slide 12 - &amp;quot;AMA Choices – FY21 v. FY22 (Refiled Requests)&amp;quot;&quot;/&gt;&lt;property id=&quot;20307&quot; value=&quot;141168534&quot;/&gt;&lt;/object&gt;&lt;object type=&quot;3&quot; unique_id=&quot;10015&quot;&gt;&lt;property id=&quot;20148&quot; value=&quot;5&quot;/&gt;&lt;property id=&quot;20300&quot; value=&quot;Slide 13 - &amp;quot;VBA AMA/Appeals Workload Distribution (End State)&amp;quot;&quot;/&gt;&lt;property id=&quot;20307&quot; value=&quot;141168484&quot;/&gt;&lt;/object&gt;&lt;object type=&quot;3&quot; unique_id=&quot;10016&quot;&gt;&lt;property id=&quot;20148&quot; value=&quot;5&quot;/&gt;&lt;property id=&quot;20300&quot; value=&quot;Slide 14 - &amp;quot;AMA Opt-in&amp;quot;&quot;/&gt;&lt;property id=&quot;20307&quot; value=&quot;141168520&quot;/&gt;&lt;/object&gt;&lt;object type=&quot;3&quot; unique_id=&quot;10017&quot;&gt;&lt;property id=&quot;20148&quot; value=&quot;5&quot;/&gt;&lt;property id=&quot;20300&quot; value=&quot;Slide 15 - &amp;quot;Why Should a Claimant Opt-in?&amp;quot;&quot;/&gt;&lt;property id=&quot;20307&quot; value=&quot;141168498&quot;/&gt;&lt;/object&gt;&lt;object type=&quot;3&quot; unique_id=&quot;10018&quot;&gt;&lt;property id=&quot;20148&quot; value=&quot;5&quot;/&gt;&lt;property id=&quot;20300&quot; value=&quot;Slide 16 - &amp;quot;Electronic Submission of HLRs&amp;quot;&quot;/&gt;&lt;property id=&quot;20307&quot; value=&quot;141168500&quot;/&gt;&lt;/object&gt;&lt;object type=&quot;3&quot; unique_id=&quot;10019&quot;&gt;&lt;property id=&quot;20148&quot; value=&quot;5&quot;/&gt;&lt;property id=&quot;20300&quot; value=&quot;Slide 17 - &amp;quot;AMA VSignals Survey&amp;quot;&quot;/&gt;&lt;property id=&quot;20307&quot; value=&quot;141168528&quot;/&gt;&lt;/object&gt;&lt;object type=&quot;3&quot; unique_id=&quot;10020&quot;&gt;&lt;property id=&quot;20148&quot; value=&quot;5&quot;/&gt;&lt;property id=&quot;20300&quot; value=&quot;Slide 18 - &amp;quot;AMA Decision Review Selection Tools&amp;quot;&quot;/&gt;&lt;property id=&quot;20307&quot; value=&quot;141168518&quot;/&gt;&lt;/object&gt;&lt;object type=&quot;3&quot; unique_id=&quot;10021&quot;&gt;&lt;property id=&quot;20148&quot; value=&quot;5&quot;/&gt;&lt;property id=&quot;20300&quot; value=&quot;Slide 19 - &amp;quot;AMA Decision Review Selection Toolkit&amp;quot;&quot;/&gt;&lt;property id=&quot;20307&quot; value=&quot;141168522&quot;/&gt;&lt;/object&gt;&lt;object type=&quot;3&quot; unique_id=&quot;10022&quot;&gt;&lt;property id=&quot;20148&quot; value=&quot;5&quot;/&gt;&lt;property id=&quot;20300&quot; value=&quot;Slide 20 - &amp;quot;AMA Decision Review Selection Toolkit (continued)&amp;quot;&quot;/&gt;&lt;property id=&quot;20307&quot; value=&quot;141168523&quot;/&gt;&lt;/object&gt;&lt;object type=&quot;3&quot; unique_id=&quot;10023&quot;&gt;&lt;property id=&quot;20148&quot; value=&quot;5&quot;/&gt;&lt;property id=&quot;20300&quot; value=&quot;Slide 21 - &amp;quot;AMA Decision Review Selection Toolkit (cont’d)&amp;quot;&quot;/&gt;&lt;property id=&quot;20307&quot; value=&quot;141168524&quot;/&gt;&lt;/object&gt;&lt;object type=&quot;3&quot; unique_id=&quot;10024&quot;&gt;&lt;property id=&quot;20148&quot; value=&quot;5&quot;/&gt;&lt;property id=&quot;20300&quot; value=&quot;Slide 22 - &amp;quot;Resources &amp;amp; Materials&amp;quot;&quot;/&gt;&lt;property id=&quot;20307&quot; value=&quot;295&quot;/&gt;&lt;/object&gt;&lt;/object&gt;&lt;object type=&quot;8&quot; unique_id=&quot;1004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0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F2E9D03344714AAB0739212F73D5E3" ma:contentTypeVersion="8" ma:contentTypeDescription="Create a new document." ma:contentTypeScope="" ma:versionID="2dbdb335441b93f7a97e4ed38c6ff683">
  <xsd:schema xmlns:xsd="http://www.w3.org/2001/XMLSchema" xmlns:xs="http://www.w3.org/2001/XMLSchema" xmlns:p="http://schemas.microsoft.com/office/2006/metadata/properties" xmlns:ns1="http://schemas.microsoft.com/sharepoint/v3" xmlns:ns2="2742cdaf-2543-4867-b693-93197a08c36d" xmlns:ns3="10b3b123-8079-44b0-ba74-59fe8923e6ce" targetNamespace="http://schemas.microsoft.com/office/2006/metadata/properties" ma:root="true" ma:fieldsID="95ec6cfcfc422537d391a95c58ca2cee" ns1:_="" ns2:_="" ns3:_="">
    <xsd:import namespace="http://schemas.microsoft.com/sharepoint/v3"/>
    <xsd:import namespace="2742cdaf-2543-4867-b693-93197a08c36d"/>
    <xsd:import namespace="10b3b123-8079-44b0-ba74-59fe8923e6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42cdaf-2543-4867-b693-93197a08c3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b3b123-8079-44b0-ba74-59fe8923e6c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8E4E1E9-346D-4D15-B00C-15E43BD7A0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56E817-5069-4143-8D46-3C128146B0C6}">
  <ds:schemaRefs>
    <ds:schemaRef ds:uri="10b3b123-8079-44b0-ba74-59fe8923e6ce"/>
    <ds:schemaRef ds:uri="2742cdaf-2543-4867-b693-93197a08c36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6C519AF-140A-4EB5-B0D6-F714CD729FB0}">
  <ds:schemaRefs>
    <ds:schemaRef ds:uri="http://purl.org/dc/terms/"/>
    <ds:schemaRef ds:uri="10b3b123-8079-44b0-ba74-59fe8923e6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742cdaf-2543-4867-b693-93197a08c36d"/>
    <ds:schemaRef ds:uri="http://schemas.openxmlformats.org/package/2006/metadata/core-properties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Choose VA PP template</Template>
  <TotalTime>489</TotalTime>
  <Words>980</Words>
  <Application>Microsoft Office PowerPoint</Application>
  <PresentationFormat>On-screen Show (4:3)</PresentationFormat>
  <Paragraphs>110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Myriad Pro</vt:lpstr>
      <vt:lpstr>Times New Roman</vt:lpstr>
      <vt:lpstr>10_Office Theme</vt:lpstr>
      <vt:lpstr>Custom Design</vt:lpstr>
      <vt:lpstr>May 2023 Shelia Jackson, DROCM</vt:lpstr>
      <vt:lpstr>Outline</vt:lpstr>
      <vt:lpstr>Oversight: AMA Decision Reviews</vt:lpstr>
      <vt:lpstr>AMA – Three Review Options</vt:lpstr>
      <vt:lpstr>VBA AMA/Appeals Workload Distribution</vt:lpstr>
      <vt:lpstr>Overview: AMA Review Process</vt:lpstr>
      <vt:lpstr>VA’s Legacy Appeals </vt:lpstr>
      <vt:lpstr>VA Legacy Workload Breakout</vt:lpstr>
      <vt:lpstr>BVA Full Grants Overview</vt:lpstr>
      <vt:lpstr>Full Grant Receipts vs Completions</vt:lpstr>
      <vt:lpstr>AMA Decision Review Selection Tools</vt:lpstr>
      <vt:lpstr>Resources &amp; Materials</vt:lpstr>
      <vt:lpstr>Questions</vt:lpstr>
    </vt:vector>
  </TitlesOfParts>
  <Company>Veteran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Department of Veterans Affairs</dc:creator>
  <cp:lastModifiedBy>Windows User</cp:lastModifiedBy>
  <cp:revision>35</cp:revision>
  <cp:lastPrinted>2020-01-28T20:47:28Z</cp:lastPrinted>
  <dcterms:created xsi:type="dcterms:W3CDTF">2018-04-30T15:01:57Z</dcterms:created>
  <dcterms:modified xsi:type="dcterms:W3CDTF">2023-04-28T15:14:43Z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0x01010089F2E9D03344714AAB0739212F73D5E3</vt:lpwstr>
  </property>
</Properties>
</file>