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</p:sldMasterIdLst>
  <p:notesMasterIdLst>
    <p:notesMasterId r:id="rId22"/>
  </p:notesMasterIdLst>
  <p:handoutMasterIdLst>
    <p:handoutMasterId r:id="rId23"/>
  </p:handoutMasterIdLst>
  <p:sldIdLst>
    <p:sldId id="1143" r:id="rId6"/>
    <p:sldId id="282" r:id="rId7"/>
    <p:sldId id="289" r:id="rId8"/>
    <p:sldId id="290" r:id="rId9"/>
    <p:sldId id="292" r:id="rId10"/>
    <p:sldId id="291" r:id="rId11"/>
    <p:sldId id="286" r:id="rId12"/>
    <p:sldId id="1144" r:id="rId13"/>
    <p:sldId id="1146" r:id="rId14"/>
    <p:sldId id="1145" r:id="rId15"/>
    <p:sldId id="1140" r:id="rId16"/>
    <p:sldId id="278" r:id="rId17"/>
    <p:sldId id="1141" r:id="rId18"/>
    <p:sldId id="1142" r:id="rId19"/>
    <p:sldId id="274" r:id="rId20"/>
    <p:sldId id="269" r:id="rId21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1D4"/>
    <a:srgbClr val="19AAD7"/>
    <a:srgbClr val="12B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792" autoAdjust="0"/>
  </p:normalViewPr>
  <p:slideViewPr>
    <p:cSldViewPr snapToGrid="0" snapToObjects="1">
      <p:cViewPr varScale="1">
        <p:scale>
          <a:sx n="96" d="100"/>
          <a:sy n="96" d="100"/>
        </p:scale>
        <p:origin x="1146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CD428-9BCE-42A0-9218-F46F5B2E23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E9675-D58D-4D5A-A1A5-CB3C2EEC97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142F4C-DA15-4C15-94A2-CEEDD20DE145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0AEDB-4D0B-422C-9800-D64216B6B6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B6038-8572-4822-B6A6-CC60CE873B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930F3F-F071-436C-B78B-71CA27459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FB5655-0C3D-4AEB-9DB4-03DC142EE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8B670-0F05-47F9-9FD7-9E1892F87E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6F2B0C-3DE0-48DD-B364-510BF6F8117C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CECF76-CEAC-46C4-A879-DC1C8CA86A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B80D44-6E19-4636-ABEA-E277B6CAA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BAB8C-CE3C-412A-8124-CB07D269A6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7532B-980D-406D-8A46-D2D9D7C01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E8BC04-7915-41D3-9E4F-CA651D0FD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8BC04-7915-41D3-9E4F-CA651D0FDC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5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A740300-2F4C-4DF5-B1D2-CF4172BECB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238" y="5019675"/>
            <a:ext cx="25495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06" y="935302"/>
            <a:ext cx="6185647" cy="1989667"/>
          </a:xfrm>
        </p:spPr>
        <p:txBody>
          <a:bodyPr anchor="b"/>
          <a:lstStyle>
            <a:lvl1pPr algn="l">
              <a:defRPr sz="44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706" y="3001698"/>
            <a:ext cx="6185647" cy="137980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176A54E-3451-4F44-AD76-37ABDD09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A4F9-1A54-4957-A1E8-679AB969E695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8915310-4A82-4611-8D12-5B1AED704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C05-8CBF-4613-9E4E-D331ED6FF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3E8A26-31C1-4674-9E1F-CCB796FD3A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444" y="927682"/>
            <a:ext cx="900994" cy="5473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0150FD-DD46-4B95-9B8B-D326E0BCD5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675" y="1511007"/>
            <a:ext cx="899887" cy="5486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BE216C-0BB8-4FA1-BD15-0E773FDC61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675" y="2089340"/>
            <a:ext cx="899895" cy="54864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767D58-188D-403D-9CD2-1E8A10860B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676" y="3244482"/>
            <a:ext cx="897562" cy="54864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462BD-43E6-4AD5-9489-1F00CC4ADC6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676" y="3822761"/>
            <a:ext cx="896331" cy="5473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35B8BF-94DC-4F01-A439-0920D75A942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675" y="4405872"/>
            <a:ext cx="896331" cy="54808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EB4592-7A97-4BAD-B3E9-4DF8FFDC9C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676" y="4985541"/>
            <a:ext cx="896331" cy="5496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2541AD-F637-46E0-AB7C-8B62B7541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6676" y="2667022"/>
            <a:ext cx="899894" cy="5496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126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943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943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037"/>
            <a:ext cx="2133600" cy="304271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38098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037"/>
            <a:ext cx="2895600" cy="304271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38098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6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426" y="887505"/>
            <a:ext cx="7174923" cy="110490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426" y="2103530"/>
            <a:ext cx="7174924" cy="27553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63D04-C844-4A38-AADD-48BE7780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1387-3BB5-4311-A41E-11457F573153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077F6-2854-4890-B91F-2098C391D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3A35-505C-40C3-8CE3-515337100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12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060846-EF37-4008-8436-448B2E54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A1A9-CB71-402D-89C5-98ECF98CBAD7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ACF8E07-6BDA-409A-AB4E-7825769C6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060F-A96F-462F-816E-9E3282D94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33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5333527"/>
            <a:ext cx="2133600" cy="304271"/>
          </a:xfrm>
          <a:prstGeom prst="rect">
            <a:avLst/>
          </a:prstGeom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0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3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4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618"/>
            <a:ext cx="3008313" cy="968376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3" y="227546"/>
            <a:ext cx="5111751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1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7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78"/>
            <a:ext cx="5486400" cy="472283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2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037"/>
            <a:ext cx="2133600" cy="304271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38098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037"/>
            <a:ext cx="2895600" cy="304271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38098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8976A-3E38-4741-9A40-83FC4B94D3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4041B6-CEA8-48EA-A42A-A8C530E1A5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B86DCE-05A7-4BCA-AF02-C579A84CD0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BB6B-4B6E-46DD-A760-9483E40BD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C789B4-574B-46CF-9EA3-8F437C610C60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B1823-8CEC-4D80-BB02-566B9640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C21EF-F133-463C-9BDD-7F8EDB304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27C22D-3663-45ED-98E1-A3B763DF0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D13F41ED-4738-48CD-8DDE-8181D13423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238" y="5019675"/>
            <a:ext cx="25495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79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117234"/>
            <a:ext cx="9144000" cy="6098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 defTabSz="380985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5226251"/>
            <a:ext cx="2209800" cy="409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533352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380985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80985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43500"/>
            <a:ext cx="203755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0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 dt="0"/>
  <p:txStyles>
    <p:titleStyle>
      <a:lvl1pPr algn="ctr" defTabSz="380985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7E7AE9-1951-5F35-2BB3-47A985CCECD5}"/>
              </a:ext>
            </a:extLst>
          </p:cNvPr>
          <p:cNvSpPr txBox="1"/>
          <p:nvPr/>
        </p:nvSpPr>
        <p:spPr>
          <a:xfrm>
            <a:off x="1023976" y="1487894"/>
            <a:ext cx="70960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VISN 8 Update</a:t>
            </a:r>
          </a:p>
          <a:p>
            <a:pPr algn="ctr"/>
            <a:endParaRPr lang="en-US" sz="4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County VSO Meeting</a:t>
            </a:r>
            <a:b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May 1, 2023</a:t>
            </a:r>
          </a:p>
        </p:txBody>
      </p:sp>
    </p:spTree>
    <p:extLst>
      <p:ext uri="{BB962C8B-B14F-4D97-AF65-F5344CB8AC3E}">
        <p14:creationId xmlns:p14="http://schemas.microsoft.com/office/powerpoint/2010/main" val="291459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E6B0-17D8-7732-B734-3E556BAD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426" y="639026"/>
            <a:ext cx="7174923" cy="1104900"/>
          </a:xfrm>
        </p:spPr>
        <p:txBody>
          <a:bodyPr/>
          <a:lstStyle/>
          <a:p>
            <a:r>
              <a:rPr lang="en-US" sz="4000" dirty="0"/>
              <a:t>VISN 8 PACT Act Outreach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9E07-0C37-4E73-F5CA-C7C6AEF3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426" y="1654475"/>
            <a:ext cx="7174924" cy="2755341"/>
          </a:xfrm>
        </p:spPr>
        <p:txBody>
          <a:bodyPr/>
          <a:lstStyle/>
          <a:p>
            <a:r>
              <a:rPr lang="en-US" sz="2000" dirty="0"/>
              <a:t>Comprehensive, multi-phased approach</a:t>
            </a:r>
          </a:p>
          <a:p>
            <a:pPr lvl="1"/>
            <a:r>
              <a:rPr lang="en-US" sz="2000" dirty="0"/>
              <a:t>GovDelivery and Social Media Campaign special enrollment and toxic exposure screenings</a:t>
            </a:r>
          </a:p>
          <a:p>
            <a:pPr lvl="1"/>
            <a:r>
              <a:rPr lang="en-US" sz="2000" dirty="0"/>
              <a:t>Appointment reminder cards</a:t>
            </a:r>
          </a:p>
          <a:p>
            <a:pPr lvl="1"/>
            <a:r>
              <a:rPr lang="en-US" sz="2000" dirty="0"/>
              <a:t>Direct mail/email to targeted groups enrolled but not using VA healthcare</a:t>
            </a:r>
          </a:p>
          <a:p>
            <a:pPr lvl="1"/>
            <a:r>
              <a:rPr lang="en-US" sz="2000" dirty="0"/>
              <a:t>Direct mail/email to 8Gs about possible expansion of benefits</a:t>
            </a:r>
          </a:p>
          <a:p>
            <a:pPr lvl="1"/>
            <a:r>
              <a:rPr lang="en-US" sz="2000" dirty="0"/>
              <a:t>In-person </a:t>
            </a:r>
            <a:r>
              <a:rPr lang="en-US" sz="2000"/>
              <a:t>outreach events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0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35C4-F0D8-4333-AF33-D1A2456EB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613" y="935038"/>
            <a:ext cx="6186487" cy="1990725"/>
          </a:xfrm>
        </p:spPr>
        <p:txBody>
          <a:bodyPr/>
          <a:lstStyle/>
          <a:p>
            <a:pPr>
              <a:defRPr/>
            </a:pPr>
            <a:r>
              <a:rPr lang="en-US" dirty="0"/>
              <a:t>Construction Update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EF3D-C51A-484F-B17E-EFF7B64A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CE8A-C048-4AB5-B8E6-34E44A1F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Activated &amp; Operational</a:t>
            </a:r>
          </a:p>
          <a:p>
            <a:pPr marL="0" indent="0">
              <a:buNone/>
            </a:pPr>
            <a:endParaRPr lang="en-US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FDDBFF-F8EE-4046-A7F4-E6400298DADB}"/>
              </a:ext>
            </a:extLst>
          </p:cNvPr>
          <p:cNvGraphicFramePr>
            <a:graphicFrameLocks noGrp="1"/>
          </p:cNvGraphicFramePr>
          <p:nvPr/>
        </p:nvGraphicFramePr>
        <p:xfrm>
          <a:off x="1406769" y="2637692"/>
          <a:ext cx="7387826" cy="2047435"/>
        </p:xfrm>
        <a:graphic>
          <a:graphicData uri="http://schemas.openxmlformats.org/drawingml/2006/table">
            <a:tbl>
              <a:tblPr/>
              <a:tblGrid>
                <a:gridCol w="1165446">
                  <a:extLst>
                    <a:ext uri="{9D8B030D-6E8A-4147-A177-3AD203B41FA5}">
                      <a16:colId xmlns:a16="http://schemas.microsoft.com/office/drawing/2014/main" val="3879793700"/>
                    </a:ext>
                  </a:extLst>
                </a:gridCol>
                <a:gridCol w="1345580">
                  <a:extLst>
                    <a:ext uri="{9D8B030D-6E8A-4147-A177-3AD203B41FA5}">
                      <a16:colId xmlns:a16="http://schemas.microsoft.com/office/drawing/2014/main" val="256409982"/>
                    </a:ext>
                  </a:extLst>
                </a:gridCol>
                <a:gridCol w="3248722">
                  <a:extLst>
                    <a:ext uri="{9D8B030D-6E8A-4147-A177-3AD203B41FA5}">
                      <a16:colId xmlns:a16="http://schemas.microsoft.com/office/drawing/2014/main" val="2768095256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2873156036"/>
                    </a:ext>
                  </a:extLst>
                </a:gridCol>
              </a:tblGrid>
              <a:tr h="668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Parent / Market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Title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First Use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36442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 /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Port Richey OPC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and consolidation of five existing leases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use: 2/28/23</a:t>
                      </a:r>
                    </a:p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Ribbon cutting: 3/4/23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18464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NFSG / North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Gainesville MHC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and consolidation of three existing leases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use: 11/8/22</a:t>
                      </a:r>
                    </a:p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Ribbon cutting: 4/7/23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82938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NFSG / North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Gainesville OPC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Decompression of parent campus into new offsite lease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use: 2/7/23</a:t>
                      </a:r>
                    </a:p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Ribbon cutting: 4/7/23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8888"/>
                  </a:ext>
                </a:extLst>
              </a:tr>
              <a:tr h="334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/ 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Ponce OPC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of existing lease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use: 11/28/22</a:t>
                      </a:r>
                    </a:p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Ribbon cutting: 3/14/23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1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60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EF3D-C51A-484F-B17E-EFF7B64A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CE8A-C048-4AB5-B8E6-34E44A1F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Construction Phase</a:t>
            </a:r>
          </a:p>
          <a:p>
            <a:pPr marL="0" indent="0">
              <a:buNone/>
            </a:pPr>
            <a:endParaRPr lang="en-US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874E09-0786-4D83-9D6F-8FA0F4D2BA1C}"/>
              </a:ext>
            </a:extLst>
          </p:cNvPr>
          <p:cNvGraphicFramePr>
            <a:graphicFrameLocks noGrp="1"/>
          </p:cNvGraphicFramePr>
          <p:nvPr/>
        </p:nvGraphicFramePr>
        <p:xfrm>
          <a:off x="1329397" y="2630658"/>
          <a:ext cx="7546974" cy="2228212"/>
        </p:xfrm>
        <a:graphic>
          <a:graphicData uri="http://schemas.openxmlformats.org/drawingml/2006/table">
            <a:tbl>
              <a:tblPr/>
              <a:tblGrid>
                <a:gridCol w="1101512">
                  <a:extLst>
                    <a:ext uri="{9D8B030D-6E8A-4147-A177-3AD203B41FA5}">
                      <a16:colId xmlns:a16="http://schemas.microsoft.com/office/drawing/2014/main" val="818642126"/>
                    </a:ext>
                  </a:extLst>
                </a:gridCol>
                <a:gridCol w="1320257">
                  <a:extLst>
                    <a:ext uri="{9D8B030D-6E8A-4147-A177-3AD203B41FA5}">
                      <a16:colId xmlns:a16="http://schemas.microsoft.com/office/drawing/2014/main" val="2171466774"/>
                    </a:ext>
                  </a:extLst>
                </a:gridCol>
                <a:gridCol w="3296405">
                  <a:extLst>
                    <a:ext uri="{9D8B030D-6E8A-4147-A177-3AD203B41FA5}">
                      <a16:colId xmlns:a16="http://schemas.microsoft.com/office/drawing/2014/main" val="2958490889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3926514946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763468948"/>
                    </a:ext>
                  </a:extLst>
                </a:gridCol>
              </a:tblGrid>
              <a:tr h="636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Parent / Market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Title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 Start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Estimated First Use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68580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/ PR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MHC/DOM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Decompression of parent campus into new offsite lease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7/12/2021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FY24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18529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 / Central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 MHC/DOM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and consolidation of six existing leases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11/30/2021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FY24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67366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 / Central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Lakeland OPC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and consolidation of two existing leases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2/17/2022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FY25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76195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Orlando / Orlando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Daytona Beach OPC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of existing lease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9/22/2021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FY24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36805"/>
                  </a:ext>
                </a:extLst>
              </a:tr>
              <a:tr h="318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NFSG / North</a:t>
                      </a:r>
                    </a:p>
                  </a:txBody>
                  <a:tcPr marL="8789" marR="8789" marT="8789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Jacksonville OPC/DOM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and consolidation of four existing leases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11/1/2021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FY24</a:t>
                      </a:r>
                    </a:p>
                  </a:txBody>
                  <a:tcPr marL="8789" marR="8789" marT="8789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3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25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EF3D-C51A-484F-B17E-EFF7B64A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Leases (PACT)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CE8A-C048-4AB5-B8E6-34E44A1F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Pre-Award Phase</a:t>
            </a:r>
          </a:p>
          <a:p>
            <a:pPr marL="0" indent="0">
              <a:buNone/>
            </a:pPr>
            <a:endParaRPr lang="en-US" u="sng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0EE542-418A-419D-A178-AA6FC375419B}"/>
              </a:ext>
            </a:extLst>
          </p:cNvPr>
          <p:cNvGraphicFramePr>
            <a:graphicFrameLocks noGrp="1"/>
          </p:cNvGraphicFramePr>
          <p:nvPr/>
        </p:nvGraphicFramePr>
        <p:xfrm>
          <a:off x="1406769" y="2616591"/>
          <a:ext cx="7392573" cy="2173457"/>
        </p:xfrm>
        <a:graphic>
          <a:graphicData uri="http://schemas.openxmlformats.org/drawingml/2006/table">
            <a:tbl>
              <a:tblPr/>
              <a:tblGrid>
                <a:gridCol w="1427871">
                  <a:extLst>
                    <a:ext uri="{9D8B030D-6E8A-4147-A177-3AD203B41FA5}">
                      <a16:colId xmlns:a16="http://schemas.microsoft.com/office/drawing/2014/main" val="3039772498"/>
                    </a:ext>
                  </a:extLst>
                </a:gridCol>
                <a:gridCol w="1533378">
                  <a:extLst>
                    <a:ext uri="{9D8B030D-6E8A-4147-A177-3AD203B41FA5}">
                      <a16:colId xmlns:a16="http://schemas.microsoft.com/office/drawing/2014/main" val="540868723"/>
                    </a:ext>
                  </a:extLst>
                </a:gridCol>
                <a:gridCol w="3559127">
                  <a:extLst>
                    <a:ext uri="{9D8B030D-6E8A-4147-A177-3AD203B41FA5}">
                      <a16:colId xmlns:a16="http://schemas.microsoft.com/office/drawing/2014/main" val="73183516"/>
                    </a:ext>
                  </a:extLst>
                </a:gridCol>
                <a:gridCol w="872197">
                  <a:extLst>
                    <a:ext uri="{9D8B030D-6E8A-4147-A177-3AD203B41FA5}">
                      <a16:colId xmlns:a16="http://schemas.microsoft.com/office/drawing/2014/main" val="3835678697"/>
                    </a:ext>
                  </a:extLst>
                </a:gridCol>
              </a:tblGrid>
              <a:tr h="931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Parent / Market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Title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Estimated Lease Award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213883"/>
                  </a:ext>
                </a:extLst>
              </a:tr>
              <a:tr h="31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 /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Lecanto CBOC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of existing lease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 FY24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494004"/>
                  </a:ext>
                </a:extLst>
              </a:tr>
              <a:tr h="31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 /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 CLC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Decompression of parent campus into new offsite lease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FY24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87715"/>
                  </a:ext>
                </a:extLst>
              </a:tr>
              <a:tr h="31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NFSG / North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Villages OPC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of existing lease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 FY24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142364"/>
                  </a:ext>
                </a:extLst>
              </a:tr>
              <a:tr h="310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 Pines / Gulf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Sarasota CBOC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of existing lease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FY25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27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43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129B-A77E-4FB5-AE58-B8995EE6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66961-0D4F-4659-B9A6-B9B992797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426" y="1784196"/>
            <a:ext cx="7174924" cy="307467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Construction Phase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2E214E-396E-92CA-0019-085BBBF44026}"/>
              </a:ext>
            </a:extLst>
          </p:cNvPr>
          <p:cNvGraphicFramePr>
            <a:graphicFrameLocks noGrp="1"/>
          </p:cNvGraphicFramePr>
          <p:nvPr/>
        </p:nvGraphicFramePr>
        <p:xfrm>
          <a:off x="1340426" y="2203830"/>
          <a:ext cx="7533250" cy="2766166"/>
        </p:xfrm>
        <a:graphic>
          <a:graphicData uri="http://schemas.openxmlformats.org/drawingml/2006/table">
            <a:tbl>
              <a:tblPr/>
              <a:tblGrid>
                <a:gridCol w="991773">
                  <a:extLst>
                    <a:ext uri="{9D8B030D-6E8A-4147-A177-3AD203B41FA5}">
                      <a16:colId xmlns:a16="http://schemas.microsoft.com/office/drawing/2014/main" val="3859581764"/>
                    </a:ext>
                  </a:extLst>
                </a:gridCol>
                <a:gridCol w="2271932">
                  <a:extLst>
                    <a:ext uri="{9D8B030D-6E8A-4147-A177-3AD203B41FA5}">
                      <a16:colId xmlns:a16="http://schemas.microsoft.com/office/drawing/2014/main" val="1140046457"/>
                    </a:ext>
                  </a:extLst>
                </a:gridCol>
                <a:gridCol w="4269545">
                  <a:extLst>
                    <a:ext uri="{9D8B030D-6E8A-4147-A177-3AD203B41FA5}">
                      <a16:colId xmlns:a16="http://schemas.microsoft.com/office/drawing/2014/main" val="206768347"/>
                    </a:ext>
                  </a:extLst>
                </a:gridCol>
              </a:tblGrid>
              <a:tr h="165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Parent / Market</a:t>
                      </a:r>
                    </a:p>
                  </a:txBody>
                  <a:tcPr marL="6854" marR="6854" marT="685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Title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Description/Status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280593"/>
                  </a:ext>
                </a:extLst>
              </a:tr>
              <a:tr h="825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 Pines / Gulf</a:t>
                      </a:r>
                    </a:p>
                  </a:txBody>
                  <a:tcPr marL="6854" marR="6854" marT="685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Inpatient/Outpatient Improvements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Phase 1: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Modular Village (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Phase 2: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 Addition (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Phase 3: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Ward 3D/5D Renovations (</a:t>
                      </a: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Phase 4: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Renovation 2-5 Bldg.1 (utility and framing underway – estimated construction completion Q1 FY24)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928344"/>
                  </a:ext>
                </a:extLst>
              </a:tr>
              <a:tr h="8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 / Central</a:t>
                      </a:r>
                    </a:p>
                  </a:txBody>
                  <a:tcPr marL="6854" marR="6854" marT="685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Polytrauma &amp; New Bed Tower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Phase 1: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Parking Garage (complete)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Phase 2: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Polytrauma Addition (complete)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Phase 3: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 Pool Building (complete)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Phase 4: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Bed Tower (construction substantially complete, finalizing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punchlist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estimated completion Q4 FY23)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56792"/>
                  </a:ext>
                </a:extLst>
              </a:tr>
              <a:tr h="961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/ PR</a:t>
                      </a:r>
                    </a:p>
                  </a:txBody>
                  <a:tcPr marL="6854" marR="6854" marT="685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Seismic Corrections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Phase 1: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Admin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Bldg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(complete)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Phase 2: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Outpatient Addition (complete)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Phase 3: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Deconstruction &amp; Renovation Old Bed Tower (deconstruction complete; seismic bracing &amp; renovation estimated Q1 FY24)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Phase 4: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- first half (complete)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Phase 5: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 Garage - second half (estimated Q2 FY25)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61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15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EF3D-C51A-484F-B17E-EFF7B64A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CE8A-C048-4AB5-B8E6-34E44A1F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Planning Phase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090A53-C865-8F81-3E84-CA01CF9BA6AD}"/>
              </a:ext>
            </a:extLst>
          </p:cNvPr>
          <p:cNvGraphicFramePr>
            <a:graphicFrameLocks noGrp="1"/>
          </p:cNvGraphicFramePr>
          <p:nvPr/>
        </p:nvGraphicFramePr>
        <p:xfrm>
          <a:off x="1340426" y="2616592"/>
          <a:ext cx="7455876" cy="2353404"/>
        </p:xfrm>
        <a:graphic>
          <a:graphicData uri="http://schemas.openxmlformats.org/drawingml/2006/table">
            <a:tbl>
              <a:tblPr/>
              <a:tblGrid>
                <a:gridCol w="1033975">
                  <a:extLst>
                    <a:ext uri="{9D8B030D-6E8A-4147-A177-3AD203B41FA5}">
                      <a16:colId xmlns:a16="http://schemas.microsoft.com/office/drawing/2014/main" val="3709559366"/>
                    </a:ext>
                  </a:extLst>
                </a:gridCol>
                <a:gridCol w="2672376">
                  <a:extLst>
                    <a:ext uri="{9D8B030D-6E8A-4147-A177-3AD203B41FA5}">
                      <a16:colId xmlns:a16="http://schemas.microsoft.com/office/drawing/2014/main" val="2222663894"/>
                    </a:ext>
                  </a:extLst>
                </a:gridCol>
                <a:gridCol w="3749525">
                  <a:extLst>
                    <a:ext uri="{9D8B030D-6E8A-4147-A177-3AD203B41FA5}">
                      <a16:colId xmlns:a16="http://schemas.microsoft.com/office/drawing/2014/main" val="2182967995"/>
                    </a:ext>
                  </a:extLst>
                </a:gridCol>
              </a:tblGrid>
              <a:tr h="220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Parent / Market</a:t>
                      </a:r>
                    </a:p>
                  </a:txBody>
                  <a:tcPr marL="6854" marR="6854" marT="685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Title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Description/Status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37002"/>
                  </a:ext>
                </a:extLst>
              </a:tr>
              <a:tr h="106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 / Central</a:t>
                      </a:r>
                    </a:p>
                  </a:txBody>
                  <a:tcPr marL="6854" marR="6854" marT="685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 Inpatient Privacy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Provides 100 private single patient SCI rooms and construction of 10 Polytrauma Transitional Rehab beds.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Submitted through VA SCIP; In advanced planning phase of Project Book Development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complete Q4 FY23); Pending submission in President's Budget Request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055457"/>
                  </a:ext>
                </a:extLst>
              </a:tr>
              <a:tr h="106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NFSG / North</a:t>
                      </a:r>
                    </a:p>
                  </a:txBody>
                  <a:tcPr marL="6854" marR="6854" marT="6854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 Surgical, Emergency, Pharmacy and Sterile Processing Areas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Correct clinical areas in an expansion and renovation of 120K-160K SF to meet current VA space criteria and design guides.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Submitted through VA SCIP; Advanced planning phase of Project Book Development (completed Sept 2022); Pending submission in President's Budget Request</a:t>
                      </a:r>
                    </a:p>
                  </a:txBody>
                  <a:tcPr marL="6854" marR="6854" marT="6854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51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9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0F11-AD17-FF28-6F6E-3CCF549D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098" y="665333"/>
            <a:ext cx="7174923" cy="1104900"/>
          </a:xfrm>
        </p:spPr>
        <p:txBody>
          <a:bodyPr/>
          <a:lstStyle/>
          <a:p>
            <a:r>
              <a:rPr lang="en-US" dirty="0"/>
              <a:t>Suicide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44D98-38CC-036A-5548-7600AD77A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440" y="1736672"/>
            <a:ext cx="7259468" cy="2900455"/>
          </a:xfrm>
        </p:spPr>
        <p:txBody>
          <a:bodyPr/>
          <a:lstStyle/>
          <a:p>
            <a:pPr marL="0" indent="3429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Suicide Prevention Teams at every VA facility</a:t>
            </a:r>
          </a:p>
          <a:p>
            <a:pPr marL="0" indent="3429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Patient Record Flags (alerts) in Electronic Health Record for Veterans identified as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       High Risk for Suicide</a:t>
            </a:r>
          </a:p>
          <a:p>
            <a:pPr marL="0" indent="3429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Suicide Behavior and Overdose Reporting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Suicide Prevention staff review all reported suicidal behaviors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Overdose Review Teams established at all sites (accidental or intentional)</a:t>
            </a:r>
          </a:p>
          <a:p>
            <a:pPr marL="0" indent="3429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Safety Planning</a:t>
            </a:r>
          </a:p>
          <a:p>
            <a:pPr marL="0" indent="3429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Outreach and Awareness</a:t>
            </a:r>
          </a:p>
          <a:p>
            <a:pPr marL="0" indent="3429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Community Based Intervention Programs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Service Member, Veteran, Family events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National Center for PTSD – outward facing apps</a:t>
            </a:r>
          </a:p>
          <a:p>
            <a:pPr marL="0" indent="3429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Community Engagement and Partnership Coordinators </a:t>
            </a:r>
          </a:p>
          <a:p>
            <a:pPr marL="0" indent="3429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Governor’s Challenge</a:t>
            </a:r>
          </a:p>
          <a:p>
            <a:pPr marL="628650" lvl="1" indent="-285750"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SAMHSA</a:t>
            </a:r>
          </a:p>
          <a:p>
            <a:pPr marL="0" indent="3429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Veterans Crisis Line (Dial 988, then Press 1) – call, text, on-line chat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2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0CED-BBDC-9740-B1CE-0CE46813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426" y="887505"/>
            <a:ext cx="7743118" cy="1104900"/>
          </a:xfrm>
        </p:spPr>
        <p:txBody>
          <a:bodyPr>
            <a:noAutofit/>
          </a:bodyPr>
          <a:lstStyle/>
          <a:p>
            <a:r>
              <a:rPr lang="en-US" sz="3000" dirty="0"/>
              <a:t>Veterans Comprehensive Prevention, Access to Care, and Treatment Act (COMPACT) of 2020 – Section 201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40EDE-5D59-53CE-74FB-5C2074C8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426" y="2176450"/>
            <a:ext cx="7174924" cy="2755341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VA will deliver and pay for emergency suicide care for all eligible Veterans in acute suicidal crisis </a:t>
            </a:r>
            <a:r>
              <a:rPr lang="en-US" sz="2000" dirty="0"/>
              <a:t>(includes OTH discharges)</a:t>
            </a:r>
          </a:p>
          <a:p>
            <a:pPr lvl="1"/>
            <a:r>
              <a:rPr lang="en-US" dirty="0"/>
              <a:t>VA or non-VA facility</a:t>
            </a:r>
          </a:p>
          <a:p>
            <a:pPr lvl="1"/>
            <a:r>
              <a:rPr lang="en-US" dirty="0"/>
              <a:t>Transportation 	</a:t>
            </a:r>
          </a:p>
          <a:p>
            <a:pPr lvl="1"/>
            <a:r>
              <a:rPr lang="en-US" dirty="0"/>
              <a:t>Inpatient care </a:t>
            </a:r>
          </a:p>
          <a:p>
            <a:pPr lvl="1"/>
            <a:r>
              <a:rPr lang="en-US" dirty="0"/>
              <a:t>Outpatient care </a:t>
            </a:r>
          </a:p>
          <a:p>
            <a:r>
              <a:rPr lang="en-US" sz="2900" dirty="0"/>
              <a:t>Offering immediate care when they are at their most vulnerable</a:t>
            </a:r>
          </a:p>
          <a:p>
            <a:pPr lvl="1"/>
            <a:r>
              <a:rPr lang="en-US" dirty="0"/>
              <a:t>Increase access to acute suicide care.</a:t>
            </a:r>
          </a:p>
          <a:p>
            <a:pPr lvl="1"/>
            <a:r>
              <a:rPr lang="en-US" dirty="0"/>
              <a:t>Reduce the number of Veteran suicides</a:t>
            </a:r>
          </a:p>
          <a:p>
            <a:r>
              <a:rPr lang="en-US" dirty="0"/>
              <a:t>Increases eligibility to an additional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9 million </a:t>
            </a:r>
            <a:r>
              <a:rPr lang="en-US" dirty="0"/>
              <a:t>unenrolled Veterans</a:t>
            </a:r>
          </a:p>
        </p:txBody>
      </p:sp>
    </p:spTree>
    <p:extLst>
      <p:ext uri="{BB962C8B-B14F-4D97-AF65-F5344CB8AC3E}">
        <p14:creationId xmlns:p14="http://schemas.microsoft.com/office/powerpoint/2010/main" val="163749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0CED-BBDC-9740-B1CE-0CE46813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Act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40EDE-5D59-53CE-74FB-5C2074C8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426" y="1907047"/>
            <a:ext cx="7174924" cy="2755341"/>
          </a:xfrm>
        </p:spPr>
        <p:txBody>
          <a:bodyPr>
            <a:noAutofit/>
          </a:bodyPr>
          <a:lstStyle/>
          <a:p>
            <a:r>
              <a:rPr lang="en-US" sz="1800" b="1" dirty="0"/>
              <a:t>Former members of the armed forces </a:t>
            </a:r>
            <a:r>
              <a:rPr lang="en-US" sz="1600" dirty="0"/>
              <a:t>discharged or released from active duty under conditions other than dishonorable after more than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24 months </a:t>
            </a:r>
            <a:r>
              <a:rPr lang="en-US" sz="1600" dirty="0"/>
              <a:t>of active service.  </a:t>
            </a:r>
          </a:p>
          <a:p>
            <a:r>
              <a:rPr lang="en-US" sz="1800" b="1" dirty="0"/>
              <a:t>Reserve</a:t>
            </a:r>
            <a:r>
              <a:rPr lang="en-US" sz="1800" dirty="0"/>
              <a:t> </a:t>
            </a:r>
            <a:r>
              <a:rPr lang="en-US" sz="1800" b="1" dirty="0"/>
              <a:t>service members</a:t>
            </a:r>
            <a:r>
              <a:rPr lang="en-US" sz="1800" dirty="0"/>
              <a:t>, </a:t>
            </a:r>
            <a:r>
              <a:rPr lang="en-US" sz="1600" dirty="0"/>
              <a:t>who were discharged or released from active duty under conditions other than dishonorable after serving more than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100 days under a combat exclusion </a:t>
            </a:r>
            <a:r>
              <a:rPr lang="en-US" sz="1600" dirty="0"/>
              <a:t>or in support of a contingency operation either directly or by operating an unmanned aerial vehicle from another location.  </a:t>
            </a:r>
          </a:p>
          <a:p>
            <a:r>
              <a:rPr lang="en-US" sz="1800" b="1" dirty="0"/>
              <a:t>Former members of the armed forces </a:t>
            </a:r>
            <a:r>
              <a:rPr lang="en-US" sz="1600" dirty="0"/>
              <a:t>who were the victim of a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physical assault </a:t>
            </a:r>
            <a:r>
              <a:rPr lang="en-US" sz="1600" dirty="0"/>
              <a:t>of a sexual nature, a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battery</a:t>
            </a:r>
            <a:r>
              <a:rPr lang="en-US" sz="1600" dirty="0"/>
              <a:t> of a sexual nature, or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sexual harassment </a:t>
            </a:r>
            <a:r>
              <a:rPr lang="en-US" sz="1600" dirty="0"/>
              <a:t>while serving in the armed forces</a:t>
            </a:r>
          </a:p>
        </p:txBody>
      </p:sp>
    </p:spTree>
    <p:extLst>
      <p:ext uri="{BB962C8B-B14F-4D97-AF65-F5344CB8AC3E}">
        <p14:creationId xmlns:p14="http://schemas.microsoft.com/office/powerpoint/2010/main" val="373233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8B72-A43B-F4E2-6494-C540B655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426" y="710504"/>
            <a:ext cx="7174923" cy="1104900"/>
          </a:xfrm>
        </p:spPr>
        <p:txBody>
          <a:bodyPr/>
          <a:lstStyle/>
          <a:p>
            <a:r>
              <a:rPr lang="en-US" sz="4000" dirty="0"/>
              <a:t>Initiating Care for Suicidal Crisis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4BBC2B-D723-EA98-8E3E-D5C2027DA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676" y="1728943"/>
            <a:ext cx="6212421" cy="3015424"/>
          </a:xfrm>
        </p:spPr>
      </p:pic>
    </p:spTree>
    <p:extLst>
      <p:ext uri="{BB962C8B-B14F-4D97-AF65-F5344CB8AC3E}">
        <p14:creationId xmlns:p14="http://schemas.microsoft.com/office/powerpoint/2010/main" val="286210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0CED-BBDC-9740-B1CE-0CE46813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53" y="675614"/>
            <a:ext cx="7174923" cy="1104900"/>
          </a:xfrm>
        </p:spPr>
        <p:txBody>
          <a:bodyPr/>
          <a:lstStyle/>
          <a:p>
            <a:r>
              <a:rPr lang="en-US" dirty="0"/>
              <a:t>Services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40EDE-5D59-53CE-74FB-5C2074C8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808" y="1670064"/>
            <a:ext cx="7844192" cy="3158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Care related to the suicide crisis includes: </a:t>
            </a:r>
          </a:p>
          <a:p>
            <a:r>
              <a:rPr lang="en-US" sz="1800" dirty="0"/>
              <a:t>Up to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30 days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/>
              <a:t>of inpatient or crisis residential care related to the acute suicide crisis.</a:t>
            </a:r>
          </a:p>
          <a:p>
            <a:r>
              <a:rPr lang="en-US" sz="1800" dirty="0"/>
              <a:t>Up to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90 days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/>
              <a:t>of outpatient care related to the acute suicide crisis, which includes both medical and mental health care.</a:t>
            </a:r>
          </a:p>
          <a:p>
            <a:r>
              <a:rPr lang="en-US" sz="1800" dirty="0"/>
              <a:t>Prescription medications related to acute suicide crisis</a:t>
            </a:r>
          </a:p>
          <a:p>
            <a:r>
              <a:rPr lang="en-US" sz="1800" dirty="0"/>
              <a:t>Emergency transportation (i.e., ambulance and air ambulance) required to receive Emergent suicide care.</a:t>
            </a:r>
            <a:br>
              <a:rPr lang="en-US" sz="800" dirty="0"/>
            </a:br>
            <a:endParaRPr lang="en-US" sz="1800" dirty="0"/>
          </a:p>
          <a:p>
            <a:pPr marL="0" indent="0" algn="ctr">
              <a:buNone/>
            </a:pPr>
            <a:r>
              <a:rPr lang="en-US" sz="1400" i="1" dirty="0"/>
              <a:t>*This period can be extended if deemed clinically necessary</a:t>
            </a:r>
          </a:p>
        </p:txBody>
      </p:sp>
    </p:spTree>
    <p:extLst>
      <p:ext uri="{BB962C8B-B14F-4D97-AF65-F5344CB8AC3E}">
        <p14:creationId xmlns:p14="http://schemas.microsoft.com/office/powerpoint/2010/main" val="152548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714213" y="-1713855"/>
            <a:ext cx="5715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714643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33178" y="-896802"/>
            <a:ext cx="407880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EBF066-E0F3-53EC-FBFA-3867393C4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07" y="1471575"/>
            <a:ext cx="6886586" cy="27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5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27AE-B026-2E62-3C65-5E8DD351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426" y="629088"/>
            <a:ext cx="7174923" cy="1104900"/>
          </a:xfrm>
        </p:spPr>
        <p:txBody>
          <a:bodyPr/>
          <a:lstStyle/>
          <a:p>
            <a:r>
              <a:rPr lang="en-US" sz="3600" dirty="0"/>
              <a:t>PACT Act Special Enrollment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37F87-2E10-7D36-523A-D96AB6A4A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427" y="1992405"/>
            <a:ext cx="4831774" cy="2755341"/>
          </a:xfrm>
        </p:spPr>
        <p:txBody>
          <a:bodyPr/>
          <a:lstStyle/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enroll, a Veteran must have: 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Served on active duty in a theater of combat operations during a period of war after the Persian Gulf War,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or </a:t>
            </a:r>
            <a:endParaRPr lang="en-US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Served in combat against a hostile force during a period of hostilities after November 11, 1998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And the Veteran must have: 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Been discharged or released between September 11, 2001, and October 1, 2013, 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</a:p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Not previously enrolled in VA health care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D488C-E0EE-A8BF-2736-D0384D0F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915" y="2133132"/>
            <a:ext cx="2099434" cy="21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7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1226-7B63-9D02-381E-49406173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426" y="629088"/>
            <a:ext cx="7174923" cy="1104900"/>
          </a:xfrm>
        </p:spPr>
        <p:txBody>
          <a:bodyPr/>
          <a:lstStyle/>
          <a:p>
            <a:r>
              <a:rPr lang="en-US" sz="4000" dirty="0"/>
              <a:t>Toxic Exposure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4A9B0-DFC2-4222-F15A-A0644F4B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for all Veterans enrolled in VA healthcare</a:t>
            </a:r>
          </a:p>
          <a:p>
            <a:r>
              <a:rPr lang="en-US" dirty="0"/>
              <a:t>Can be completed at an upcoming appointment or with TES Navigator</a:t>
            </a:r>
          </a:p>
          <a:p>
            <a:r>
              <a:rPr lang="en-US" dirty="0"/>
              <a:t>All VISN 8 facilities have a special web page that provides more information and POC</a:t>
            </a:r>
          </a:p>
        </p:txBody>
      </p:sp>
    </p:spTree>
    <p:extLst>
      <p:ext uri="{BB962C8B-B14F-4D97-AF65-F5344CB8AC3E}">
        <p14:creationId xmlns:p14="http://schemas.microsoft.com/office/powerpoint/2010/main" val="319554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0e1dbe-1d8d-406c-83a5-52a4d4db9411" xsi:nil="true"/>
    <lcf76f155ced4ddcb4097134ff3c332f xmlns="85e5571b-37f8-4b9e-bd61-8cd2ea6a06e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CA8A6D821E047A2C533387247312F" ma:contentTypeVersion="12" ma:contentTypeDescription="Create a new document." ma:contentTypeScope="" ma:versionID="f98f7b85bc0d3b60859ec4338162897f">
  <xsd:schema xmlns:xsd="http://www.w3.org/2001/XMLSchema" xmlns:xs="http://www.w3.org/2001/XMLSchema" xmlns:p="http://schemas.microsoft.com/office/2006/metadata/properties" xmlns:ns2="85e5571b-37f8-4b9e-bd61-8cd2ea6a06eb" xmlns:ns3="770e1dbe-1d8d-406c-83a5-52a4d4db9411" targetNamespace="http://schemas.microsoft.com/office/2006/metadata/properties" ma:root="true" ma:fieldsID="096aad9a9c40babd17718fcb2cffaaa0" ns2:_="" ns3:_="">
    <xsd:import namespace="85e5571b-37f8-4b9e-bd61-8cd2ea6a06eb"/>
    <xsd:import namespace="770e1dbe-1d8d-406c-83a5-52a4d4db94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5571b-37f8-4b9e-bd61-8cd2ea6a0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e1dbe-1d8d-406c-83a5-52a4d4db941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835a4bd-898f-4900-8351-6854f16792b2}" ma:internalName="TaxCatchAll" ma:showField="CatchAllData" ma:web="770e1dbe-1d8d-406c-83a5-52a4d4db94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EE4FB-3697-487B-9D78-7B36DAD709EB}">
  <ds:schemaRefs>
    <ds:schemaRef ds:uri="770e1dbe-1d8d-406c-83a5-52a4d4db9411"/>
    <ds:schemaRef ds:uri="85e5571b-37f8-4b9e-bd61-8cd2ea6a06e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B977E1-2710-4566-ABD6-50FF025729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57E22E-E9F8-4FA2-A00F-158C2389C76F}">
  <ds:schemaRefs>
    <ds:schemaRef ds:uri="770e1dbe-1d8d-406c-83a5-52a4d4db9411"/>
    <ds:schemaRef ds:uri="85e5571b-37f8-4b9e-bd61-8cd2ea6a06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3203</TotalTime>
  <Words>1160</Words>
  <Application>Microsoft Office PowerPoint</Application>
  <PresentationFormat>On-screen Show (16:10)</PresentationFormat>
  <Paragraphs>167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Source Sans Pro</vt:lpstr>
      <vt:lpstr>Office Theme</vt:lpstr>
      <vt:lpstr>3_Office Theme</vt:lpstr>
      <vt:lpstr>PowerPoint Presentation</vt:lpstr>
      <vt:lpstr>Suicide Prevention</vt:lpstr>
      <vt:lpstr>Veterans Comprehensive Prevention, Access to Care, and Treatment Act (COMPACT) of 2020 – Section 201</vt:lpstr>
      <vt:lpstr>COMPACT Act Eligibility</vt:lpstr>
      <vt:lpstr>Initiating Care for Suicidal Crisis</vt:lpstr>
      <vt:lpstr>Services Available</vt:lpstr>
      <vt:lpstr>PowerPoint Presentation</vt:lpstr>
      <vt:lpstr>PACT Act Special Enrollment Period</vt:lpstr>
      <vt:lpstr>Toxic Exposure Screening</vt:lpstr>
      <vt:lpstr>VISN 8 PACT Act Outreach </vt:lpstr>
      <vt:lpstr>Construction Update</vt:lpstr>
      <vt:lpstr>Major Leases</vt:lpstr>
      <vt:lpstr>Major Leases</vt:lpstr>
      <vt:lpstr>Major Leases (PACT)</vt:lpstr>
      <vt:lpstr>Major Construction</vt:lpstr>
      <vt:lpstr>Major 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 Rabil</dc:creator>
  <cp:lastModifiedBy>Rutan, Mary Kay</cp:lastModifiedBy>
  <cp:revision>81</cp:revision>
  <cp:lastPrinted>2018-01-10T17:55:21Z</cp:lastPrinted>
  <dcterms:created xsi:type="dcterms:W3CDTF">2017-12-19T14:32:06Z</dcterms:created>
  <dcterms:modified xsi:type="dcterms:W3CDTF">2023-04-17T13:38:18Z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0x010100131CA8A6D821E047A2C533387247312F</vt:lpwstr>
  </property>
</Properties>
</file>