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9"/>
  </p:notesMasterIdLst>
  <p:sldIdLst>
    <p:sldId id="304" r:id="rId2"/>
    <p:sldId id="307" r:id="rId3"/>
    <p:sldId id="258" r:id="rId4"/>
    <p:sldId id="306" r:id="rId5"/>
    <p:sldId id="312" r:id="rId6"/>
    <p:sldId id="313" r:id="rId7"/>
    <p:sldId id="301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4660"/>
  </p:normalViewPr>
  <p:slideViewPr>
    <p:cSldViewPr>
      <p:cViewPr varScale="1">
        <p:scale>
          <a:sx n="111" d="100"/>
          <a:sy n="111" d="100"/>
        </p:scale>
        <p:origin x="516" y="108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DAC4-D91F-B640-8DBE-B88F6BE1252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D1305-B03A-6F43-A29A-D546FE813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4311D-7D7C-19F9-5DCA-768A34374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CF212-5EF4-16E3-A461-C28E6AF44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E1B71-678A-D777-98C3-D284759B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D3AAC-FB76-478A-87B3-8EBB153EF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2E377-5246-A802-C374-0C1D4F09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84B4-C433-343C-B41C-3E97A072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43A4F-31F4-61FC-F352-FF47552FF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60B40-8FB0-15E5-E479-8ACFA19E0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D820E-C5A4-205F-1967-51330A20A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0AE01-5A96-967E-936D-6798574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8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D090E-CD4D-1405-1015-447332474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1AC88-F058-BA7B-F266-E13B1EF4C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65E97-804F-A624-2D6C-31972B24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36389-33BA-77E1-1CAA-B37AE971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95B1C-4744-114A-F214-5449E3820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5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2FFD-B48F-3EA7-4ADA-7FF26610C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8FD48-6B5D-23CC-6593-4BA6E4D4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A4EC1-91EC-7E99-6705-6C08BE0E0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ADF03-D929-486A-D2DC-BEF460165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045A1-A081-8C89-88C2-58F578E4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3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6D57-5C1F-323C-46DB-0ACB38C6C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65645-D514-4092-B9A1-60A78673F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B1627-5240-65FA-5559-31DCACC91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E6625-04B0-4DBF-07F4-34796D5E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84991-2A25-7AD1-CFAD-4A7C9FC4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CEAC1-F939-D524-43D5-EB859EF55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C92D4-2581-1D79-5E0D-93E3E7BE9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A339F-2200-BB5E-2256-A6A711DD9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92ED8-B2B5-2049-2FE9-04CC46F6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15AD3-6226-A347-F9FF-02ECBA34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C9A70-D4C0-F2F7-9F60-3C5E9694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6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D8263-E4B0-E837-C0D5-46734CC2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A0971-AFAD-C50B-BA27-A59415544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8F429-1ECC-59B0-50CA-57728CAEC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962586-9362-C554-A6A9-550C419B5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99E14-0BB4-AE3D-2042-CAC5750030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9DABED-0B19-7929-5C6A-291A9811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2EBED-1C14-31F8-417F-B5CC56541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1F037-59A8-9917-5A38-DBC181426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0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7851-2D00-32A8-09FE-1B292776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B1DDAA-9770-4637-4919-DFF88540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B515F-5D79-EB96-B3A8-34785456F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E1041-181D-B027-0AF0-F75DEBD5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8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460E8-9160-BA30-14A4-AC7B5BDD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FA022-92EF-B109-6B42-5F42CE134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F285E-FCE9-0C5D-95A4-9A800E281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7B16-3BF5-C379-6200-77895B96D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D393-09C3-FC55-20AE-2CA45A7AB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65AB3-C96E-8513-0005-69F01CFDE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5CC17-1712-EC1D-EB1F-994E10E9C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7FF3F-7254-98D5-BA61-8CFAAD3F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69879-3C1F-959E-592B-71C006CE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5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72BE-4736-AD04-9E05-DBBBABFA9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83998-17B9-D631-9F3D-7D9BE005A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E5CD1-8A6E-2494-B456-F0AC5B2D9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9CA9C-886A-25CD-4EA7-5B85E3F5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1AF39-158F-CFC8-F2A6-939D72D8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07075-3536-E458-8219-96065F75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0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7C8E3-0971-754E-7116-2C708F6F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5022C-9F02-877B-C814-8DC1DA3F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3A639-B389-6865-6376-35FE82773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9AEBA-C400-1E5B-8DF7-42F22A758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25702-8747-5E12-3042-B630B3F60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7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nportal.org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37DB8-3475-EC48-BF49-505A344A5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988" y="2018816"/>
            <a:ext cx="7034022" cy="86177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CA6F38C6-F3E6-6844-96E4-E8C5529951F2}"/>
              </a:ext>
            </a:extLst>
          </p:cNvPr>
          <p:cNvSpPr/>
          <p:nvPr/>
        </p:nvSpPr>
        <p:spPr>
          <a:xfrm>
            <a:off x="228600" y="1752600"/>
            <a:ext cx="8458200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68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5200" y="1226824"/>
            <a:ext cx="18288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0" spc="-10" dirty="0">
                <a:uFill>
                  <a:solidFill>
                    <a:srgbClr val="000000"/>
                  </a:solidFill>
                </a:uFill>
              </a:rPr>
              <a:t>Who </a:t>
            </a:r>
            <a:r>
              <a:rPr sz="2400" b="0" spc="-55" dirty="0">
                <a:uFill>
                  <a:solidFill>
                    <a:srgbClr val="000000"/>
                  </a:solidFill>
                </a:uFill>
              </a:rPr>
              <a:t>We</a:t>
            </a:r>
            <a:r>
              <a:rPr sz="2400" b="0" spc="-5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400" b="0" spc="-20" dirty="0">
                <a:uFill>
                  <a:solidFill>
                    <a:srgbClr val="000000"/>
                  </a:solidFill>
                </a:uFill>
              </a:rPr>
              <a:t>Are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64819" y="1692726"/>
            <a:ext cx="8526781" cy="2808507"/>
          </a:xfrm>
          <a:prstGeom prst="rect">
            <a:avLst/>
          </a:prstGeom>
        </p:spPr>
        <p:txBody>
          <a:bodyPr vert="horz" wrap="square" lIns="0" tIns="338119" rIns="0" bIns="0" rtlCol="0">
            <a:spAutoFit/>
          </a:bodyPr>
          <a:lstStyle/>
          <a:p>
            <a:pPr marL="82550" algn="ctr">
              <a:lnSpc>
                <a:spcPct val="100000"/>
              </a:lnSpc>
              <a:spcBef>
                <a:spcPts val="1275"/>
              </a:spcBef>
            </a:pPr>
            <a:r>
              <a:rPr sz="2400" spc="-10" dirty="0">
                <a:latin typeface="Carlito"/>
                <a:cs typeface="Carlito"/>
              </a:rPr>
              <a:t>Established </a:t>
            </a:r>
            <a:r>
              <a:rPr sz="2400" spc="-5" dirty="0">
                <a:latin typeface="Carlito"/>
                <a:cs typeface="Carlito"/>
              </a:rPr>
              <a:t>by the </a:t>
            </a:r>
            <a:r>
              <a:rPr sz="2400" dirty="0">
                <a:latin typeface="Carlito"/>
                <a:cs typeface="Carlito"/>
              </a:rPr>
              <a:t>Florida </a:t>
            </a:r>
            <a:r>
              <a:rPr sz="2400" spc="-10" dirty="0">
                <a:latin typeface="Carlito"/>
                <a:cs typeface="Carlito"/>
              </a:rPr>
              <a:t>Legislature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5" dirty="0">
                <a:latin typeface="Carlito"/>
                <a:cs typeface="Carlito"/>
              </a:rPr>
              <a:t>2008</a:t>
            </a:r>
            <a:endParaRPr sz="2400" dirty="0">
              <a:latin typeface="Carlito"/>
              <a:cs typeface="Carlito"/>
            </a:endParaRPr>
          </a:p>
          <a:p>
            <a:pPr marL="78740" algn="ctr">
              <a:lnSpc>
                <a:spcPct val="100000"/>
              </a:lnSpc>
              <a:spcBef>
                <a:spcPts val="990"/>
              </a:spcBef>
            </a:pPr>
            <a:r>
              <a:rPr sz="2000" b="0" spc="-5" dirty="0">
                <a:latin typeface="Carlito"/>
                <a:cs typeface="Carlito"/>
              </a:rPr>
              <a:t>Direct </a:t>
            </a:r>
            <a:r>
              <a:rPr sz="2000" b="0" dirty="0">
                <a:latin typeface="Carlito"/>
                <a:cs typeface="Carlito"/>
              </a:rPr>
              <a:t>Support </a:t>
            </a:r>
            <a:r>
              <a:rPr sz="2000" b="0" spc="-10" dirty="0">
                <a:latin typeface="Carlito"/>
                <a:cs typeface="Carlito"/>
              </a:rPr>
              <a:t>Organization </a:t>
            </a:r>
            <a:r>
              <a:rPr sz="2000" b="0" spc="-5" dirty="0">
                <a:latin typeface="Carlito"/>
                <a:cs typeface="Carlito"/>
              </a:rPr>
              <a:t>of Florida Department of</a:t>
            </a:r>
            <a:r>
              <a:rPr sz="2000" b="0" spc="-65" dirty="0">
                <a:latin typeface="Carlito"/>
                <a:cs typeface="Carlito"/>
              </a:rPr>
              <a:t> </a:t>
            </a:r>
            <a:r>
              <a:rPr sz="2000" b="0" spc="-20" dirty="0">
                <a:latin typeface="Carlito"/>
                <a:cs typeface="Carlito"/>
              </a:rPr>
              <a:t>Veterans’</a:t>
            </a:r>
            <a:endParaRPr sz="2000" dirty="0">
              <a:latin typeface="Carlito"/>
              <a:cs typeface="Carlito"/>
            </a:endParaRPr>
          </a:p>
          <a:p>
            <a:pPr marL="83820" algn="ctr">
              <a:lnSpc>
                <a:spcPct val="100000"/>
              </a:lnSpc>
            </a:pPr>
            <a:r>
              <a:rPr sz="2000" b="0" spc="-15" dirty="0">
                <a:latin typeface="Carlito"/>
                <a:cs typeface="Carlito"/>
              </a:rPr>
              <a:t>Affairs</a:t>
            </a:r>
            <a:r>
              <a:rPr sz="2000" b="0" dirty="0">
                <a:latin typeface="Carlito"/>
                <a:cs typeface="Carlito"/>
              </a:rPr>
              <a:t> </a:t>
            </a:r>
            <a:r>
              <a:rPr sz="2000" b="0" spc="-20" dirty="0">
                <a:latin typeface="Carlito"/>
                <a:cs typeface="Carlito"/>
              </a:rPr>
              <a:t>(FDVA)</a:t>
            </a:r>
            <a:endParaRPr sz="2000" dirty="0">
              <a:latin typeface="Carlito"/>
              <a:cs typeface="Carlito"/>
            </a:endParaRPr>
          </a:p>
          <a:p>
            <a:pPr marL="84455" algn="ctr">
              <a:lnSpc>
                <a:spcPct val="100000"/>
              </a:lnSpc>
              <a:spcBef>
                <a:spcPts val="1295"/>
              </a:spcBef>
            </a:pPr>
            <a:r>
              <a:rPr sz="2000" b="0" spc="-5" dirty="0">
                <a:latin typeface="Carlito"/>
                <a:cs typeface="Carlito"/>
              </a:rPr>
              <a:t>501(C)(3)</a:t>
            </a:r>
            <a:r>
              <a:rPr sz="2000" b="0" spc="-40" dirty="0">
                <a:latin typeface="Carlito"/>
                <a:cs typeface="Carlito"/>
              </a:rPr>
              <a:t> </a:t>
            </a:r>
            <a:r>
              <a:rPr sz="2000" b="0" spc="-10" dirty="0">
                <a:latin typeface="Carlito"/>
                <a:cs typeface="Carlito"/>
              </a:rPr>
              <a:t>Nonprofit</a:t>
            </a:r>
            <a:r>
              <a:rPr lang="en-US" sz="2000" b="0" spc="-10" dirty="0">
                <a:latin typeface="Carlito"/>
                <a:cs typeface="Carlito"/>
              </a:rPr>
              <a:t>   -   Accountability</a:t>
            </a:r>
          </a:p>
          <a:p>
            <a:pPr marL="84455" algn="ctr">
              <a:lnSpc>
                <a:spcPct val="100000"/>
              </a:lnSpc>
            </a:pPr>
            <a:endParaRPr lang="en-US" sz="1050" b="0" spc="-10" dirty="0">
              <a:latin typeface="Carlito"/>
              <a:cs typeface="Carlito"/>
            </a:endParaRPr>
          </a:p>
          <a:p>
            <a:pPr algn="l">
              <a:lnSpc>
                <a:spcPct val="119000"/>
              </a:lnSpc>
              <a:spcAft>
                <a:spcPts val="300"/>
              </a:spcAft>
            </a:pPr>
            <a:r>
              <a:rPr lang="en-US" sz="16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Arial" panose="020B0604020202020204" pitchFamily="34" charset="0"/>
              </a:rPr>
              <a:t>Independent </a:t>
            </a:r>
            <a:r>
              <a:rPr lang="en-US" sz="1600" i="1" kern="1400" dirty="0">
                <a:solidFill>
                  <a:srgbClr val="005BA0"/>
                </a:solidFill>
                <a:latin typeface="Arial" panose="020B0604020202020204" pitchFamily="34" charset="0"/>
              </a:rPr>
              <a:t>A</a:t>
            </a:r>
            <a:r>
              <a:rPr lang="en-US" sz="16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Arial" panose="020B0604020202020204" pitchFamily="34" charset="0"/>
              </a:rPr>
              <a:t>udit   </a:t>
            </a:r>
            <a:r>
              <a:rPr lang="en-US" sz="16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▪    </a:t>
            </a:r>
            <a:r>
              <a:rPr lang="en-US" sz="16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Arial" panose="020B0604020202020204" pitchFamily="34" charset="0"/>
              </a:rPr>
              <a:t>FDVA statutory oversight  </a:t>
            </a:r>
            <a:r>
              <a:rPr lang="en-US" sz="1600" i="1" kern="1400" dirty="0">
                <a:solidFill>
                  <a:srgbClr val="005B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▪   </a:t>
            </a:r>
            <a:r>
              <a:rPr lang="en-US" sz="16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Arial" panose="020B0604020202020204" pitchFamily="34" charset="0"/>
              </a:rPr>
              <a:t>990 forms are on HelpFlVets.org. </a:t>
            </a:r>
          </a:p>
          <a:p>
            <a:pPr algn="l">
              <a:lnSpc>
                <a:spcPct val="119000"/>
              </a:lnSpc>
              <a:spcAft>
                <a:spcPts val="300"/>
              </a:spcAft>
            </a:pPr>
            <a:endParaRPr lang="en-US" sz="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5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Arial" panose="020B0604020202020204" pitchFamily="34" charset="0"/>
              </a:rPr>
              <a:t>FVF is registered with the Florida Department of Agriculture &amp; Consumer Resources</a:t>
            </a:r>
            <a:r>
              <a:rPr lang="en-US" sz="1400" i="1" kern="1400" dirty="0">
                <a:ln>
                  <a:noFill/>
                </a:ln>
                <a:solidFill>
                  <a:srgbClr val="005BA0"/>
                </a:solidFill>
                <a:effectLst/>
                <a:latin typeface="Arial" panose="020B0604020202020204" pitchFamily="34" charset="0"/>
              </a:rPr>
              <a:t>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9785" y="4779265"/>
            <a:ext cx="1900427" cy="1784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83347" y="4871467"/>
            <a:ext cx="1610868" cy="16504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71316" y="4829557"/>
            <a:ext cx="1801367" cy="1734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4819" y="294131"/>
            <a:ext cx="2321052" cy="586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35855" y="236347"/>
            <a:ext cx="379412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uFill>
                  <a:solidFill>
                    <a:srgbClr val="000000"/>
                  </a:solidFill>
                </a:uFill>
              </a:rPr>
              <a:t>Serve All Florida</a:t>
            </a:r>
            <a:r>
              <a:rPr sz="2000" b="0" spc="2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000" b="0" spc="-40" dirty="0">
                <a:uFill>
                  <a:solidFill>
                    <a:srgbClr val="000000"/>
                  </a:solidFill>
                </a:uFill>
              </a:rPr>
              <a:t>Veterans</a:t>
            </a:r>
          </a:p>
        </p:txBody>
      </p:sp>
      <p:sp>
        <p:nvSpPr>
          <p:cNvPr id="5" name="object 5"/>
          <p:cNvSpPr/>
          <p:nvPr/>
        </p:nvSpPr>
        <p:spPr>
          <a:xfrm>
            <a:off x="7441692" y="5881115"/>
            <a:ext cx="452755" cy="254635"/>
          </a:xfrm>
          <a:custGeom>
            <a:avLst/>
            <a:gdLst/>
            <a:ahLst/>
            <a:cxnLst/>
            <a:rect l="l" t="t" r="r" b="b"/>
            <a:pathLst>
              <a:path w="452754" h="254635">
                <a:moveTo>
                  <a:pt x="452627" y="0"/>
                </a:moveTo>
                <a:lnTo>
                  <a:pt x="0" y="0"/>
                </a:lnTo>
                <a:lnTo>
                  <a:pt x="0" y="254508"/>
                </a:lnTo>
                <a:lnTo>
                  <a:pt x="452627" y="254508"/>
                </a:lnTo>
                <a:lnTo>
                  <a:pt x="4526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8348" y="275843"/>
            <a:ext cx="2321052" cy="586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1BA287-DD86-6DEF-3B6D-E6E736A00B7B}"/>
              </a:ext>
            </a:extLst>
          </p:cNvPr>
          <p:cNvSpPr txBox="1"/>
          <p:nvPr/>
        </p:nvSpPr>
        <p:spPr>
          <a:xfrm>
            <a:off x="762000" y="1143000"/>
            <a:ext cx="8077201" cy="4926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966" indent="-342900">
              <a:lnSpc>
                <a:spcPts val="2880"/>
              </a:lnSpc>
              <a:buChar char="•"/>
              <a:tabLst>
                <a:tab pos="233679" algn="l"/>
              </a:tabLst>
            </a:pPr>
            <a:r>
              <a:rPr lang="en-US" sz="2400" spc="-30" dirty="0" smtClean="0"/>
              <a:t>375 </a:t>
            </a:r>
            <a:r>
              <a:rPr lang="en-US" sz="2400" spc="-30" dirty="0"/>
              <a:t>Florida Veterans Service Organizations (VSO’s)</a:t>
            </a:r>
          </a:p>
          <a:p>
            <a:pPr marL="354966" indent="-342900">
              <a:lnSpc>
                <a:spcPts val="2880"/>
              </a:lnSpc>
              <a:buChar char="•"/>
              <a:tabLst>
                <a:tab pos="233679" algn="l"/>
              </a:tabLst>
            </a:pPr>
            <a:r>
              <a:rPr lang="en-US" sz="2400" spc="-30" dirty="0"/>
              <a:t>67 Counties - </a:t>
            </a:r>
            <a:r>
              <a:rPr lang="en-US" sz="2400" spc="-30" dirty="0" smtClean="0"/>
              <a:t>172 </a:t>
            </a:r>
            <a:r>
              <a:rPr lang="en-US" sz="2400" spc="-30" dirty="0"/>
              <a:t>CVSO’s</a:t>
            </a:r>
          </a:p>
          <a:p>
            <a:pPr marL="354966" indent="-342900">
              <a:lnSpc>
                <a:spcPts val="2880"/>
              </a:lnSpc>
              <a:buChar char="•"/>
              <a:tabLst>
                <a:tab pos="233679" algn="l"/>
              </a:tabLst>
            </a:pPr>
            <a:r>
              <a:rPr lang="en-US" sz="2400" spc="-30" dirty="0" smtClean="0"/>
              <a:t>Partnerships </a:t>
            </a:r>
            <a:endParaRPr lang="en-US" sz="2400" spc="-30" dirty="0"/>
          </a:p>
          <a:p>
            <a:pPr marL="812166" lvl="1" indent="-342900">
              <a:lnSpc>
                <a:spcPts val="2880"/>
              </a:lnSpc>
              <a:buChar char="•"/>
              <a:tabLst>
                <a:tab pos="233679" algn="l"/>
              </a:tabLst>
            </a:pPr>
            <a:r>
              <a:rPr lang="en-US" sz="2400" spc="-30" dirty="0" smtClean="0"/>
              <a:t>Florida Veteran’s Council, Crisis Center Tampa Bay, Mission of Mercy , </a:t>
            </a:r>
            <a:r>
              <a:rPr lang="en-US" sz="2400" spc="-30" dirty="0"/>
              <a:t>NE FL Women Veterans, 5 </a:t>
            </a:r>
            <a:r>
              <a:rPr lang="en-US" sz="2400" spc="-30" dirty="0" smtClean="0"/>
              <a:t>Star Veteran’s Center Jacksonville</a:t>
            </a:r>
            <a:r>
              <a:rPr lang="en-US" sz="2400" spc="-30" dirty="0"/>
              <a:t>, </a:t>
            </a:r>
            <a:r>
              <a:rPr lang="en-US" sz="2400" spc="-30" dirty="0" smtClean="0"/>
              <a:t>Heroes</a:t>
            </a:r>
            <a:r>
              <a:rPr lang="en-US" sz="2400" spc="-30" dirty="0"/>
              <a:t>’ Mile </a:t>
            </a:r>
            <a:r>
              <a:rPr lang="en-US" sz="2400" spc="-30" dirty="0" smtClean="0"/>
              <a:t>Deltona, </a:t>
            </a:r>
            <a:r>
              <a:rPr lang="en-US" sz="2400" spc="-30" dirty="0"/>
              <a:t>Bay </a:t>
            </a:r>
            <a:r>
              <a:rPr lang="en-US" sz="2400" spc="-30" dirty="0" smtClean="0"/>
              <a:t>Area Legal Tampa Free Veteran Legal Helpline, Veteran’s Treatment Court, Project Vet Relief, Florida Association of Managing Entities (FAME) Rural and Low Income Mental Health</a:t>
            </a:r>
            <a:endParaRPr lang="en-US" sz="2400" spc="-30" dirty="0"/>
          </a:p>
          <a:p>
            <a:pPr marL="354966" indent="-342900">
              <a:lnSpc>
                <a:spcPts val="2880"/>
              </a:lnSpc>
              <a:buChar char="•"/>
              <a:tabLst>
                <a:tab pos="233679" algn="l"/>
              </a:tabLst>
            </a:pPr>
            <a:r>
              <a:rPr lang="en-US" sz="2400" spc="-30" dirty="0" smtClean="0">
                <a:cs typeface="Carlito"/>
              </a:rPr>
              <a:t> </a:t>
            </a:r>
            <a:r>
              <a:rPr lang="en-US" sz="2400" spc="-30" dirty="0">
                <a:cs typeface="Carlito"/>
              </a:rPr>
              <a:t>Low Cost Affordable </a:t>
            </a:r>
            <a:r>
              <a:rPr lang="en-US" sz="2400" spc="-30" dirty="0" smtClean="0">
                <a:cs typeface="Carlito"/>
              </a:rPr>
              <a:t>Housing, </a:t>
            </a:r>
            <a:r>
              <a:rPr lang="en-US" sz="2400" spc="-30" dirty="0">
                <a:cs typeface="Carlito"/>
              </a:rPr>
              <a:t>VA Advisor on Veteran  </a:t>
            </a:r>
            <a:r>
              <a:rPr lang="en-US" sz="2400" spc="-30" dirty="0" smtClean="0">
                <a:cs typeface="Carlito"/>
              </a:rPr>
              <a:t>Homelessness</a:t>
            </a:r>
          </a:p>
          <a:p>
            <a:pPr marL="354966" indent="-342900">
              <a:lnSpc>
                <a:spcPts val="2880"/>
              </a:lnSpc>
              <a:buChar char="•"/>
              <a:tabLst>
                <a:tab pos="233679" algn="l"/>
              </a:tabLst>
            </a:pPr>
            <a:r>
              <a:rPr lang="en-US" sz="2400" spc="-30" dirty="0" smtClean="0">
                <a:cs typeface="Carlito"/>
              </a:rPr>
              <a:t>Governor’s Suicide Prevention Challenge</a:t>
            </a:r>
            <a:endParaRPr lang="en-US" sz="2400" spc="-30" dirty="0">
              <a:cs typeface="Carlito"/>
            </a:endParaRPr>
          </a:p>
          <a:p>
            <a:pPr algn="l">
              <a:lnSpc>
                <a:spcPts val="2880"/>
              </a:lnSpc>
            </a:pPr>
            <a:r>
              <a:rPr lang="en-US" sz="2400" i="0" u="none" strike="noStrike" dirty="0">
                <a:solidFill>
                  <a:srgbClr val="222222"/>
                </a:solidFill>
                <a:effectLst/>
              </a:rPr>
              <a:t> </a:t>
            </a:r>
            <a:endParaRPr lang="en-US" sz="2400" spc="-3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3716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100% Firewatch Suicide Prevention </a:t>
            </a:r>
            <a:r>
              <a:rPr lang="en-US" sz="2400" dirty="0" smtClean="0"/>
              <a:t>Qualified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Toxic </a:t>
            </a:r>
            <a:r>
              <a:rPr lang="en-US" sz="2400" dirty="0"/>
              <a:t>Exposure Town Halls / Pact Act – Molina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Bridging for the future with current data and outreach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Collaborating with new partners – CVEB, Community Veterans Engagement Board working between community organizations and the VA with Coordinated Assistance Network </a:t>
            </a:r>
            <a:r>
              <a:rPr lang="en-US" sz="2400" dirty="0">
                <a:hlinkClick r:id="rId2"/>
              </a:rPr>
              <a:t>www.CANportal.org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9D041A7-20B4-8EE2-9A54-1968AD52183A}"/>
              </a:ext>
            </a:extLst>
          </p:cNvPr>
          <p:cNvSpPr/>
          <p:nvPr/>
        </p:nvSpPr>
        <p:spPr>
          <a:xfrm>
            <a:off x="152400" y="183514"/>
            <a:ext cx="2321052" cy="586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26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1F5C-EBEA-F7DA-D654-4F9FB6BB9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43000"/>
            <a:ext cx="7886700" cy="52578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b="1" dirty="0"/>
              <a:t> 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7F669BEC-945E-478B-B29B-BA83B1399AA3}"/>
              </a:ext>
            </a:extLst>
          </p:cNvPr>
          <p:cNvSpPr/>
          <p:nvPr/>
        </p:nvSpPr>
        <p:spPr>
          <a:xfrm>
            <a:off x="152400" y="183514"/>
            <a:ext cx="2667000" cy="7308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 descr="A picture containing text, plate, tableware, dishware&#10;&#10;Description automatically generated">
            <a:extLst>
              <a:ext uri="{FF2B5EF4-FFF2-40B4-BE49-F238E27FC236}">
                <a16:creationId xmlns:a16="http://schemas.microsoft.com/office/drawing/2014/main" id="{7A0F59B4-FD0F-C0D1-E8D1-E596B2A62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26177"/>
            <a:ext cx="6934200" cy="31980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45839B-98F4-64DD-9706-D59C326E3AB6}"/>
              </a:ext>
            </a:extLst>
          </p:cNvPr>
          <p:cNvSpPr txBox="1"/>
          <p:nvPr/>
        </p:nvSpPr>
        <p:spPr>
          <a:xfrm>
            <a:off x="1066800" y="4350774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Gadsden Flag License Plate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90% direct to Veterans.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10% to get into magazines and </a:t>
            </a:r>
            <a:r>
              <a:rPr lang="en-US" sz="2400" dirty="0" smtClean="0"/>
              <a:t>newspapers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4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371600"/>
            <a:ext cx="8534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Current Program Involvement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Mission </a:t>
            </a:r>
            <a:r>
              <a:rPr lang="en-US" sz="2400" dirty="0" smtClean="0"/>
              <a:t>of Mercy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Veteran Nursing Home Dental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Ashley’s Cottage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Rural Area </a:t>
            </a:r>
            <a:r>
              <a:rPr lang="en-US" sz="2400" dirty="0" smtClean="0"/>
              <a:t>Initiative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Project Vet </a:t>
            </a:r>
            <a:r>
              <a:rPr lang="en-US" sz="2400" dirty="0" smtClean="0"/>
              <a:t>Relief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Funded Servers 4 Heroes 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9D041A7-20B4-8EE2-9A54-1968AD52183A}"/>
              </a:ext>
            </a:extLst>
          </p:cNvPr>
          <p:cNvSpPr/>
          <p:nvPr/>
        </p:nvSpPr>
        <p:spPr>
          <a:xfrm>
            <a:off x="152400" y="183514"/>
            <a:ext cx="2321052" cy="586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9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5585" y="2743200"/>
            <a:ext cx="2590800" cy="3818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64818" y="294130"/>
            <a:ext cx="3040381" cy="7726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53000" y="108748"/>
            <a:ext cx="3454906" cy="10759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971" y="2233760"/>
            <a:ext cx="2602329" cy="43277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2278852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VA Survivors &amp; Burial Benefits Kit</a:t>
            </a:r>
          </a:p>
        </p:txBody>
      </p:sp>
    </p:spTree>
    <p:extLst>
      <p:ext uri="{BB962C8B-B14F-4D97-AF65-F5344CB8AC3E}">
        <p14:creationId xmlns:p14="http://schemas.microsoft.com/office/powerpoint/2010/main" val="9404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4111</TotalTime>
  <Words>248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Carlito</vt:lpstr>
      <vt:lpstr>Office Theme</vt:lpstr>
      <vt:lpstr>PowerPoint Presentation</vt:lpstr>
      <vt:lpstr>Who We Are</vt:lpstr>
      <vt:lpstr>Serve All Florida Veterans</vt:lpstr>
      <vt:lpstr>PowerPoint Presentation</vt:lpstr>
      <vt:lpstr>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Early</dc:creator>
  <cp:lastModifiedBy>Miller, Raymond</cp:lastModifiedBy>
  <cp:revision>106</cp:revision>
  <cp:lastPrinted>2023-01-09T16:31:21Z</cp:lastPrinted>
  <dcterms:created xsi:type="dcterms:W3CDTF">2020-07-28T19:35:14Z</dcterms:created>
  <dcterms:modified xsi:type="dcterms:W3CDTF">2023-04-27T17:14:25Z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2020-07-28T00:00:00Z</vt:filetime>
  </property>
</Properties>
</file>