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28"/>
  </p:notesMasterIdLst>
  <p:sldIdLst>
    <p:sldId id="262" r:id="rId4"/>
    <p:sldId id="259" r:id="rId5"/>
    <p:sldId id="662" r:id="rId6"/>
    <p:sldId id="663" r:id="rId7"/>
    <p:sldId id="702" r:id="rId8"/>
    <p:sldId id="664" r:id="rId9"/>
    <p:sldId id="671" r:id="rId10"/>
    <p:sldId id="683" r:id="rId11"/>
    <p:sldId id="684" r:id="rId12"/>
    <p:sldId id="603" r:id="rId13"/>
    <p:sldId id="611" r:id="rId14"/>
    <p:sldId id="612" r:id="rId15"/>
    <p:sldId id="695" r:id="rId16"/>
    <p:sldId id="696" r:id="rId17"/>
    <p:sldId id="604" r:id="rId18"/>
    <p:sldId id="697" r:id="rId19"/>
    <p:sldId id="616" r:id="rId20"/>
    <p:sldId id="632" r:id="rId21"/>
    <p:sldId id="618" r:id="rId22"/>
    <p:sldId id="619" r:id="rId23"/>
    <p:sldId id="269" r:id="rId24"/>
    <p:sldId id="602" r:id="rId25"/>
    <p:sldId id="692" r:id="rId26"/>
    <p:sldId id="703"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0919" autoAdjust="0"/>
  </p:normalViewPr>
  <p:slideViewPr>
    <p:cSldViewPr snapToGrid="0">
      <p:cViewPr varScale="1">
        <p:scale>
          <a:sx n="61" d="100"/>
          <a:sy n="61" d="100"/>
        </p:scale>
        <p:origin x="128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2BCDB-4B42-4254-B432-F6A2449BE272}"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55FE4-C66D-4B15-B666-BC04428DE721}" type="slidenum">
              <a:rPr lang="en-US" smtClean="0"/>
              <a:t>‹#›</a:t>
            </a:fld>
            <a:endParaRPr lang="en-US"/>
          </a:p>
        </p:txBody>
      </p:sp>
    </p:spTree>
    <p:extLst>
      <p:ext uri="{BB962C8B-B14F-4D97-AF65-F5344CB8AC3E}">
        <p14:creationId xmlns:p14="http://schemas.microsoft.com/office/powerpoint/2010/main" val="91771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ublichealth.va.gov/exposures/burnpits/index.as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a.gov/VA_Form_10-10068b.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a:t>
            </a:fld>
            <a:endParaRPr lang="en-US"/>
          </a:p>
        </p:txBody>
      </p:sp>
    </p:spTree>
    <p:extLst>
      <p:ext uri="{BB962C8B-B14F-4D97-AF65-F5344CB8AC3E}">
        <p14:creationId xmlns:p14="http://schemas.microsoft.com/office/powerpoint/2010/main" val="116056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dirty="0"/>
              <a:t>Now let’s turn the second major type of exposure claim that you are likely to encounter:  Gulf War claims.</a:t>
            </a:r>
          </a:p>
          <a:p>
            <a:pPr marL="174254" indent="-174254">
              <a:buFontTx/>
              <a:buChar char="-"/>
            </a:pPr>
            <a:r>
              <a:rPr lang="en-US" dirty="0"/>
              <a:t>VA denies about 90 percent of Gulf War claims. </a:t>
            </a:r>
            <a:r>
              <a:rPr lang="en-US" baseline="0" dirty="0"/>
              <a:t> But when filed properly, you can win  these claims.</a:t>
            </a:r>
          </a:p>
          <a:p>
            <a:pPr marL="174254" indent="-174254">
              <a:buFontTx/>
              <a:buChar char="-"/>
            </a:pPr>
            <a:r>
              <a:rPr lang="en-US" b="1" dirty="0">
                <a:solidFill>
                  <a:srgbClr val="000000"/>
                </a:solidFill>
                <a:latin typeface="Calibri" panose="020F0502020204030204" pitchFamily="34" charset="0"/>
                <a:sym typeface="Calibri" panose="020F0502020204030204" pitchFamily="34" charset="0"/>
              </a:rPr>
              <a:t>[*click*] </a:t>
            </a:r>
            <a:r>
              <a:rPr lang="en-US" baseline="0" dirty="0"/>
              <a:t>Qualifying service begins when the Gulf War began on August 2, 1990, and it continues through the present.  </a:t>
            </a:r>
          </a:p>
          <a:p>
            <a:pPr marL="171450" indent="-171450">
              <a:buFontTx/>
              <a:buChar char="-"/>
            </a:pPr>
            <a:r>
              <a:rPr lang="en-US" dirty="0"/>
              <a:t>According to the law, the Persian Gulf War started on August 2, 1990, and the conflict continues.  Any Veteran with service in Southwest Asia during Persian Gulf War, from 1990 to present, is a Gulf War veteran.</a:t>
            </a:r>
          </a:p>
          <a:p>
            <a:pPr marL="171450" indent="-171450">
              <a:buFontTx/>
              <a:buChar char="-"/>
            </a:pPr>
            <a:r>
              <a:rPr lang="en-US" dirty="0"/>
              <a:t>Many Veterans don’t realize that they fall within the definition of Persian Gulf War veteran. </a:t>
            </a:r>
          </a:p>
          <a:p>
            <a:pPr marL="171450" indent="-171450">
              <a:buFontTx/>
              <a:buChar char="-"/>
            </a:pPr>
            <a:r>
              <a:rPr lang="en-US" dirty="0"/>
              <a:t>They don’t realize how VA presumptions covers the entire time period from August 1990 through present ~ that’s more nearly 32 years.</a:t>
            </a:r>
          </a:p>
          <a:p>
            <a:pPr marL="174254" indent="-174254">
              <a:buFontTx/>
              <a:buChar char="-"/>
            </a:pPr>
            <a:r>
              <a:rPr lang="en-US" baseline="0" dirty="0"/>
              <a:t>Even if a Veteran deployed last week to Southwest Asia, then the Veteran has Gulf War service, thus opening the door to a Gulf War presumption.</a:t>
            </a:r>
          </a:p>
          <a:p>
            <a:pPr marL="174254" indent="-174254">
              <a:buFontTx/>
              <a:buChar char="-"/>
            </a:pPr>
            <a:r>
              <a:rPr lang="en-US" baseline="0" dirty="0"/>
              <a:t>You can see the map here of areas accepted in the Southwest Asia theater of operations.  This area is defined by regulation.</a:t>
            </a:r>
          </a:p>
          <a:p>
            <a:pPr marL="174254" indent="-174254">
              <a:buFontTx/>
              <a:buChar char="-"/>
            </a:pPr>
            <a:r>
              <a:rPr lang="en-US" baseline="0" dirty="0"/>
              <a:t>There are four types of Gulf War illness conditions that qualify a presumption. </a:t>
            </a:r>
          </a:p>
          <a:p>
            <a:pPr marL="174254" indent="-174254">
              <a:buFontTx/>
              <a:buChar char="-"/>
            </a:pPr>
            <a:r>
              <a:rPr lang="en-US" b="1" dirty="0">
                <a:solidFill>
                  <a:srgbClr val="000000"/>
                </a:solidFill>
                <a:latin typeface="Calibri" panose="020F0502020204030204" pitchFamily="34" charset="0"/>
                <a:sym typeface="Calibri" panose="020F0502020204030204" pitchFamily="34" charset="0"/>
              </a:rPr>
              <a:t>[*click*] </a:t>
            </a:r>
            <a:r>
              <a:rPr lang="en-US" baseline="0" dirty="0"/>
              <a:t>Undiagnosed illnesses (UDX)</a:t>
            </a:r>
          </a:p>
          <a:p>
            <a:pPr marL="174254" indent="-174254">
              <a:buFontTx/>
              <a:buChar char="-"/>
            </a:pPr>
            <a:r>
              <a:rPr lang="en-US" b="1" dirty="0">
                <a:solidFill>
                  <a:srgbClr val="000000"/>
                </a:solidFill>
                <a:latin typeface="Calibri" panose="020F0502020204030204" pitchFamily="34" charset="0"/>
                <a:sym typeface="Calibri" panose="020F0502020204030204" pitchFamily="34" charset="0"/>
              </a:rPr>
              <a:t>[*click*] </a:t>
            </a:r>
            <a:r>
              <a:rPr lang="en-US" baseline="0" dirty="0"/>
              <a:t>Chronic multi-symptom illness, </a:t>
            </a:r>
          </a:p>
          <a:p>
            <a:pPr marL="174254" indent="-174254">
              <a:buFontTx/>
              <a:buChar char="-"/>
            </a:pPr>
            <a:r>
              <a:rPr lang="en-US" b="1" dirty="0">
                <a:solidFill>
                  <a:srgbClr val="000000"/>
                </a:solidFill>
                <a:latin typeface="Calibri" panose="020F0502020204030204" pitchFamily="34" charset="0"/>
                <a:sym typeface="Calibri" panose="020F0502020204030204" pitchFamily="34" charset="0"/>
              </a:rPr>
              <a:t>[*click*] </a:t>
            </a:r>
            <a:r>
              <a:rPr lang="en-US" baseline="0" dirty="0"/>
              <a:t>Particulate-matter conditions, and</a:t>
            </a:r>
          </a:p>
          <a:p>
            <a:pPr marL="174254" indent="-174254">
              <a:buFontTx/>
              <a:buChar char="-"/>
            </a:pPr>
            <a:r>
              <a:rPr lang="en-US" b="1" dirty="0">
                <a:solidFill>
                  <a:srgbClr val="000000"/>
                </a:solidFill>
                <a:latin typeface="Calibri" panose="020F0502020204030204" pitchFamily="34" charset="0"/>
                <a:sym typeface="Calibri" panose="020F0502020204030204" pitchFamily="34" charset="0"/>
              </a:rPr>
              <a:t>[*click*] </a:t>
            </a:r>
            <a:r>
              <a:rPr lang="en-US" baseline="0" dirty="0"/>
              <a:t>Infectious diseases</a:t>
            </a:r>
          </a:p>
          <a:p>
            <a:pPr marL="174254" indent="-174254">
              <a:buFontTx/>
              <a:buChar char="-"/>
            </a:pPr>
            <a:r>
              <a:rPr lang="en-US" baseline="0" dirty="0"/>
              <a:t>Note that service in Afghanistan is </a:t>
            </a:r>
            <a:r>
              <a:rPr lang="en-US" b="1" baseline="0" dirty="0"/>
              <a:t>not included </a:t>
            </a:r>
            <a:r>
              <a:rPr lang="en-US" baseline="0" dirty="0"/>
              <a:t>for undiagnosed illnesses and chronic multi-symptom illness.  But it </a:t>
            </a:r>
            <a:r>
              <a:rPr lang="en-US" b="1" baseline="0" dirty="0"/>
              <a:t>is included </a:t>
            </a:r>
            <a:r>
              <a:rPr lang="en-US" baseline="0" dirty="0"/>
              <a:t>for particulate-matter conditions and infectious diseases.</a:t>
            </a:r>
          </a:p>
          <a:p>
            <a:pPr marL="174254" indent="-174254">
              <a:buFontTx/>
              <a:buChar char="-"/>
            </a:pPr>
            <a:r>
              <a:rPr lang="en-US" baseline="0" dirty="0"/>
              <a:t>We will talk about each of these in turn.</a:t>
            </a:r>
          </a:p>
        </p:txBody>
      </p:sp>
      <p:sp>
        <p:nvSpPr>
          <p:cNvPr id="4" name="Slide Number Placeholder 3"/>
          <p:cNvSpPr>
            <a:spLocks noGrp="1"/>
          </p:cNvSpPr>
          <p:nvPr>
            <p:ph type="sldNum" sz="quarter" idx="5"/>
          </p:nvPr>
        </p:nvSpPr>
        <p:spPr/>
        <p:txBody>
          <a:bodyPr/>
          <a:lstStyle/>
          <a:p>
            <a:fld id="{17055FE4-C66D-4B15-B666-BC04428DE721}" type="slidenum">
              <a:rPr lang="en-US" smtClean="0"/>
              <a:t>10</a:t>
            </a:fld>
            <a:endParaRPr lang="en-US"/>
          </a:p>
        </p:txBody>
      </p:sp>
    </p:spTree>
    <p:extLst>
      <p:ext uri="{BB962C8B-B14F-4D97-AF65-F5344CB8AC3E}">
        <p14:creationId xmlns:p14="http://schemas.microsoft.com/office/powerpoint/2010/main" val="140979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first class of Gulf War presumptive illnesses is an undiagnosed illness, often abbreviated as a “UDX.”</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t>VA’s regulation provides no guidance for what constitutes a UDX, except for the list of signs and symptoms.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are many possible signs or symptoms.  The graphic is from the 2017 GAO report and simply puts the symptoms with their respective body part.</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t>UDX claims are hard to win because once a diagnosis is made, then the Veteran’s condition is no longer “undiagnosed,” and thus no longer a presumptive.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rgbClr val="000000"/>
                </a:solidFill>
                <a:latin typeface="Calibri" panose="020F0502020204030204" pitchFamily="34" charset="0"/>
                <a:sym typeface="Calibri" panose="020F0502020204030204" pitchFamily="34" charset="0"/>
              </a:rPr>
              <a:t>[*click*] </a:t>
            </a:r>
            <a:r>
              <a:rPr lang="en-US" dirty="0"/>
              <a:t>If a Veteran has a diagnosis, then there is no undiagnosed illness.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rgbClr val="000000"/>
                </a:solidFill>
                <a:latin typeface="Calibri" panose="020F0502020204030204" pitchFamily="34" charset="0"/>
                <a:sym typeface="Calibri" panose="020F0502020204030204" pitchFamily="34" charset="0"/>
              </a:rPr>
              <a:t>[*click*] </a:t>
            </a:r>
            <a:r>
              <a:rPr lang="en-US" dirty="0"/>
              <a:t>However, if different doctors cannot agree on the Veteran’s diagnosis, you can argue that the condition is actually undiagnosed.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11</a:t>
            </a:fld>
            <a:endParaRPr lang="en-US"/>
          </a:p>
        </p:txBody>
      </p:sp>
    </p:spTree>
    <p:extLst>
      <p:ext uri="{BB962C8B-B14F-4D97-AF65-F5344CB8AC3E}">
        <p14:creationId xmlns:p14="http://schemas.microsoft.com/office/powerpoint/2010/main" val="315799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second class of presumptive illness for deployed Gulf War Veterans is a medically unexplained chronic </a:t>
            </a:r>
            <a:r>
              <a:rPr lang="en-US" dirty="0" err="1"/>
              <a:t>multisymptom</a:t>
            </a:r>
            <a:r>
              <a:rPr lang="en-US" dirty="0"/>
              <a:t> illness, often called a “MUCMI.”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Unlike UDX, VA’s MUCMI regulation provides guidance about MUCMI.</a:t>
            </a:r>
          </a:p>
          <a:p>
            <a:pPr marL="171450" indent="-171450">
              <a:buFontTx/>
              <a:buChar char="-"/>
            </a:pPr>
            <a:r>
              <a:rPr lang="en-US" dirty="0"/>
              <a:t>MUCMI is defined by VA’s regulation, which has a lot of detail about what is or is not considered a MUCMI.</a:t>
            </a:r>
          </a:p>
          <a:p>
            <a:pPr marL="171450" indent="-171450">
              <a:buFontTx/>
              <a:buChar char="-"/>
            </a:pPr>
            <a:r>
              <a:rPr lang="en-US" dirty="0"/>
              <a:t>VA’s language is difficult to understand, even for lawyers and judges, so we’ll going to walk through it.</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t>A MUCMI is a diagnosed illness without conclusive pathophysiology or etiology.</a:t>
            </a:r>
          </a:p>
          <a:p>
            <a:pPr marL="171450" indent="-171450">
              <a:buFontTx/>
              <a:buChar char="-"/>
            </a:pPr>
            <a:r>
              <a:rPr lang="en-US" dirty="0"/>
              <a:t>First, you see that there has to be a diagnosis of an illness.  This is immediately different from UDX.</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t>Etiology means the cause of a disease.</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t>Pathophysiology means the bodily changes caused by that disease.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solidFill>
                  <a:srgbClr val="000000"/>
                </a:solidFill>
                <a:latin typeface="Calibri" panose="020F0502020204030204" pitchFamily="34" charset="0"/>
                <a:sym typeface="Calibri" panose="020F0502020204030204" pitchFamily="34" charset="0"/>
              </a:rPr>
              <a:t>[*click*] </a:t>
            </a:r>
            <a:r>
              <a:rPr lang="en-US" sz="1200" dirty="0"/>
              <a:t>VA recognizes fibromyalgia, chronic fatigue syndrome, and functional gastrointestinal disorders as MUCMIs.</a:t>
            </a:r>
          </a:p>
          <a:p>
            <a:pPr marL="171450" indent="-171450">
              <a:buFontTx/>
              <a:buChar char="-"/>
            </a:pPr>
            <a:r>
              <a:rPr lang="en-US" b="1" dirty="0">
                <a:solidFill>
                  <a:srgbClr val="000000"/>
                </a:solidFill>
                <a:latin typeface="Calibri" panose="020F0502020204030204" pitchFamily="34" charset="0"/>
                <a:sym typeface="Calibri" panose="020F0502020204030204" pitchFamily="34" charset="0"/>
              </a:rPr>
              <a:t>[*click*] </a:t>
            </a:r>
            <a:r>
              <a:rPr lang="en-US" sz="1200" dirty="0"/>
              <a:t>However, other conditions may be MUCMIs on a case-by-case basis. </a:t>
            </a:r>
            <a:endParaRPr lang="en-US" dirty="0"/>
          </a:p>
          <a:p>
            <a:pPr marL="171450" indent="-171450">
              <a:buFontTx/>
              <a:buChar char="-"/>
            </a:pPr>
            <a:r>
              <a:rPr lang="en-US" dirty="0"/>
              <a:t>According to a 2018 court case, a MUCMI is a disease where either the cause </a:t>
            </a:r>
            <a:r>
              <a:rPr lang="en-US" b="1" i="1" dirty="0"/>
              <a:t>or </a:t>
            </a:r>
            <a:r>
              <a:rPr lang="en-US" dirty="0"/>
              <a:t>the bodily changes caused by the disease are not conclusive. </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12</a:t>
            </a:fld>
            <a:endParaRPr lang="en-US"/>
          </a:p>
        </p:txBody>
      </p:sp>
    </p:spTree>
    <p:extLst>
      <p:ext uri="{BB962C8B-B14F-4D97-AF65-F5344CB8AC3E}">
        <p14:creationId xmlns:p14="http://schemas.microsoft.com/office/powerpoint/2010/main" val="3683495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13</a:t>
            </a:fld>
            <a:endParaRPr lang="en-US"/>
          </a:p>
        </p:txBody>
      </p:sp>
    </p:spTree>
    <p:extLst>
      <p:ext uri="{BB962C8B-B14F-4D97-AF65-F5344CB8AC3E}">
        <p14:creationId xmlns:p14="http://schemas.microsoft.com/office/powerpoint/2010/main" val="426659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solidFill>
                  <a:srgbClr val="000000"/>
                </a:solidFill>
                <a:latin typeface="Calibri" panose="020F0502020204030204" pitchFamily="34" charset="0"/>
                <a:sym typeface="Calibri" panose="020F0502020204030204" pitchFamily="34" charset="0"/>
              </a:rPr>
              <a:t>The answer is Yes!</a:t>
            </a:r>
          </a:p>
          <a:p>
            <a:pPr marL="171450" indent="-171450">
              <a:buFont typeface="Calibri" panose="020F0502020204030204" pitchFamily="34" charset="0"/>
              <a:buChar char="̶"/>
            </a:pPr>
            <a:r>
              <a:rPr lang="en-US" b="1" dirty="0"/>
              <a:t>[*click*]  </a:t>
            </a:r>
            <a:r>
              <a:rPr lang="en-US" dirty="0"/>
              <a:t>Frederick’s condition has a diagnosis, so he probably cannot win under a UDX theory unless you discover a lot of other conflicting diagnoses.</a:t>
            </a:r>
          </a:p>
          <a:p>
            <a:pPr marL="171450" indent="-171450">
              <a:buFont typeface="Calibri" panose="020F0502020204030204" pitchFamily="34" charset="0"/>
              <a:buChar char="̶"/>
            </a:pPr>
            <a:r>
              <a:rPr lang="en-US" b="1" dirty="0"/>
              <a:t>[*click*] </a:t>
            </a:r>
            <a:r>
              <a:rPr lang="en-US" dirty="0"/>
              <a:t>However, his condition can be granted service connection as a MUCMI even though it isn’t fibromyalgia.</a:t>
            </a:r>
          </a:p>
          <a:p>
            <a:pPr marL="171450" indent="-171450">
              <a:buFont typeface="Calibri" panose="020F0502020204030204" pitchFamily="34" charset="0"/>
              <a:buChar char="̶"/>
            </a:pPr>
            <a:r>
              <a:rPr lang="en-US" b="1" dirty="0"/>
              <a:t>[*click*] </a:t>
            </a:r>
            <a:r>
              <a:rPr lang="en-US" sz="1200" b="0" dirty="0">
                <a:solidFill>
                  <a:schemeClr val="tx1"/>
                </a:solidFill>
                <a:latin typeface="Verdana" panose="020B0604030504040204" pitchFamily="34" charset="0"/>
                <a:ea typeface="Verdana" panose="020B0604030504040204" pitchFamily="34" charset="0"/>
              </a:rPr>
              <a:t>“Idiopathic” is a medical term meaning that the diagnosis does not have an identifiable cause.</a:t>
            </a:r>
          </a:p>
          <a:p>
            <a:pPr marL="171450" indent="-171450">
              <a:buFont typeface="Calibri" panose="020F0502020204030204" pitchFamily="34" charset="0"/>
              <a:buChar char="̶"/>
            </a:pPr>
            <a:r>
              <a:rPr lang="en-US" b="1" dirty="0"/>
              <a:t>[*click*] </a:t>
            </a:r>
            <a:r>
              <a:rPr lang="en-US" dirty="0"/>
              <a:t>Frederick’s condition has been labeled “idiopathic” and therefore it is a MUCMI because its etiology is unknown.</a:t>
            </a:r>
          </a:p>
        </p:txBody>
      </p:sp>
      <p:sp>
        <p:nvSpPr>
          <p:cNvPr id="4" name="Slide Number Placeholder 3"/>
          <p:cNvSpPr>
            <a:spLocks noGrp="1"/>
          </p:cNvSpPr>
          <p:nvPr>
            <p:ph type="sldNum" sz="quarter" idx="5"/>
          </p:nvPr>
        </p:nvSpPr>
        <p:spPr/>
        <p:txBody>
          <a:bodyPr/>
          <a:lstStyle/>
          <a:p>
            <a:fld id="{17055FE4-C66D-4B15-B666-BC04428DE721}" type="slidenum">
              <a:rPr lang="en-US" smtClean="0"/>
              <a:t>14</a:t>
            </a:fld>
            <a:endParaRPr lang="en-US"/>
          </a:p>
        </p:txBody>
      </p:sp>
    </p:spTree>
    <p:extLst>
      <p:ext uri="{BB962C8B-B14F-4D97-AF65-F5344CB8AC3E}">
        <p14:creationId xmlns:p14="http://schemas.microsoft.com/office/powerpoint/2010/main" val="30122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8" indent="-109538">
              <a:buFontTx/>
              <a:buChar char="-"/>
            </a:pPr>
            <a:r>
              <a:rPr lang="en-US" dirty="0"/>
              <a:t>The third class of qualifying Gulf War health conditions are infectious diseases.  These are not that common and often overlooked when they do come up.</a:t>
            </a:r>
          </a:p>
          <a:p>
            <a:pPr marL="109538" indent="-109538">
              <a:buFontTx/>
              <a:buChar char="-"/>
            </a:pPr>
            <a:r>
              <a:rPr lang="en-US" b="1" dirty="0"/>
              <a:t>[*click*] </a:t>
            </a:r>
            <a:r>
              <a:rPr lang="en-US" dirty="0"/>
              <a:t>There are nine diseases listed.  Examples are brucellosis (a bacterial infection), malaria, tuberculosis (TB), and West Nile virus.</a:t>
            </a:r>
          </a:p>
          <a:p>
            <a:pPr marL="109538" indent="-109538">
              <a:buFontTx/>
              <a:buChar char="-"/>
            </a:pPr>
            <a:r>
              <a:rPr lang="en-US" dirty="0"/>
              <a:t>As with tropical diseases, these infections must be manifest to a degree of 10% or more disabling within a year or exit from service.  </a:t>
            </a:r>
          </a:p>
          <a:p>
            <a:pPr marL="109538" indent="-109538">
              <a:buFontTx/>
              <a:buChar char="-"/>
            </a:pPr>
            <a:r>
              <a:rPr lang="en-US" b="1" dirty="0"/>
              <a:t>[*click*] </a:t>
            </a:r>
            <a:r>
              <a:rPr lang="en-US" dirty="0"/>
              <a:t>The exceptions are </a:t>
            </a:r>
            <a:r>
              <a:rPr lang="en-US" b="1" dirty="0"/>
              <a:t>malaria</a:t>
            </a:r>
            <a:r>
              <a:rPr lang="en-US" dirty="0"/>
              <a:t>, which can also be onset within the normal incubation period of the disease. </a:t>
            </a:r>
          </a:p>
          <a:p>
            <a:pPr marL="109538" indent="-109538">
              <a:buFontTx/>
              <a:buChar char="-"/>
            </a:pPr>
            <a:r>
              <a:rPr lang="en-US" b="1" dirty="0"/>
              <a:t>[*click*] </a:t>
            </a:r>
            <a:r>
              <a:rPr lang="en-US" b="0" dirty="0"/>
              <a:t> and also </a:t>
            </a:r>
            <a:r>
              <a:rPr lang="en-US" b="1" dirty="0"/>
              <a:t>TB and leishmaniasis</a:t>
            </a:r>
            <a:r>
              <a:rPr lang="en-US" dirty="0"/>
              <a:t>, which is caused by parasites passed by sand fly bites, can have their onset any time after exit from service.</a:t>
            </a:r>
          </a:p>
          <a:p>
            <a:pPr marL="109538" indent="-109538">
              <a:buFontTx/>
              <a:buChar char="-"/>
            </a:pPr>
            <a:r>
              <a:rPr lang="en-US" b="1" dirty="0"/>
              <a:t>[*click*] </a:t>
            </a:r>
            <a:r>
              <a:rPr lang="en-US" dirty="0"/>
              <a:t>Finally, the infectious disease provisions include service in Afghanistan from September 2001 through present.</a:t>
            </a:r>
          </a:p>
          <a:p>
            <a:pPr marL="109538" indent="-109538">
              <a:buFontTx/>
              <a:buChar char="-"/>
            </a:pPr>
            <a:r>
              <a:rPr lang="en-US" dirty="0"/>
              <a:t>Remember, Afghanistan veterans are not included with the presumptions for undiagnosed illnesses and chronic multi-symptom illnesses.  </a:t>
            </a:r>
          </a:p>
        </p:txBody>
      </p:sp>
      <p:sp>
        <p:nvSpPr>
          <p:cNvPr id="4" name="Slide Number Placeholder 3"/>
          <p:cNvSpPr>
            <a:spLocks noGrp="1"/>
          </p:cNvSpPr>
          <p:nvPr>
            <p:ph type="sldNum" sz="quarter" idx="5"/>
          </p:nvPr>
        </p:nvSpPr>
        <p:spPr/>
        <p:txBody>
          <a:bodyPr/>
          <a:lstStyle/>
          <a:p>
            <a:fld id="{17055FE4-C66D-4B15-B666-BC04428DE721}" type="slidenum">
              <a:rPr lang="en-US" smtClean="0"/>
              <a:t>15</a:t>
            </a:fld>
            <a:endParaRPr lang="en-US"/>
          </a:p>
        </p:txBody>
      </p:sp>
    </p:spTree>
    <p:extLst>
      <p:ext uri="{BB962C8B-B14F-4D97-AF65-F5344CB8AC3E}">
        <p14:creationId xmlns:p14="http://schemas.microsoft.com/office/powerpoint/2010/main" val="110435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8" indent="-109538">
              <a:buFontTx/>
              <a:buChar char="-"/>
            </a:pPr>
            <a:r>
              <a:rPr lang="en-US" b="1" dirty="0"/>
              <a:t>[*click*] </a:t>
            </a:r>
            <a:r>
              <a:rPr lang="en-US" dirty="0"/>
              <a:t>It’s important to note that the long-term effects of these infections can also be service connected.  Here we have here listed a few of the residuals of three of the diseases.  </a:t>
            </a:r>
          </a:p>
          <a:p>
            <a:pPr marL="109538" indent="-109538">
              <a:buFontTx/>
              <a:buChar char="-"/>
            </a:pPr>
            <a:r>
              <a:rPr lang="en-US" b="1" dirty="0"/>
              <a:t>[*click*] </a:t>
            </a:r>
            <a:r>
              <a:rPr lang="en-US" dirty="0"/>
              <a:t>Brucellosis can lead to arthritis, hearing loss, and eye problems.  </a:t>
            </a:r>
          </a:p>
          <a:p>
            <a:pPr marL="109538" indent="-109538">
              <a:buFontTx/>
              <a:buChar char="-"/>
            </a:pPr>
            <a:r>
              <a:rPr lang="en-US" b="1" dirty="0"/>
              <a:t>[*click*] </a:t>
            </a:r>
            <a:r>
              <a:rPr lang="en-US" dirty="0"/>
              <a:t>Coxiella </a:t>
            </a:r>
            <a:r>
              <a:rPr lang="en-US" dirty="0" err="1"/>
              <a:t>burnetti</a:t>
            </a:r>
            <a:r>
              <a:rPr lang="en-US" dirty="0"/>
              <a:t> can lead to chronic hepatitis.  </a:t>
            </a:r>
          </a:p>
          <a:p>
            <a:pPr marL="109538" indent="-109538">
              <a:buFontTx/>
              <a:buChar char="-"/>
            </a:pPr>
            <a:r>
              <a:rPr lang="en-US" dirty="0"/>
              <a:t>West Nile virus, which you’ve probably heard mentioned in the news, can cause variable physical, functional, or cognitive disabilities.</a:t>
            </a:r>
          </a:p>
          <a:p>
            <a:pPr marL="109538" indent="-109538">
              <a:buFontTx/>
              <a:buChar char="-"/>
            </a:pPr>
            <a:r>
              <a:rPr lang="en-US" dirty="0"/>
              <a:t>These are serious residuals. </a:t>
            </a:r>
            <a:r>
              <a:rPr lang="en-US" b="1" dirty="0"/>
              <a:t>[*click*] </a:t>
            </a:r>
            <a:r>
              <a:rPr lang="en-US" b="0" dirty="0"/>
              <a:t>It’s important to understand that even though VA will presume the original infection is related to service, a </a:t>
            </a:r>
            <a:r>
              <a:rPr lang="en-US" dirty="0"/>
              <a:t>medical opinion will be needed to link the residual to the presumed infection.  If you need time, file an Intent to File while you seek this opinion.</a:t>
            </a:r>
          </a:p>
          <a:p>
            <a:pPr marL="109538" indent="-109538">
              <a:buFontTx/>
              <a:buChar char="-"/>
            </a:pP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16</a:t>
            </a:fld>
            <a:endParaRPr lang="en-US"/>
          </a:p>
        </p:txBody>
      </p:sp>
    </p:spTree>
    <p:extLst>
      <p:ext uri="{BB962C8B-B14F-4D97-AF65-F5344CB8AC3E}">
        <p14:creationId xmlns:p14="http://schemas.microsoft.com/office/powerpoint/2010/main" val="187931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a:t>The fourth and final Gulf War illness class is relatively new. </a:t>
            </a:r>
          </a:p>
          <a:p>
            <a:pPr marL="171450" indent="-171450">
              <a:lnSpc>
                <a:spcPct val="100000"/>
              </a:lnSpc>
              <a:buFont typeface="Arial" panose="020B0604020202020204" pitchFamily="34" charset="0"/>
              <a:buChar char="•"/>
            </a:pPr>
            <a:r>
              <a:rPr lang="en-US" b="1" dirty="0"/>
              <a:t>[*click*]  </a:t>
            </a:r>
            <a:r>
              <a:rPr lang="en-US" dirty="0"/>
              <a:t>In August 2021, VA announced an interim final rule creating presumptive service connection for Gulf War veterans based upon exposure to particulate matter.</a:t>
            </a:r>
          </a:p>
          <a:p>
            <a:pPr marL="171450" indent="-171450">
              <a:lnSpc>
                <a:spcPct val="100000"/>
              </a:lnSpc>
              <a:buFont typeface="Arial" panose="020B0604020202020204" pitchFamily="34" charset="0"/>
              <a:buChar char="•"/>
            </a:pPr>
            <a:r>
              <a:rPr lang="en-US" dirty="0"/>
              <a:t>An interim rule means that it went into effect immediately, but that some details could be changed when the final version is released. </a:t>
            </a:r>
          </a:p>
          <a:p>
            <a:pPr marL="171450" indent="-171450">
              <a:lnSpc>
                <a:spcPct val="100000"/>
              </a:lnSpc>
              <a:buFont typeface="Arial" panose="020B0604020202020204" pitchFamily="34" charset="0"/>
              <a:buChar char="•"/>
            </a:pPr>
            <a:r>
              <a:rPr lang="en-US" sz="3200" b="1" dirty="0"/>
              <a:t>[*click*] </a:t>
            </a:r>
            <a:r>
              <a:rPr lang="en-US" sz="3200" b="0" dirty="0"/>
              <a:t>For this presumption, there are two types of q</a:t>
            </a:r>
            <a:r>
              <a:rPr lang="en-US" sz="3200" dirty="0"/>
              <a:t>ualifying service.  First, Veterans who served in the Southwest Asia theater of operations during the Persian Gulf War.  Second, Veterans who served in Afghanistan, Syria, Djibouti, or Uzbekistan after September 19, 2001, during the Persian Gulf War.</a:t>
            </a:r>
          </a:p>
          <a:p>
            <a:pPr marL="171450" indent="-171450">
              <a:lnSpc>
                <a:spcPct val="100000"/>
              </a:lnSpc>
              <a:buFont typeface="Arial" panose="020B0604020202020204" pitchFamily="34" charset="0"/>
              <a:buChar char="•"/>
            </a:pPr>
            <a:r>
              <a:rPr lang="en-US" sz="3200" dirty="0"/>
              <a:t>Note that the inclusion of Syria, Djibouti, and Uzbekistan makes this broader than the other presumptions</a:t>
            </a:r>
          </a:p>
          <a:p>
            <a:pPr marL="171450" indent="-171450">
              <a:lnSpc>
                <a:spcPct val="100000"/>
              </a:lnSpc>
              <a:buFont typeface="Arial" panose="020B0604020202020204" pitchFamily="34" charset="0"/>
              <a:buChar char="•"/>
            </a:pPr>
            <a:r>
              <a:rPr lang="en-US" sz="3200" b="1" dirty="0"/>
              <a:t>[*click*] </a:t>
            </a:r>
            <a:r>
              <a:rPr lang="en-US" sz="3200" dirty="0"/>
              <a:t>Veterans with qualifying service are presumed to have been exposed to particulate matter.</a:t>
            </a:r>
          </a:p>
          <a:p>
            <a:pPr marL="171450" indent="-171450">
              <a:lnSpc>
                <a:spcPct val="100000"/>
              </a:lnSpc>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17</a:t>
            </a:fld>
            <a:endParaRPr lang="en-US"/>
          </a:p>
        </p:txBody>
      </p:sp>
    </p:spTree>
    <p:extLst>
      <p:ext uri="{BB962C8B-B14F-4D97-AF65-F5344CB8AC3E}">
        <p14:creationId xmlns:p14="http://schemas.microsoft.com/office/powerpoint/2010/main" val="2981775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1" dirty="0"/>
              <a:t>[*click*] </a:t>
            </a:r>
            <a:r>
              <a:rPr lang="en-US" b="0" dirty="0"/>
              <a:t>The q</a:t>
            </a:r>
            <a:r>
              <a:rPr lang="en-US" dirty="0"/>
              <a:t>ualifying conditions under this rule are asthma, rhinitis, and sinusitis to include rhinosinusitis.  </a:t>
            </a:r>
          </a:p>
          <a:p>
            <a:pPr marL="171450" indent="-171450">
              <a:lnSpc>
                <a:spcPct val="100000"/>
              </a:lnSpc>
              <a:buFont typeface="Arial" panose="020B0604020202020204" pitchFamily="34" charset="0"/>
              <a:buChar char="•"/>
            </a:pPr>
            <a:r>
              <a:rPr lang="en-US" b="1" dirty="0"/>
              <a:t>[*click*] </a:t>
            </a:r>
            <a:r>
              <a:rPr lang="en-US" dirty="0"/>
              <a:t>The condition must have manifest to any degree (including noncompensable) within 10 years from the Veteran’s date of separation of military service that includes a qualifying period of service.</a:t>
            </a:r>
          </a:p>
          <a:p>
            <a:pPr marL="171450" indent="-171450">
              <a:lnSpc>
                <a:spcPct val="100000"/>
              </a:lnSpc>
              <a:buFont typeface="Arial" panose="020B0604020202020204" pitchFamily="34" charset="0"/>
              <a:buChar char="•"/>
            </a:pPr>
            <a:r>
              <a:rPr lang="en-US" b="1" dirty="0"/>
              <a:t>[*click*] </a:t>
            </a:r>
            <a:r>
              <a:rPr lang="en-US" dirty="0"/>
              <a:t>This presumption does not apply to acute manifestations or diseases that are seasonal in nature.  So service connection will not be granted for a one-time episode of the disease or for seasonal allergies.</a:t>
            </a:r>
          </a:p>
        </p:txBody>
      </p:sp>
      <p:sp>
        <p:nvSpPr>
          <p:cNvPr id="4" name="Slide Number Placeholder 3"/>
          <p:cNvSpPr>
            <a:spLocks noGrp="1"/>
          </p:cNvSpPr>
          <p:nvPr>
            <p:ph type="sldNum" sz="quarter" idx="5"/>
          </p:nvPr>
        </p:nvSpPr>
        <p:spPr/>
        <p:txBody>
          <a:bodyPr/>
          <a:lstStyle/>
          <a:p>
            <a:fld id="{17055FE4-C66D-4B15-B666-BC04428DE721}" type="slidenum">
              <a:rPr lang="en-US" smtClean="0"/>
              <a:t>18</a:t>
            </a:fld>
            <a:endParaRPr lang="en-US"/>
          </a:p>
        </p:txBody>
      </p:sp>
    </p:spTree>
    <p:extLst>
      <p:ext uri="{BB962C8B-B14F-4D97-AF65-F5344CB8AC3E}">
        <p14:creationId xmlns:p14="http://schemas.microsoft.com/office/powerpoint/2010/main" val="28725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Now let’s talk about burn pits.</a:t>
            </a:r>
          </a:p>
          <a:p>
            <a:pPr marL="171450" indent="-171450">
              <a:buFont typeface="Arial" panose="020B0604020202020204" pitchFamily="34" charset="0"/>
              <a:buChar char="•"/>
            </a:pPr>
            <a:r>
              <a:rPr lang="en-US" b="1" dirty="0"/>
              <a:t>[*click*] </a:t>
            </a:r>
            <a:r>
              <a:rPr lang="en-US" dirty="0"/>
              <a:t>In the Gulf War theater, service members were often instructed to dispose of waste and trash in “burn pits.”</a:t>
            </a:r>
          </a:p>
          <a:p>
            <a:pPr marL="171450" indent="-171450">
              <a:buFont typeface="Arial" panose="020B0604020202020204" pitchFamily="34" charset="0"/>
              <a:buChar char="•"/>
            </a:pPr>
            <a:r>
              <a:rPr lang="en-US" b="1" dirty="0"/>
              <a:t>[*click*] </a:t>
            </a:r>
            <a:r>
              <a:rPr lang="en-US" dirty="0"/>
              <a:t>The burn pits produced smoke and fumes and particulate matter.</a:t>
            </a:r>
          </a:p>
          <a:p>
            <a:pPr marL="171450" indent="-171450">
              <a:buFont typeface="Arial" panose="020B0604020202020204" pitchFamily="34" charset="0"/>
              <a:buChar char="•"/>
            </a:pPr>
            <a:r>
              <a:rPr lang="en-US" b="1" dirty="0"/>
              <a:t>[*click*] </a:t>
            </a:r>
            <a:r>
              <a:rPr lang="en-US" dirty="0"/>
              <a:t>VA’s Public Health office admits Veterans “may experience health effects related to this exposure.”</a:t>
            </a:r>
          </a:p>
          <a:p>
            <a:pPr marL="171450" indent="-171450">
              <a:buFont typeface="Arial" panose="020B0604020202020204" pitchFamily="34" charset="0"/>
              <a:buChar char="•"/>
            </a:pPr>
            <a:r>
              <a:rPr lang="en-US" b="1" dirty="0"/>
              <a:t>[*click*] </a:t>
            </a:r>
            <a:r>
              <a:rPr lang="en-US" b="0" dirty="0"/>
              <a:t>You can v</a:t>
            </a:r>
            <a:r>
              <a:rPr lang="en-US" dirty="0"/>
              <a:t>isit VA’s </a:t>
            </a:r>
            <a:r>
              <a:rPr lang="en-US" dirty="0">
                <a:hlinkClick r:id="rId3"/>
              </a:rPr>
              <a:t>public health website </a:t>
            </a:r>
            <a:r>
              <a:rPr lang="en-US" dirty="0"/>
              <a:t>for more information.</a:t>
            </a:r>
          </a:p>
        </p:txBody>
      </p:sp>
      <p:sp>
        <p:nvSpPr>
          <p:cNvPr id="4" name="Slide Number Placeholder 3"/>
          <p:cNvSpPr>
            <a:spLocks noGrp="1"/>
          </p:cNvSpPr>
          <p:nvPr>
            <p:ph type="sldNum" sz="quarter" idx="5"/>
          </p:nvPr>
        </p:nvSpPr>
        <p:spPr/>
        <p:txBody>
          <a:bodyPr/>
          <a:lstStyle/>
          <a:p>
            <a:fld id="{17055FE4-C66D-4B15-B666-BC04428DE721}" type="slidenum">
              <a:rPr lang="en-US" smtClean="0"/>
              <a:t>19</a:t>
            </a:fld>
            <a:endParaRPr lang="en-US"/>
          </a:p>
        </p:txBody>
      </p:sp>
    </p:spTree>
    <p:extLst>
      <p:ext uri="{BB962C8B-B14F-4D97-AF65-F5344CB8AC3E}">
        <p14:creationId xmlns:p14="http://schemas.microsoft.com/office/powerpoint/2010/main" val="328427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baseline="0" dirty="0"/>
              <a:t>In this lesson we will learn to r</a:t>
            </a:r>
            <a:r>
              <a:rPr lang="en-US" dirty="0"/>
              <a:t>ecognize claims for diseases and disabilities presumed to be service-connected due to exposure.  To do this we will, </a:t>
            </a:r>
          </a:p>
          <a:p>
            <a:pPr marL="174254" indent="-174254">
              <a:buFontTx/>
              <a:buChar char="-"/>
            </a:pPr>
            <a:r>
              <a:rPr lang="en-US" b="1" dirty="0"/>
              <a:t>[*click*]  </a:t>
            </a:r>
            <a:r>
              <a:rPr lang="en-US" dirty="0"/>
              <a:t>Learn about the presumptive rules that apply to Agent Orange/herbicide exposure claims.</a:t>
            </a:r>
          </a:p>
          <a:p>
            <a:pPr marL="174254" indent="-174254">
              <a:buFontTx/>
              <a:buChar char="-"/>
            </a:pPr>
            <a:r>
              <a:rPr lang="en-US" b="1" dirty="0"/>
              <a:t>[*click*] </a:t>
            </a:r>
            <a:r>
              <a:rPr lang="en-US" dirty="0"/>
              <a:t>Learn about the presumptive rules that apply to different types of Gulf War claims.</a:t>
            </a:r>
          </a:p>
          <a:p>
            <a:pPr marL="174254" indent="-174254">
              <a:buFontTx/>
              <a:buChar char="-"/>
            </a:pPr>
            <a:r>
              <a:rPr lang="en-US" b="1" dirty="0"/>
              <a:t>[*click*] </a:t>
            </a:r>
            <a:r>
              <a:rPr lang="en-US" dirty="0"/>
              <a:t>Learn about the presumptive rules that apply to Camp LeJeune claims, and </a:t>
            </a:r>
          </a:p>
          <a:p>
            <a:pPr marL="174254" indent="-174254">
              <a:buFontTx/>
              <a:buChar char="-"/>
            </a:pPr>
            <a:r>
              <a:rPr lang="en-US" b="1" dirty="0"/>
              <a:t>[*click*] </a:t>
            </a:r>
            <a:r>
              <a:rPr lang="en-US" dirty="0"/>
              <a:t>Learn about the presumptive rules that apply to radiation exposure claims.</a:t>
            </a:r>
          </a:p>
          <a:p>
            <a:pPr marL="0" indent="0">
              <a:buFontTx/>
              <a:buNone/>
            </a:pPr>
            <a:r>
              <a:rPr lang="en-US" baseline="0" dirty="0"/>
              <a:t> </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2</a:t>
            </a:fld>
            <a:endParaRPr lang="en-US"/>
          </a:p>
        </p:txBody>
      </p:sp>
    </p:spTree>
    <p:extLst>
      <p:ext uri="{BB962C8B-B14F-4D97-AF65-F5344CB8AC3E}">
        <p14:creationId xmlns:p14="http://schemas.microsoft.com/office/powerpoint/2010/main" val="260109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[*click*] </a:t>
            </a:r>
            <a:r>
              <a:rPr lang="en-US" dirty="0"/>
              <a:t>Although you hear a lot about burn pits, there are no special rules for claims based upon burn pit exposure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[*click*] </a:t>
            </a:r>
            <a:r>
              <a:rPr lang="en-US" dirty="0"/>
              <a:t>Until Congress or VA creates a presumption, </a:t>
            </a:r>
            <a:r>
              <a:rPr lang="en-US" b="1" dirty="0"/>
              <a:t>Veterans must prove every single element using direct service connection before winning a claim</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there’s no burn pit presumption, then you must treat the claim as any other type of claim.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[*click*] </a:t>
            </a:r>
            <a:r>
              <a:rPr lang="en-US" dirty="0"/>
              <a:t>You must prove the elements of service connection…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[*click*] </a:t>
            </a:r>
            <a:r>
              <a:rPr lang="en-US" b="0" i="0" dirty="0"/>
              <a:t>In other words, you will need evidence of a p</a:t>
            </a:r>
            <a:r>
              <a:rPr lang="en-US" dirty="0"/>
              <a:t>resent disability, an in-service injury or event, and of a nexus between the two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 claim based upon burn-pit exposure, the in-service event is the exposure to a burn pit.  Crucially, you will need a favorable medical opinion to prove the nexus.  Work with the Veteran and his or her doctor to obtain 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20</a:t>
            </a:fld>
            <a:endParaRPr lang="en-US"/>
          </a:p>
        </p:txBody>
      </p:sp>
    </p:spTree>
    <p:extLst>
      <p:ext uri="{BB962C8B-B14F-4D97-AF65-F5344CB8AC3E}">
        <p14:creationId xmlns:p14="http://schemas.microsoft.com/office/powerpoint/2010/main" val="286889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dirty="0"/>
              <a:t>A third kind of presumptive exposure claim you will see is for Veterans exposed to contaminated drinking water at Camp Lejeune, North Carolina. </a:t>
            </a:r>
          </a:p>
          <a:p>
            <a:pPr marL="174254" indent="-174254">
              <a:buFontTx/>
              <a:buChar char="-"/>
            </a:pPr>
            <a:r>
              <a:rPr lang="en-US" dirty="0"/>
              <a:t>The water supply there was contaminated with benzene and other</a:t>
            </a:r>
            <a:r>
              <a:rPr lang="en-US" baseline="0" dirty="0"/>
              <a:t> hazardous</a:t>
            </a:r>
            <a:r>
              <a:rPr lang="en-US" dirty="0"/>
              <a:t> industrial chemicals from the 1950s through the 1980s.</a:t>
            </a:r>
          </a:p>
          <a:p>
            <a:pPr marL="174254" indent="-174254">
              <a:buFontTx/>
              <a:buChar char="-"/>
            </a:pPr>
            <a:r>
              <a:rPr lang="en-US" b="1" dirty="0"/>
              <a:t>[*click*] </a:t>
            </a:r>
            <a:r>
              <a:rPr lang="en-US" dirty="0"/>
              <a:t>The presumption applies to any service member, including National Guard and Reserve, who served a total of at least 30 days on base during that time period. The 30 days do not have to have been continuous.</a:t>
            </a:r>
          </a:p>
          <a:p>
            <a:pPr marL="174254" indent="-174254">
              <a:buFontTx/>
              <a:buChar char="-"/>
            </a:pPr>
            <a:r>
              <a:rPr lang="en-US" b="1" dirty="0"/>
              <a:t>[*click*] </a:t>
            </a:r>
            <a:r>
              <a:rPr lang="en-US" dirty="0"/>
              <a:t>The eight qualifying health conditions are mostly forms of cancer, as well as Parkinson's disease and aplastic anemia.</a:t>
            </a:r>
          </a:p>
          <a:p>
            <a:pPr marL="174254" indent="-174254">
              <a:buFontTx/>
              <a:buChar char="-"/>
            </a:pPr>
            <a:r>
              <a:rPr lang="en-US" b="1" dirty="0"/>
              <a:t>[*click*] </a:t>
            </a:r>
            <a:r>
              <a:rPr lang="en-US" sz="1200" dirty="0"/>
              <a:t>In addition to benefits for the Veteran, family members who lived at the base with the Veteran are eligible for reimbursement of medical expenses for 15 different conditions.  Use </a:t>
            </a:r>
            <a:r>
              <a:rPr lang="en-US" sz="1200" dirty="0">
                <a:hlinkClick r:id="rId3"/>
              </a:rPr>
              <a:t>VA Form 10-10068b</a:t>
            </a:r>
            <a:r>
              <a:rPr lang="en-US" sz="1200" dirty="0"/>
              <a:t> to apply.</a:t>
            </a:r>
          </a:p>
        </p:txBody>
      </p:sp>
      <p:sp>
        <p:nvSpPr>
          <p:cNvPr id="4" name="Slide Number Placeholder 3"/>
          <p:cNvSpPr>
            <a:spLocks noGrp="1"/>
          </p:cNvSpPr>
          <p:nvPr>
            <p:ph type="sldNum" sz="quarter" idx="5"/>
          </p:nvPr>
        </p:nvSpPr>
        <p:spPr/>
        <p:txBody>
          <a:bodyPr/>
          <a:lstStyle/>
          <a:p>
            <a:fld id="{17055FE4-C66D-4B15-B666-BC04428DE721}" type="slidenum">
              <a:rPr lang="en-US" smtClean="0"/>
              <a:t>21</a:t>
            </a:fld>
            <a:endParaRPr lang="en-US"/>
          </a:p>
        </p:txBody>
      </p:sp>
    </p:spTree>
    <p:extLst>
      <p:ext uri="{BB962C8B-B14F-4D97-AF65-F5344CB8AC3E}">
        <p14:creationId xmlns:p14="http://schemas.microsoft.com/office/powerpoint/2010/main" val="20796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dirty="0"/>
              <a:t>The final class involves</a:t>
            </a:r>
            <a:r>
              <a:rPr lang="en-US" baseline="0" dirty="0"/>
              <a:t> conditions associated with radiation exposure at places like </a:t>
            </a:r>
          </a:p>
          <a:p>
            <a:pPr marL="174254" indent="-174254">
              <a:buFontTx/>
              <a:buChar char="-"/>
            </a:pPr>
            <a:r>
              <a:rPr lang="en-US" b="1" dirty="0"/>
              <a:t>[*click*] </a:t>
            </a:r>
            <a:r>
              <a:rPr lang="en-US" dirty="0"/>
              <a:t>World War II bomb sites in Hiroshima and Nagasaki,</a:t>
            </a:r>
            <a:r>
              <a:rPr lang="en-US" baseline="0" dirty="0"/>
              <a:t> </a:t>
            </a:r>
            <a:r>
              <a:rPr lang="en-US" dirty="0"/>
              <a:t>nuclear weapon test sites around the world,</a:t>
            </a:r>
            <a:r>
              <a:rPr lang="en-US" baseline="0" dirty="0"/>
              <a:t> and enriched uranium plants in Oak Ridge, Tennessee and Paducah, Kentucky.</a:t>
            </a:r>
            <a:endParaRPr lang="en-US" dirty="0"/>
          </a:p>
          <a:p>
            <a:pPr marL="174254" indent="-174254">
              <a:buFontTx/>
              <a:buChar char="-"/>
            </a:pPr>
            <a:r>
              <a:rPr lang="en-US" b="1" dirty="0"/>
              <a:t>[*click*] </a:t>
            </a:r>
            <a:r>
              <a:rPr lang="en-US" baseline="0" dirty="0"/>
              <a:t>VA lists many types of cancers associated with radiation exposure.</a:t>
            </a:r>
          </a:p>
          <a:p>
            <a:pPr marL="174254" indent="-174254">
              <a:buFontTx/>
              <a:buChar char="-"/>
            </a:pPr>
            <a:r>
              <a:rPr lang="en-US" b="0" baseline="0" dirty="0"/>
              <a:t>Look carefully </a:t>
            </a:r>
            <a:r>
              <a:rPr lang="en-US" baseline="0" dirty="0"/>
              <a:t>at the names of the islands in the Pacific where the U.S. tested nuclear weapons, as some have different spellings and have even changed names.   </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22</a:t>
            </a:fld>
            <a:endParaRPr lang="en-US"/>
          </a:p>
        </p:txBody>
      </p:sp>
    </p:spTree>
    <p:extLst>
      <p:ext uri="{BB962C8B-B14F-4D97-AF65-F5344CB8AC3E}">
        <p14:creationId xmlns:p14="http://schemas.microsoft.com/office/powerpoint/2010/main" val="35747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defTabSz="971648">
              <a:buFontTx/>
              <a:buChar char="-"/>
              <a:defRPr/>
            </a:pPr>
            <a:r>
              <a:rPr lang="en-US" b="1" dirty="0"/>
              <a:t>[*click*] </a:t>
            </a:r>
            <a:r>
              <a:rPr lang="en-US" dirty="0">
                <a:solidFill>
                  <a:srgbClr val="000000"/>
                </a:solidFill>
                <a:latin typeface="Calibri" panose="020F0502020204030204" pitchFamily="34" charset="0"/>
                <a:sym typeface="Calibri" panose="020F0502020204030204" pitchFamily="34" charset="0"/>
              </a:rPr>
              <a:t>Direct service connection for exposure is still possible for conditions VA did not list as presumptive. </a:t>
            </a:r>
          </a:p>
          <a:p>
            <a:pPr marL="182184" indent="-182184" defTabSz="971648">
              <a:buFontTx/>
              <a:buChar char="-"/>
              <a:defRPr/>
            </a:pPr>
            <a:r>
              <a:rPr lang="en-US" dirty="0">
                <a:solidFill>
                  <a:srgbClr val="000000"/>
                </a:solidFill>
                <a:latin typeface="Calibri" panose="020F0502020204030204" pitchFamily="34" charset="0"/>
                <a:sym typeface="Calibri" panose="020F0502020204030204" pitchFamily="34" charset="0"/>
              </a:rPr>
              <a:t>Therefore, You may be able to prove that a health condition is related to one of these exposures even if it’s not one that VA has presumed to be related to service.</a:t>
            </a:r>
          </a:p>
          <a:p>
            <a:pPr marL="182184" indent="-182184" defTabSz="971648">
              <a:buFontTx/>
              <a:buChar char="-"/>
              <a:defRPr/>
            </a:pPr>
            <a:r>
              <a:rPr lang="en-US" b="1" dirty="0"/>
              <a:t>[*click*] </a:t>
            </a:r>
            <a:r>
              <a:rPr lang="en-US" dirty="0">
                <a:solidFill>
                  <a:srgbClr val="000000"/>
                </a:solidFill>
                <a:latin typeface="Calibri" panose="020F0502020204030204" pitchFamily="34" charset="0"/>
                <a:sym typeface="Calibri" panose="020F0502020204030204" pitchFamily="34" charset="0"/>
              </a:rPr>
              <a:t>To do this, you’ll need to show a nexus between the condition and specific risk factors of the individual Veteran in your case.</a:t>
            </a:r>
          </a:p>
          <a:p>
            <a:pPr marL="182184" indent="-182184" defTabSz="971648">
              <a:buFontTx/>
              <a:buChar char="-"/>
              <a:defRPr/>
            </a:pPr>
            <a:r>
              <a:rPr lang="en-US" dirty="0">
                <a:solidFill>
                  <a:srgbClr val="000000"/>
                </a:solidFill>
                <a:latin typeface="Calibri" panose="020F0502020204030204" pitchFamily="34" charset="0"/>
                <a:sym typeface="Calibri" panose="020F0502020204030204" pitchFamily="34" charset="0"/>
              </a:rPr>
              <a:t>You will need an expert opinion that discusses:</a:t>
            </a:r>
          </a:p>
          <a:p>
            <a:pPr marL="182184" indent="-182184" defTabSz="971648">
              <a:buFontTx/>
              <a:buChar char="-"/>
              <a:defRPr/>
            </a:pPr>
            <a:r>
              <a:rPr lang="en-US" b="1" dirty="0"/>
              <a:t>[*click*] </a:t>
            </a:r>
            <a:r>
              <a:rPr lang="en-US" dirty="0">
                <a:solidFill>
                  <a:srgbClr val="000000"/>
                </a:solidFill>
                <a:latin typeface="Calibri" panose="020F0502020204030204" pitchFamily="34" charset="0"/>
                <a:sym typeface="Calibri" panose="020F0502020204030204" pitchFamily="34" charset="0"/>
              </a:rPr>
              <a:t>Why the Veteran’s case is special, and</a:t>
            </a:r>
          </a:p>
          <a:p>
            <a:pPr marL="182184" indent="-182184" defTabSz="971648">
              <a:buFontTx/>
              <a:buChar char="-"/>
              <a:defRPr/>
            </a:pPr>
            <a:r>
              <a:rPr lang="en-US" b="1" dirty="0"/>
              <a:t>[*click*] </a:t>
            </a:r>
            <a:r>
              <a:rPr lang="en-US" dirty="0">
                <a:solidFill>
                  <a:srgbClr val="000000"/>
                </a:solidFill>
                <a:latin typeface="Calibri" panose="020F0502020204030204" pitchFamily="34" charset="0"/>
                <a:sym typeface="Calibri" panose="020F0502020204030204" pitchFamily="34" charset="0"/>
              </a:rPr>
              <a:t>Why exposure is at least as likely as not to be the underlying cause.</a:t>
            </a:r>
          </a:p>
          <a:p>
            <a:pPr marL="182184" indent="-182184" defTabSz="971648">
              <a:buFontTx/>
              <a:buChar char="-"/>
              <a:defRPr/>
            </a:pPr>
            <a:r>
              <a:rPr lang="en-US" dirty="0">
                <a:solidFill>
                  <a:srgbClr val="000000"/>
                </a:solidFill>
                <a:latin typeface="Calibri" panose="020F0502020204030204" pitchFamily="34" charset="0"/>
                <a:sym typeface="Calibri" panose="020F0502020204030204" pitchFamily="34" charset="0"/>
              </a:rPr>
              <a:t>For example, say you had a Veteran who served for four years in-country in Vietnam.  Now he has developed brain cancer.  However, brain cancer is not on VA’s list of qualifying conditions.   </a:t>
            </a:r>
          </a:p>
          <a:p>
            <a:pPr marL="182184" indent="-182184" defTabSz="971648">
              <a:buFontTx/>
              <a:buChar char="-"/>
              <a:defRPr/>
            </a:pPr>
            <a:r>
              <a:rPr lang="en-US" dirty="0">
                <a:solidFill>
                  <a:srgbClr val="000000"/>
                </a:solidFill>
                <a:latin typeface="Calibri" panose="020F0502020204030204" pitchFamily="34" charset="0"/>
                <a:sym typeface="Calibri" panose="020F0502020204030204" pitchFamily="34" charset="0"/>
              </a:rPr>
              <a:t>In this situation, the doctor could write a nexus opinion for the Veteran.  The doctor could say the Veteran’s exposure was greater than most people’s, and his brain cancer was at least as likely as not caused exposure in service. </a:t>
            </a:r>
          </a:p>
          <a:p>
            <a:pPr marL="182184" indent="-182184" defTabSz="971648">
              <a:buFontTx/>
              <a:buChar char="-"/>
              <a:defRPr/>
            </a:pPr>
            <a:r>
              <a:rPr lang="en-US" b="1" dirty="0"/>
              <a:t>[*click*] </a:t>
            </a:r>
            <a:r>
              <a:rPr lang="en-US" dirty="0">
                <a:solidFill>
                  <a:srgbClr val="000000"/>
                </a:solidFill>
                <a:latin typeface="Calibri" panose="020F0502020204030204" pitchFamily="34" charset="0"/>
                <a:sym typeface="Calibri" panose="020F0502020204030204" pitchFamily="34" charset="0"/>
              </a:rPr>
              <a:t>Be sure to file an Intent to File, Form 21-0966, to save the Veteran’s effective date while you seek evidence or a favorable nexus opinion.</a:t>
            </a:r>
          </a:p>
          <a:p>
            <a:pPr marL="182184" indent="-182184" defTabSz="971648">
              <a:buFontTx/>
              <a:buChar char="-"/>
              <a:defRPr/>
            </a:pPr>
            <a:endParaRPr lang="en-US" dirty="0">
              <a:solidFill>
                <a:srgbClr val="000000"/>
              </a:solidFill>
              <a:latin typeface="Calibri" panose="020F0502020204030204" pitchFamily="34" charset="0"/>
              <a:sym typeface="Calibri" panose="020F0502020204030204" pitchFamily="34" charset="0"/>
            </a:endParaRPr>
          </a:p>
          <a:p>
            <a:pPr marL="182184" indent="-182184" defTabSz="971648">
              <a:buFontTx/>
              <a:buChar char="-"/>
              <a:defRPr/>
            </a:pPr>
            <a:endParaRPr lang="en-US" dirty="0">
              <a:solidFill>
                <a:srgbClr val="000000"/>
              </a:solidFill>
              <a:latin typeface="Calibri" panose="020F0502020204030204" pitchFamily="34" charset="0"/>
              <a:sym typeface="Calibri" panose="020F0502020204030204" pitchFamily="34" charset="0"/>
            </a:endParaRPr>
          </a:p>
          <a:p>
            <a:endParaRPr lang="en-US" dirty="0">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23</a:t>
            </a:fld>
            <a:endParaRPr lang="en-US"/>
          </a:p>
        </p:txBody>
      </p:sp>
    </p:spTree>
    <p:extLst>
      <p:ext uri="{BB962C8B-B14F-4D97-AF65-F5344CB8AC3E}">
        <p14:creationId xmlns:p14="http://schemas.microsoft.com/office/powerpoint/2010/main" val="246053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12" indent="-180112">
              <a:buFontTx/>
              <a:buChar char="-"/>
            </a:pPr>
            <a:r>
              <a:rPr lang="en-US" dirty="0"/>
              <a:t>Before we talk about exposure claims, let’s review the basics of presumptive service connection.</a:t>
            </a:r>
          </a:p>
          <a:p>
            <a:pPr marL="180112" indent="-180112">
              <a:buFontTx/>
              <a:buChar char="-"/>
            </a:pPr>
            <a:r>
              <a:rPr lang="en-US" dirty="0"/>
              <a:t>The keys to presumptive service connection are </a:t>
            </a:r>
            <a:r>
              <a:rPr lang="en-US" b="1" dirty="0"/>
              <a:t>[*click*] </a:t>
            </a:r>
            <a:r>
              <a:rPr lang="en-US" dirty="0"/>
              <a:t>having qualifying service and </a:t>
            </a:r>
            <a:r>
              <a:rPr lang="en-US" b="1" dirty="0"/>
              <a:t>[*click*] </a:t>
            </a:r>
            <a:r>
              <a:rPr lang="en-US" dirty="0"/>
              <a:t>a qualifying health condition.</a:t>
            </a:r>
          </a:p>
          <a:p>
            <a:pPr marL="180112" indent="-180112">
              <a:buFontTx/>
              <a:buChar char="-"/>
            </a:pPr>
            <a:r>
              <a:rPr lang="en-US" dirty="0"/>
              <a:t>For a Veteran who has both, </a:t>
            </a:r>
            <a:r>
              <a:rPr lang="en-US" b="1" dirty="0"/>
              <a:t>[*click*] </a:t>
            </a:r>
            <a:r>
              <a:rPr lang="en-US" dirty="0"/>
              <a:t>the presumption eliminates the need for the Veteran to provide VA with a nexus opinion linking the condition to service.</a:t>
            </a:r>
          </a:p>
          <a:p>
            <a:pPr marL="180112" indent="-180112">
              <a:buFontTx/>
              <a:buChar char="-"/>
            </a:pP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3</a:t>
            </a:fld>
            <a:endParaRPr lang="en-US"/>
          </a:p>
        </p:txBody>
      </p:sp>
    </p:spTree>
    <p:extLst>
      <p:ext uri="{BB962C8B-B14F-4D97-AF65-F5344CB8AC3E}">
        <p14:creationId xmlns:p14="http://schemas.microsoft.com/office/powerpoint/2010/main" val="22519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defTabSz="971648">
              <a:buFontTx/>
              <a:buChar char="-"/>
              <a:defRPr/>
            </a:pPr>
            <a:r>
              <a:rPr lang="en-US" b="0" dirty="0"/>
              <a:t>The first thing to understand about filing exposure claims is that there are no special forms for doing so.</a:t>
            </a:r>
          </a:p>
          <a:p>
            <a:pPr marL="182184" indent="-182184" defTabSz="971648">
              <a:buFontTx/>
              <a:buChar char="-"/>
              <a:defRPr/>
            </a:pPr>
            <a:r>
              <a:rPr lang="en-US" b="1" dirty="0"/>
              <a:t>[*click*] </a:t>
            </a:r>
            <a:r>
              <a:rPr lang="en-US" b="0" dirty="0"/>
              <a:t>Exposure claims are initiated with a Form 21-526EZ or 20-0995.  You can also use an Intent to File beforehand if you need to.</a:t>
            </a:r>
          </a:p>
          <a:p>
            <a:pPr marL="182184" indent="-182184" defTabSz="971648">
              <a:buFontTx/>
              <a:buChar char="-"/>
              <a:defRPr/>
            </a:pPr>
            <a:r>
              <a:rPr lang="en-US" b="1" dirty="0"/>
              <a:t>[*click*] </a:t>
            </a:r>
            <a:r>
              <a:rPr lang="en-US" b="0" dirty="0"/>
              <a:t>When necessary, use Form 21-4142 to identify relevant private medical records, such as treatment records showing the current diagnosis.</a:t>
            </a:r>
          </a:p>
          <a:p>
            <a:pPr marL="182184" indent="-182184" defTabSz="971648">
              <a:buFontTx/>
              <a:buChar char="-"/>
              <a:defRPr/>
            </a:pPr>
            <a:r>
              <a:rPr lang="en-US" b="1" dirty="0"/>
              <a:t>[*click*] </a:t>
            </a:r>
            <a:r>
              <a:rPr lang="en-US" b="0" dirty="0"/>
              <a:t>Also, when necessary, use Form 21-4138 to submit a lay statement with relevant details.  As we will see, for some types of exposure claims the occurrence of the exposure will be presumed simply because the Veteran was in a certain place at a certain time.  However, for some other types of claims, it is crucial for the Veteran to provide specific details of what happened in service.</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4</a:t>
            </a:fld>
            <a:endParaRPr lang="en-US"/>
          </a:p>
        </p:txBody>
      </p:sp>
    </p:spTree>
    <p:extLst>
      <p:ext uri="{BB962C8B-B14F-4D97-AF65-F5344CB8AC3E}">
        <p14:creationId xmlns:p14="http://schemas.microsoft.com/office/powerpoint/2010/main" val="189047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defTabSz="971648">
              <a:buFontTx/>
              <a:buChar char="-"/>
              <a:defRPr/>
            </a:pPr>
            <a:r>
              <a:rPr lang="en-US">
                <a:solidFill>
                  <a:srgbClr val="000000"/>
                </a:solidFill>
                <a:latin typeface="Calibri" panose="020F0502020204030204" pitchFamily="34" charset="0"/>
                <a:sym typeface=""/>
              </a:rPr>
              <a:t>Now let’s get into the substance of exposure claims.</a:t>
            </a:r>
          </a:p>
          <a:p>
            <a:pPr marL="182184" indent="-182184" defTabSz="971648">
              <a:buFontTx/>
              <a:buChar char="-"/>
              <a:defRPr/>
            </a:pPr>
            <a:r>
              <a:rPr lang="en-US">
                <a:solidFill>
                  <a:srgbClr val="000000"/>
                </a:solidFill>
                <a:latin typeface="Calibri" panose="020F0502020204030204" pitchFamily="34" charset="0"/>
                <a:sym typeface=""/>
              </a:rPr>
              <a:t>When we apply presumptives to exposure claims, there are actually two different presumptions.</a:t>
            </a:r>
          </a:p>
          <a:p>
            <a:pPr marL="182184" indent="-182184" defTabSz="971648">
              <a:buFontTx/>
              <a:buChar char="-"/>
              <a:defRPr/>
            </a:pPr>
            <a:r>
              <a:rPr lang="en-US">
                <a:solidFill>
                  <a:srgbClr val="000000"/>
                </a:solidFill>
                <a:latin typeface="Calibri" panose="020F0502020204030204" pitchFamily="34" charset="0"/>
                <a:sym typeface=""/>
              </a:rPr>
              <a:t>First, [*click*] there is one set of presumptions about who was exposed to what in service.</a:t>
            </a:r>
          </a:p>
          <a:p>
            <a:pPr marL="182184" indent="-182184" defTabSz="971648">
              <a:buFontTx/>
              <a:buChar char="-"/>
              <a:defRPr/>
            </a:pPr>
            <a:r>
              <a:rPr lang="en-US">
                <a:solidFill>
                  <a:srgbClr val="000000"/>
                </a:solidFill>
                <a:latin typeface="Calibri" panose="020F0502020204030204" pitchFamily="34" charset="0"/>
                <a:sym typeface=""/>
              </a:rPr>
              <a:t>Second, [*click*] there is a separate set of presumptions about what conditions are caused by such exposures.</a:t>
            </a:r>
          </a:p>
          <a:p>
            <a:pPr marL="182184" indent="-182184" defTabSz="971648">
              <a:buFontTx/>
              <a:buChar char="-"/>
              <a:defRPr/>
            </a:pPr>
            <a:r>
              <a:rPr lang="en-US">
                <a:solidFill>
                  <a:srgbClr val="000000"/>
                </a:solidFill>
                <a:latin typeface="Calibri" panose="020F0502020204030204" pitchFamily="34" charset="0"/>
                <a:sym typeface=""/>
              </a:rPr>
              <a:t>[*click*] VA benefits can be awarded to a Veteran for a condition on a direct basis even if neither of the presumptions apply.  The presumptions simply serve to make one or both of the elements easier to satisfy.</a:t>
            </a:r>
          </a:p>
          <a:p>
            <a:pPr marL="182184" indent="-182184" defTabSz="971648">
              <a:buFontTx/>
              <a:buChar char="-"/>
              <a:defRPr/>
            </a:pPr>
            <a:r>
              <a:rPr lang="en-US">
                <a:solidFill>
                  <a:srgbClr val="000000"/>
                </a:solidFill>
                <a:latin typeface="Calibri" panose="020F0502020204030204" pitchFamily="34" charset="0"/>
                <a:sym typeface=""/>
              </a:rPr>
              <a:t>Beginning with the next slide, we are going to discuss four different kinds of exposure claims.  There are many different laws creating different kinds of exposure claims and the details of how each type of claim works are different.</a:t>
            </a: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5</a:t>
            </a:fld>
            <a:endParaRPr lang="en-US"/>
          </a:p>
        </p:txBody>
      </p:sp>
    </p:spTree>
    <p:extLst>
      <p:ext uri="{BB962C8B-B14F-4D97-AF65-F5344CB8AC3E}">
        <p14:creationId xmlns:p14="http://schemas.microsoft.com/office/powerpoint/2010/main" val="790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dirty="0">
                <a:solidFill>
                  <a:srgbClr val="000000"/>
                </a:solidFill>
                <a:latin typeface="Calibri" panose="020F0502020204030204" pitchFamily="34" charset="0"/>
                <a:sym typeface="Calibri" panose="020F0502020204030204" pitchFamily="34" charset="0"/>
              </a:rPr>
              <a:t>We’ll begin with the most common kind exposure claim that you are likely to see.  A claim based upon exposure to Agent Orange or other tactical herbicides in service.</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We’ll begin with the presumption of exposure.  There are actually many different kinds of service where exposure is presumed.</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The first set of presumptions are pretty general and the details of an individual’s service will typically not be important.</a:t>
            </a:r>
          </a:p>
          <a:p>
            <a:pPr marL="182184" indent="-182184">
              <a:buFontTx/>
              <a:buChar char="-"/>
            </a:pPr>
            <a:r>
              <a:rPr lang="en-US" b="1" dirty="0"/>
              <a:t>[*click*] </a:t>
            </a:r>
            <a:r>
              <a:rPr lang="en-US" dirty="0">
                <a:solidFill>
                  <a:srgbClr val="000000"/>
                </a:solidFill>
                <a:latin typeface="Calibri" panose="020F0502020204030204" pitchFamily="34" charset="0"/>
                <a:sym typeface="Calibri" panose="020F0502020204030204" pitchFamily="34" charset="0"/>
              </a:rPr>
              <a:t>If the Veteran set foot in Vietnam between January 1962 and May 1975, then the Veteran is presumed to have been exposed to herbicides.</a:t>
            </a:r>
          </a:p>
          <a:p>
            <a:pPr marL="182184" indent="-182184">
              <a:buFontTx/>
              <a:buChar char="-"/>
            </a:pPr>
            <a:r>
              <a:rPr lang="en-US" b="1" dirty="0"/>
              <a:t>[*click*] </a:t>
            </a:r>
            <a:r>
              <a:rPr lang="en-US" dirty="0">
                <a:solidFill>
                  <a:srgbClr val="000000"/>
                </a:solidFill>
                <a:latin typeface="Calibri" panose="020F0502020204030204" pitchFamily="34" charset="0"/>
                <a:sym typeface="Calibri" panose="020F0502020204030204" pitchFamily="34" charset="0"/>
              </a:rPr>
              <a:t>Similarly, if the Veteran served on board ship within 12 nautical miles of Vietnam, then the presumption also applies.  </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It does not matter what the Veteran was doing or how it happened.  Simply showing either kind of presence will work.</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However, there is an exception to this presumption. </a:t>
            </a:r>
            <a:r>
              <a:rPr lang="en-US" b="1" dirty="0"/>
              <a:t>[*click*] </a:t>
            </a:r>
            <a:r>
              <a:rPr lang="en-US" dirty="0">
                <a:solidFill>
                  <a:srgbClr val="000000"/>
                </a:solidFill>
                <a:latin typeface="Calibri" panose="020F0502020204030204" pitchFamily="34" charset="0"/>
                <a:sym typeface="Calibri" panose="020F0502020204030204" pitchFamily="34" charset="0"/>
              </a:rPr>
              <a:t>Flying over Vietnam does not create a presumption of exposure.</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Of course, there is an exception to this exception. </a:t>
            </a:r>
            <a:r>
              <a:rPr lang="en-US" b="1" dirty="0"/>
              <a:t>[*click*] </a:t>
            </a:r>
            <a:r>
              <a:rPr lang="en-US" b="0" dirty="0"/>
              <a:t>B</a:t>
            </a:r>
            <a:r>
              <a:rPr lang="en-US" dirty="0">
                <a:solidFill>
                  <a:srgbClr val="000000"/>
                </a:solidFill>
                <a:latin typeface="Calibri" panose="020F0502020204030204" pitchFamily="34" charset="0"/>
                <a:sym typeface="Calibri" panose="020F0502020204030204" pitchFamily="34" charset="0"/>
              </a:rPr>
              <a:t>enefits are still available for non-Hodgkin’s lymphoma because that presumption was originally created under a different act of Congress based upon general data about Vietnam service.</a:t>
            </a:r>
          </a:p>
        </p:txBody>
      </p:sp>
      <p:sp>
        <p:nvSpPr>
          <p:cNvPr id="4" name="Slide Number Placeholder 3"/>
          <p:cNvSpPr>
            <a:spLocks noGrp="1"/>
          </p:cNvSpPr>
          <p:nvPr>
            <p:ph type="sldNum" sz="quarter" idx="5"/>
          </p:nvPr>
        </p:nvSpPr>
        <p:spPr/>
        <p:txBody>
          <a:bodyPr/>
          <a:lstStyle/>
          <a:p>
            <a:fld id="{17055FE4-C66D-4B15-B666-BC04428DE721}" type="slidenum">
              <a:rPr lang="en-US" smtClean="0"/>
              <a:t>6</a:t>
            </a:fld>
            <a:endParaRPr lang="en-US"/>
          </a:p>
        </p:txBody>
      </p:sp>
    </p:spTree>
    <p:extLst>
      <p:ext uri="{BB962C8B-B14F-4D97-AF65-F5344CB8AC3E}">
        <p14:creationId xmlns:p14="http://schemas.microsoft.com/office/powerpoint/2010/main" val="68602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dirty="0">
                <a:solidFill>
                  <a:srgbClr val="000000"/>
                </a:solidFill>
                <a:latin typeface="Calibri" panose="020F0502020204030204" pitchFamily="34" charset="0"/>
                <a:sym typeface=""/>
              </a:rPr>
              <a:t>Separate from the two general presumptions, there are four other types of military service where exposure is presumed by VA.</a:t>
            </a:r>
          </a:p>
          <a:p>
            <a:pPr marL="182184" indent="-182184">
              <a:buFontTx/>
              <a:buChar char="-"/>
            </a:pPr>
            <a:r>
              <a:rPr lang="en-US" dirty="0">
                <a:solidFill>
                  <a:srgbClr val="000000"/>
                </a:solidFill>
                <a:latin typeface="Calibri" panose="020F0502020204030204" pitchFamily="34" charset="0"/>
                <a:sym typeface=""/>
              </a:rPr>
              <a:t>These presumptions are much narrower, and the details matter.</a:t>
            </a:r>
          </a:p>
          <a:p>
            <a:pPr marL="182184" indent="-182184">
              <a:buFontTx/>
              <a:buChar char="-"/>
            </a:pPr>
            <a:r>
              <a:rPr lang="en-US" b="1" dirty="0"/>
              <a:t>[*click*] </a:t>
            </a:r>
            <a:r>
              <a:rPr lang="en-US" dirty="0">
                <a:solidFill>
                  <a:srgbClr val="000000"/>
                </a:solidFill>
                <a:latin typeface="Calibri" panose="020F0502020204030204" pitchFamily="34" charset="0"/>
                <a:sym typeface=""/>
              </a:rPr>
              <a:t>First, is for those that served on the perimeter of an air base in Thailand.  VA will apply this presumption automatically for certain </a:t>
            </a:r>
            <a:r>
              <a:rPr lang="en-US" dirty="0" err="1">
                <a:solidFill>
                  <a:srgbClr val="000000"/>
                </a:solidFill>
                <a:latin typeface="Calibri" panose="020F0502020204030204" pitchFamily="34" charset="0"/>
                <a:sym typeface=""/>
              </a:rPr>
              <a:t>MOSes</a:t>
            </a:r>
            <a:r>
              <a:rPr lang="en-US" dirty="0">
                <a:solidFill>
                  <a:srgbClr val="000000"/>
                </a:solidFill>
                <a:latin typeface="Calibri" panose="020F0502020204030204" pitchFamily="34" charset="0"/>
                <a:sym typeface=""/>
              </a:rPr>
              <a:t>, but you will often need to help the Veteran submit a lay statement explaining in detail how their service involved being on the perimeter of the air base.</a:t>
            </a:r>
          </a:p>
          <a:p>
            <a:pPr marL="182184" indent="-182184">
              <a:buFontTx/>
              <a:buChar char="-"/>
            </a:pPr>
            <a:r>
              <a:rPr lang="en-US" b="1" dirty="0"/>
              <a:t>[*click*] </a:t>
            </a:r>
            <a:r>
              <a:rPr lang="en-US" dirty="0">
                <a:solidFill>
                  <a:srgbClr val="000000"/>
                </a:solidFill>
                <a:latin typeface="Calibri" panose="020F0502020204030204" pitchFamily="34" charset="0"/>
                <a:sym typeface=""/>
              </a:rPr>
              <a:t>Second, is for those who served on or near the demilitarized zone in Korea, which is called the DMZ.  Sometimes this will be in a Veteran’s records, but this is another area where a lay statement will often help provided needed detail.  Note that there is no definition of what it means to have been “near” the DMZ so you can seek this presumption any time it seems reasonable to apply it.</a:t>
            </a:r>
          </a:p>
          <a:p>
            <a:pPr marL="182184" indent="-182184">
              <a:buFontTx/>
              <a:buChar char="-"/>
            </a:pPr>
            <a:r>
              <a:rPr lang="en-US" b="1" dirty="0"/>
              <a:t>[*click*] </a:t>
            </a:r>
            <a:r>
              <a:rPr lang="en-US" dirty="0">
                <a:solidFill>
                  <a:srgbClr val="000000"/>
                </a:solidFill>
                <a:latin typeface="Calibri" panose="020F0502020204030204" pitchFamily="34" charset="0"/>
                <a:sym typeface=""/>
              </a:rPr>
              <a:t>Third, there is a presumption for those that worked on the Ranch Hand C-123s after the planes finished service Vietnam.  Simply having been on one of these planes once is not sufficient.  The Veteran must show that they operated, maintained, or served onboard. </a:t>
            </a:r>
          </a:p>
          <a:p>
            <a:pPr marL="182184" indent="-182184">
              <a:buFontTx/>
              <a:buChar char="-"/>
            </a:pPr>
            <a:r>
              <a:rPr lang="en-US" dirty="0">
                <a:solidFill>
                  <a:srgbClr val="000000"/>
                </a:solidFill>
                <a:latin typeface="Calibri" panose="020F0502020204030204" pitchFamily="34" charset="0"/>
                <a:sym typeface=""/>
              </a:rPr>
              <a:t>For these types of claims, a statement on a Form 21-4138 is usually needed to prove exposure because the details of the service matter and are often not in the service records.</a:t>
            </a:r>
          </a:p>
          <a:p>
            <a:pPr marL="182184" indent="-182184">
              <a:buFontTx/>
              <a:buChar char="-"/>
            </a:pPr>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7</a:t>
            </a:fld>
            <a:endParaRPr lang="en-US"/>
          </a:p>
        </p:txBody>
      </p:sp>
    </p:spTree>
    <p:extLst>
      <p:ext uri="{BB962C8B-B14F-4D97-AF65-F5344CB8AC3E}">
        <p14:creationId xmlns:p14="http://schemas.microsoft.com/office/powerpoint/2010/main" val="266468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marR="0" lvl="0" indent="-182184" algn="l" defTabSz="914400" rtl="0" eaLnBrk="1" fontAlgn="auto" latinLnBrk="0" hangingPunct="1">
              <a:lnSpc>
                <a:spcPct val="100000"/>
              </a:lnSpc>
              <a:spcBef>
                <a:spcPts val="0"/>
              </a:spcBef>
              <a:spcAft>
                <a:spcPts val="0"/>
              </a:spcAft>
              <a:buClrTx/>
              <a:buSzTx/>
              <a:buFontTx/>
              <a:buChar char="-"/>
              <a:tabLst/>
              <a:defRPr/>
            </a:pPr>
            <a:r>
              <a:rPr lang="en-US" b="1" dirty="0"/>
              <a:t>[*click*] </a:t>
            </a:r>
            <a:r>
              <a:rPr lang="en-US" dirty="0">
                <a:solidFill>
                  <a:srgbClr val="000000"/>
                </a:solidFill>
                <a:latin typeface="Calibri" panose="020F0502020204030204" pitchFamily="34" charset="0"/>
                <a:sym typeface=""/>
              </a:rPr>
              <a:t>Finally, there are several dozen other very specific places and times where VA recognizes that Agent Orange was used or stored.   </a:t>
            </a:r>
          </a:p>
          <a:p>
            <a:pPr marL="182184" indent="-182184">
              <a:buFontTx/>
              <a:buChar char="-"/>
            </a:pPr>
            <a:r>
              <a:rPr lang="en-US" b="1" dirty="0"/>
              <a:t>[*click*] </a:t>
            </a:r>
            <a:r>
              <a:rPr lang="en-US" dirty="0">
                <a:solidFill>
                  <a:srgbClr val="000000"/>
                </a:solidFill>
                <a:latin typeface="Calibri" panose="020F0502020204030204" pitchFamily="34" charset="0"/>
                <a:sym typeface="Calibri" panose="020F0502020204030204" pitchFamily="34" charset="0"/>
              </a:rPr>
              <a:t>VA maintains a 16-page list that is included your materials.  Remember to check VA’s website for updates whenever you have such a claim.  It does change from time to time.</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Note that the list covers 32 years, from 1945 to 1977. </a:t>
            </a:r>
          </a:p>
          <a:p>
            <a:pPr marL="182184" indent="-182184">
              <a:buFontTx/>
              <a:buChar char="-"/>
            </a:pPr>
            <a:r>
              <a:rPr lang="en-US" b="1" dirty="0"/>
              <a:t>[*click*] </a:t>
            </a:r>
            <a:r>
              <a:rPr lang="en-US" dirty="0">
                <a:solidFill>
                  <a:srgbClr val="000000"/>
                </a:solidFill>
                <a:latin typeface="Calibri" panose="020F0502020204030204" pitchFamily="34" charset="0"/>
                <a:sym typeface="Calibri" panose="020F0502020204030204" pitchFamily="34" charset="0"/>
              </a:rPr>
              <a:t>Also remember that claims are not limited to the times and places recognized by VA.  </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Exposure can always be proven by direct evidence, if available.</a:t>
            </a:r>
          </a:p>
        </p:txBody>
      </p:sp>
      <p:sp>
        <p:nvSpPr>
          <p:cNvPr id="4" name="Slide Number Placeholder 3"/>
          <p:cNvSpPr>
            <a:spLocks noGrp="1"/>
          </p:cNvSpPr>
          <p:nvPr>
            <p:ph type="sldNum" sz="quarter" idx="5"/>
          </p:nvPr>
        </p:nvSpPr>
        <p:spPr/>
        <p:txBody>
          <a:bodyPr/>
          <a:lstStyle/>
          <a:p>
            <a:fld id="{17055FE4-C66D-4B15-B666-BC04428DE721}" type="slidenum">
              <a:rPr lang="en-US" smtClean="0"/>
              <a:t>8</a:t>
            </a:fld>
            <a:endParaRPr lang="en-US"/>
          </a:p>
        </p:txBody>
      </p:sp>
    </p:spTree>
    <p:extLst>
      <p:ext uri="{BB962C8B-B14F-4D97-AF65-F5344CB8AC3E}">
        <p14:creationId xmlns:p14="http://schemas.microsoft.com/office/powerpoint/2010/main" val="93409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184" indent="-182184">
              <a:buFontTx/>
              <a:buChar char="-"/>
            </a:pPr>
            <a:r>
              <a:rPr lang="en-US" dirty="0">
                <a:solidFill>
                  <a:srgbClr val="000000"/>
                </a:solidFill>
                <a:latin typeface="Calibri" panose="020F0502020204030204" pitchFamily="34" charset="0"/>
                <a:sym typeface="Calibri" panose="020F0502020204030204" pitchFamily="34" charset="0"/>
              </a:rPr>
              <a:t>Showing exposure is just the first step.</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Now let’s talk about the conditions that are presumed to be related to exposure to herbicides.</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There are many different conditions that are presumed to be related.</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dirty="0">
                <a:solidFill>
                  <a:srgbClr val="000000"/>
                </a:solidFill>
                <a:latin typeface="Calibri" panose="020F0502020204030204" pitchFamily="34" charset="0"/>
                <a:sym typeface="Calibri" panose="020F0502020204030204" pitchFamily="34" charset="0"/>
              </a:rPr>
              <a:t>The conditions include leukemia, Parkinson’s disease, Hodgkin’s disease, type 2 diabetes, prostate cancer, and ischemic heart disease.</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b="0" dirty="0">
                <a:solidFill>
                  <a:srgbClr val="000000"/>
                </a:solidFill>
                <a:latin typeface="Calibri" panose="020F0502020204030204" pitchFamily="34" charset="0"/>
                <a:sym typeface="Calibri" panose="020F0502020204030204" pitchFamily="34" charset="0"/>
              </a:rPr>
              <a:t>Be aware that b</a:t>
            </a:r>
            <a:r>
              <a:rPr lang="en-US" dirty="0">
                <a:solidFill>
                  <a:srgbClr val="000000"/>
                </a:solidFill>
                <a:latin typeface="Calibri" panose="020F0502020204030204" pitchFamily="34" charset="0"/>
                <a:sym typeface="Calibri" panose="020F0502020204030204" pitchFamily="34" charset="0"/>
              </a:rPr>
              <a:t>ladder cancer, hypothyroidism, and Parkinsonism have recently been added to the list.</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Also be aware that there is substantial evidence linking hypertension to Agent Orange exposure, but VA does not recognize a presumption of causation for hypertension.  Nonetheless, you can still win these claims with a favorable medical nexus opinion.  We’ll talk about what should be in such a medical opinion at the very end of this lesson.</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[*click*] </a:t>
            </a:r>
            <a:r>
              <a:rPr lang="en-US" b="0" dirty="0">
                <a:solidFill>
                  <a:srgbClr val="000000"/>
                </a:solidFill>
                <a:latin typeface="Calibri" panose="020F0502020204030204" pitchFamily="34" charset="0"/>
                <a:sym typeface="Calibri" panose="020F0502020204030204" pitchFamily="34" charset="0"/>
              </a:rPr>
              <a:t>If the Veteran was diagnosed by a private provider, be sure to u</a:t>
            </a:r>
            <a:r>
              <a:rPr lang="en-US" dirty="0">
                <a:solidFill>
                  <a:srgbClr val="000000"/>
                </a:solidFill>
                <a:latin typeface="Calibri" panose="020F0502020204030204" pitchFamily="34" charset="0"/>
                <a:sym typeface="Calibri" panose="020F0502020204030204" pitchFamily="34" charset="0"/>
              </a:rPr>
              <a:t>se Form 21-4142 to allow VA to obtain these treatment records.  Of course, if you have a copy, you can also just include them with the application.</a:t>
            </a:r>
          </a:p>
          <a:p>
            <a:pPr marL="182184" indent="-182184">
              <a:buFontTx/>
              <a:buChar char="-"/>
            </a:pPr>
            <a:endParaRPr lang="en-US" dirty="0">
              <a:solidFill>
                <a:srgbClr val="000000"/>
              </a:solidFill>
              <a:latin typeface="Calibri" panose="020F0502020204030204" pitchFamily="34" charset="0"/>
              <a:sym typeface="Calibri" panose="020F0502020204030204" pitchFamily="34" charset="0"/>
            </a:endParaRPr>
          </a:p>
          <a:p>
            <a:pPr marL="182184" indent="-182184">
              <a:buFontTx/>
              <a:buChar char="-"/>
            </a:pPr>
            <a:endParaRPr lang="en-US" dirty="0">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9</a:t>
            </a:fld>
            <a:endParaRPr lang="en-US"/>
          </a:p>
        </p:txBody>
      </p:sp>
    </p:spTree>
    <p:extLst>
      <p:ext uri="{BB962C8B-B14F-4D97-AF65-F5344CB8AC3E}">
        <p14:creationId xmlns:p14="http://schemas.microsoft.com/office/powerpoint/2010/main" val="2944331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_one">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ACA905-FA76-425A-939F-5A34A981F1CA}"/>
              </a:ext>
            </a:extLst>
          </p:cNvPr>
          <p:cNvSpPr/>
          <p:nvPr userDrawn="1"/>
        </p:nvSpPr>
        <p:spPr>
          <a:xfrm>
            <a:off x="3804745" y="0"/>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6E151D-FE6F-48E4-97A7-84847DFBFFC3}"/>
              </a:ext>
            </a:extLst>
          </p:cNvPr>
          <p:cNvSpPr>
            <a:spLocks noGrp="1"/>
          </p:cNvSpPr>
          <p:nvPr>
            <p:ph type="ctrTitle" hasCustomPrompt="1"/>
          </p:nvPr>
        </p:nvSpPr>
        <p:spPr>
          <a:xfrm>
            <a:off x="4732283" y="1555750"/>
            <a:ext cx="5665076" cy="1909763"/>
          </a:xfrm>
          <a:prstGeom prst="rect">
            <a:avLst/>
          </a:prstGeom>
        </p:spPr>
        <p:txBody>
          <a:bodyPr anchor="b"/>
          <a:lstStyle>
            <a:lvl1pPr algn="l">
              <a:defRPr sz="6000">
                <a:solidFill>
                  <a:srgbClr val="104C7D"/>
                </a:solidFill>
                <a:latin typeface="Verdana" panose="020B0604030504040204" pitchFamily="34" charset="0"/>
                <a:ea typeface="Verdana" panose="020B0604030504040204" pitchFamily="34" charset="0"/>
              </a:defRPr>
            </a:lvl1pPr>
          </a:lstStyle>
          <a:p>
            <a:r>
              <a:rPr lang="en-US" dirty="0"/>
              <a:t>Lesson </a:t>
            </a:r>
            <a:r>
              <a:rPr lang="en-US" dirty="0" err="1"/>
              <a:t>x.x</a:t>
            </a:r>
            <a:br>
              <a:rPr lang="en-US" dirty="0"/>
            </a:br>
            <a:r>
              <a:rPr lang="en-US" dirty="0"/>
              <a:t>Title: Subtitle</a:t>
            </a:r>
          </a:p>
        </p:txBody>
      </p:sp>
      <p:sp>
        <p:nvSpPr>
          <p:cNvPr id="3" name="Subtitle 2">
            <a:extLst>
              <a:ext uri="{FF2B5EF4-FFF2-40B4-BE49-F238E27FC236}">
                <a16:creationId xmlns:a16="http://schemas.microsoft.com/office/drawing/2014/main" id="{B98EF51B-30A1-42BE-96B9-01E418F50AAC}"/>
              </a:ext>
            </a:extLst>
          </p:cNvPr>
          <p:cNvSpPr>
            <a:spLocks noGrp="1"/>
          </p:cNvSpPr>
          <p:nvPr>
            <p:ph type="subTitle" idx="1"/>
          </p:nvPr>
        </p:nvSpPr>
        <p:spPr>
          <a:xfrm>
            <a:off x="4732282" y="3678620"/>
            <a:ext cx="5935717" cy="1579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9FAD28-F3AF-4E61-A493-82AFDDB5FF1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0D393D-028B-4941-8330-FCBF4EA914C2}"/>
              </a:ext>
            </a:extLst>
          </p:cNvPr>
          <p:cNvSpPr>
            <a:spLocks noGrp="1"/>
          </p:cNvSpPr>
          <p:nvPr>
            <p:ph type="ftr" sz="quarter" idx="11"/>
          </p:nvPr>
        </p:nvSpPr>
        <p:spPr>
          <a:xfrm>
            <a:off x="4038600" y="6356350"/>
            <a:ext cx="4114800" cy="365125"/>
          </a:xfrm>
          <a:prstGeom prst="rect">
            <a:avLst/>
          </a:prstGeom>
        </p:spPr>
        <p:txBody>
          <a:bodyPr/>
          <a:lstStyle/>
          <a:p>
            <a:r>
              <a:rPr lang="en-US" dirty="0"/>
              <a:t>© 2018-2022 Bergmann &amp; Moore LLC</a:t>
            </a:r>
          </a:p>
        </p:txBody>
      </p:sp>
      <p:sp>
        <p:nvSpPr>
          <p:cNvPr id="6" name="Slide Number Placeholder 5">
            <a:extLst>
              <a:ext uri="{FF2B5EF4-FFF2-40B4-BE49-F238E27FC236}">
                <a16:creationId xmlns:a16="http://schemas.microsoft.com/office/drawing/2014/main" id="{F2504389-B93A-4AF2-83C3-A0ECDD1B9607}"/>
              </a:ext>
            </a:extLst>
          </p:cNvPr>
          <p:cNvSpPr>
            <a:spLocks noGrp="1"/>
          </p:cNvSpPr>
          <p:nvPr>
            <p:ph type="sldNum" sz="quarter" idx="12"/>
          </p:nvPr>
        </p:nvSpPr>
        <p:spPr>
          <a:xfrm>
            <a:off x="8610600" y="6356350"/>
            <a:ext cx="2743200" cy="365125"/>
          </a:xfrm>
          <a:prstGeom prst="rect">
            <a:avLst/>
          </a:prstGeom>
        </p:spPr>
        <p:txBody>
          <a:bodyPr/>
          <a:lstStyle/>
          <a:p>
            <a:fld id="{75A3FBCB-B889-4A4C-9DFA-4D5296EE229C}" type="slidenum">
              <a:rPr lang="en-US" smtClean="0"/>
              <a:t>‹#›</a:t>
            </a:fld>
            <a:endParaRPr lang="en-US"/>
          </a:p>
        </p:txBody>
      </p:sp>
      <p:pic>
        <p:nvPicPr>
          <p:cNvPr id="9" name="Picture 8" descr="Logo, company name&#10;&#10;Description automatically generated">
            <a:extLst>
              <a:ext uri="{FF2B5EF4-FFF2-40B4-BE49-F238E27FC236}">
                <a16:creationId xmlns:a16="http://schemas.microsoft.com/office/drawing/2014/main" id="{E4F4A38B-2B94-48F3-A1D9-259862DF5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022" y="0"/>
            <a:ext cx="3992978" cy="2246050"/>
          </a:xfrm>
          <a:prstGeom prst="rect">
            <a:avLst/>
          </a:prstGeom>
        </p:spPr>
      </p:pic>
    </p:spTree>
    <p:extLst>
      <p:ext uri="{BB962C8B-B14F-4D97-AF65-F5344CB8AC3E}">
        <p14:creationId xmlns:p14="http://schemas.microsoft.com/office/powerpoint/2010/main" val="274819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7E16B-C598-44C9-961B-9F8D9B38683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013595C-DE3A-41A4-86D4-93CA28904B6A}"/>
              </a:ext>
            </a:extLst>
          </p:cNvPr>
          <p:cNvSpPr>
            <a:spLocks noGrp="1"/>
          </p:cNvSpPr>
          <p:nvPr>
            <p:ph type="ftr" sz="quarter" idx="11"/>
          </p:nvPr>
        </p:nvSpPr>
        <p:spPr/>
        <p:txBody>
          <a:bodyPr/>
          <a:lstStyle/>
          <a:p>
            <a:r>
              <a:rPr lang="en-US"/>
              <a:t>© 2018-2022 Bergmann &amp; Moore LLC</a:t>
            </a:r>
            <a:endParaRPr lang="en-US" dirty="0"/>
          </a:p>
        </p:txBody>
      </p:sp>
      <p:sp>
        <p:nvSpPr>
          <p:cNvPr id="4" name="Slide Number Placeholder 3">
            <a:extLst>
              <a:ext uri="{FF2B5EF4-FFF2-40B4-BE49-F238E27FC236}">
                <a16:creationId xmlns:a16="http://schemas.microsoft.com/office/drawing/2014/main" id="{132C3713-D8B1-41EE-A116-18177047B508}"/>
              </a:ext>
            </a:extLst>
          </p:cNvPr>
          <p:cNvSpPr>
            <a:spLocks noGrp="1"/>
          </p:cNvSpPr>
          <p:nvPr>
            <p:ph type="sldNum" sz="quarter" idx="12"/>
          </p:nvPr>
        </p:nvSpPr>
        <p:spPr/>
        <p:txBody>
          <a:bodyPr/>
          <a:lstStyle/>
          <a:p>
            <a:fld id="{75A3FBCB-B889-4A4C-9DFA-4D5296EE229C}" type="slidenum">
              <a:rPr lang="en-US" smtClean="0"/>
              <a:t>‹#›</a:t>
            </a:fld>
            <a:endParaRPr lang="en-US"/>
          </a:p>
        </p:txBody>
      </p:sp>
    </p:spTree>
    <p:extLst>
      <p:ext uri="{BB962C8B-B14F-4D97-AF65-F5344CB8AC3E}">
        <p14:creationId xmlns:p14="http://schemas.microsoft.com/office/powerpoint/2010/main" val="55952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_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522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80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with Graph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6475307"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63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with Graphic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4793101" y="1498189"/>
            <a:ext cx="7398899"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45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4" name="Footer Placeholder 3">
            <a:extLst>
              <a:ext uri="{FF2B5EF4-FFF2-40B4-BE49-F238E27FC236}">
                <a16:creationId xmlns:a16="http://schemas.microsoft.com/office/drawing/2014/main" id="{8D16F33F-7CF4-46BA-B77F-7EFE3B7BF21D}"/>
              </a:ext>
            </a:extLst>
          </p:cNvPr>
          <p:cNvSpPr>
            <a:spLocks noGrp="1"/>
          </p:cNvSpPr>
          <p:nvPr>
            <p:ph type="ftr" sz="quarter" idx="11"/>
          </p:nvPr>
        </p:nvSpPr>
        <p:spPr>
          <a:xfrm>
            <a:off x="0" y="6495775"/>
            <a:ext cx="4114800" cy="365125"/>
          </a:xfrm>
        </p:spPr>
        <p:txBody>
          <a:bodyPr/>
          <a:lstStyle>
            <a:lvl1pPr algn="l">
              <a:defRPr sz="900"/>
            </a:lvl1pPr>
          </a:lstStyle>
          <a:p>
            <a:r>
              <a:rPr lang="en-US"/>
              <a:t>© 2018-2020 Bergmann &amp; Moore LLC </a:t>
            </a:r>
            <a:endParaRPr lang="en-US" dirty="0"/>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6475307"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7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455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D9E2D-C64A-410E-BD4D-F4805FE74153}"/>
              </a:ext>
            </a:extLst>
          </p:cNvPr>
          <p:cNvSpPr/>
          <p:nvPr userDrawn="1"/>
        </p:nvSpPr>
        <p:spPr>
          <a:xfrm>
            <a:off x="3804745" y="3"/>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5FDE16B-E99B-4AC6-82FF-65CB8D39624E}"/>
              </a:ext>
            </a:extLst>
          </p:cNvPr>
          <p:cNvSpPr txBox="1">
            <a:spLocks/>
          </p:cNvSpPr>
          <p:nvPr userDrawn="1"/>
        </p:nvSpPr>
        <p:spPr>
          <a:xfrm>
            <a:off x="4732283" y="1555750"/>
            <a:ext cx="5665076" cy="1909763"/>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r>
              <a:rPr lang="en-US"/>
              <a:t>Lesson x.x</a:t>
            </a:r>
            <a:br>
              <a:rPr lang="en-US"/>
            </a:br>
            <a:r>
              <a:rPr lang="en-US"/>
              <a:t>Title: Subtitle</a:t>
            </a:r>
            <a:endParaRPr lang="en-US" dirty="0"/>
          </a:p>
        </p:txBody>
      </p:sp>
      <p:sp>
        <p:nvSpPr>
          <p:cNvPr id="9" name="Subtitle 2">
            <a:extLst>
              <a:ext uri="{FF2B5EF4-FFF2-40B4-BE49-F238E27FC236}">
                <a16:creationId xmlns:a16="http://schemas.microsoft.com/office/drawing/2014/main" id="{67093CBA-1F96-4DEF-8FD3-39B33223A681}"/>
              </a:ext>
            </a:extLst>
          </p:cNvPr>
          <p:cNvSpPr txBox="1">
            <a:spLocks/>
          </p:cNvSpPr>
          <p:nvPr userDrawn="1"/>
        </p:nvSpPr>
        <p:spPr>
          <a:xfrm>
            <a:off x="4732282" y="3678620"/>
            <a:ext cx="5935717" cy="157917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E8B0E78-AD7C-4CC3-9DD3-E4113E368220}"/>
              </a:ext>
            </a:extLst>
          </p:cNvPr>
          <p:cNvSpPr>
            <a:spLocks noGrp="1"/>
          </p:cNvSpPr>
          <p:nvPr>
            <p:ph type="dt" sz="half" idx="2"/>
          </p:nvPr>
        </p:nvSpPr>
        <p:spPr>
          <a:xfrm>
            <a:off x="838200" y="6356350"/>
            <a:ext cx="2743200" cy="365125"/>
          </a:xfrm>
          <a:prstGeom prst="rect">
            <a:avLst/>
          </a:prstGeom>
        </p:spPr>
        <p:txBody>
          <a:bodyPr/>
          <a:lstStyle/>
          <a:p>
            <a:endParaRPr lang="en-US"/>
          </a:p>
        </p:txBody>
      </p:sp>
      <p:sp>
        <p:nvSpPr>
          <p:cNvPr id="11" name="Footer Placeholder 4">
            <a:extLst>
              <a:ext uri="{FF2B5EF4-FFF2-40B4-BE49-F238E27FC236}">
                <a16:creationId xmlns:a16="http://schemas.microsoft.com/office/drawing/2014/main" id="{60B491D6-0456-4CE0-8995-C62E19DD6E82}"/>
              </a:ext>
            </a:extLst>
          </p:cNvPr>
          <p:cNvSpPr>
            <a:spLocks noGrp="1"/>
          </p:cNvSpPr>
          <p:nvPr>
            <p:ph type="ftr" sz="quarter" idx="3"/>
          </p:nvPr>
        </p:nvSpPr>
        <p:spPr>
          <a:xfrm>
            <a:off x="4038600" y="6356350"/>
            <a:ext cx="4114800" cy="365125"/>
          </a:xfrm>
          <a:prstGeom prst="rect">
            <a:avLst/>
          </a:prstGeom>
        </p:spPr>
        <p:txBody>
          <a:bodyPr/>
          <a:lstStyle/>
          <a:p>
            <a:r>
              <a:rPr lang="en-US" dirty="0"/>
              <a:t>© 2018-2022 Bergmann &amp; Moore LLC</a:t>
            </a:r>
          </a:p>
        </p:txBody>
      </p:sp>
      <p:sp>
        <p:nvSpPr>
          <p:cNvPr id="12" name="Slide Number Placeholder 5">
            <a:extLst>
              <a:ext uri="{FF2B5EF4-FFF2-40B4-BE49-F238E27FC236}">
                <a16:creationId xmlns:a16="http://schemas.microsoft.com/office/drawing/2014/main" id="{67E32307-B977-4CD9-A33A-7C53D1190AC1}"/>
              </a:ext>
            </a:extLst>
          </p:cNvPr>
          <p:cNvSpPr>
            <a:spLocks noGrp="1"/>
          </p:cNvSpPr>
          <p:nvPr>
            <p:ph type="sldNum" sz="quarter" idx="4"/>
          </p:nvPr>
        </p:nvSpPr>
        <p:spPr>
          <a:xfrm>
            <a:off x="8610600" y="6356350"/>
            <a:ext cx="2743200" cy="365125"/>
          </a:xfrm>
          <a:prstGeom prst="rect">
            <a:avLst/>
          </a:prstGeom>
        </p:spPr>
        <p:txBody>
          <a:bodyPr/>
          <a:lstStyle/>
          <a:p>
            <a:fld id="{75A3FBCB-B889-4A4C-9DFA-4D5296EE229C}" type="slidenum">
              <a:rPr lang="en-US" smtClean="0"/>
              <a:t>‹#›</a:t>
            </a:fld>
            <a:endParaRPr lang="en-US"/>
          </a:p>
        </p:txBody>
      </p:sp>
      <p:pic>
        <p:nvPicPr>
          <p:cNvPr id="14" name="Picture 13">
            <a:extLst>
              <a:ext uri="{FF2B5EF4-FFF2-40B4-BE49-F238E27FC236}">
                <a16:creationId xmlns:a16="http://schemas.microsoft.com/office/drawing/2014/main" id="{916FC884-8DE5-4A55-B14D-D6E4D16EF6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396" y="357718"/>
            <a:ext cx="1905000" cy="1047750"/>
          </a:xfrm>
          <a:prstGeom prst="rect">
            <a:avLst/>
          </a:prstGeom>
        </p:spPr>
      </p:pic>
    </p:spTree>
    <p:extLst>
      <p:ext uri="{BB962C8B-B14F-4D97-AF65-F5344CB8AC3E}">
        <p14:creationId xmlns:p14="http://schemas.microsoft.com/office/powerpoint/2010/main" val="3415174067"/>
      </p:ext>
    </p:extLst>
  </p:cSld>
  <p:clrMap bg1="lt1" tx1="dk1" bg2="lt2" tx2="dk2" accent1="accent1" accent2="accent2" accent3="accent3" accent4="accent4" accent5="accent5" accent6="accent6" hlink="hlink" folHlink="folHlink"/>
  <p:sldLayoutIdLst>
    <p:sldLayoutId id="2147483669" r:id="rId1"/>
    <p:sldLayoutId id="214748367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9D4154-A4E1-46BB-893C-7831CBD9DF44}"/>
              </a:ext>
            </a:extLst>
          </p:cNvPr>
          <p:cNvSpPr/>
          <p:nvPr userDrawn="1"/>
        </p:nvSpPr>
        <p:spPr>
          <a:xfrm>
            <a:off x="0" y="1366345"/>
            <a:ext cx="12192000" cy="5491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C7BD2EB-2D0A-46D6-B41D-B21156107293}"/>
              </a:ext>
            </a:extLst>
          </p:cNvPr>
          <p:cNvSpPr>
            <a:spLocks noGrp="1"/>
          </p:cNvSpPr>
          <p:nvPr>
            <p:ph type="sldNum" sz="quarter" idx="4"/>
          </p:nvPr>
        </p:nvSpPr>
        <p:spPr>
          <a:xfrm>
            <a:off x="8965324" y="62855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AD97A-4EE5-4134-952F-E148AF3C2668}" type="slidenum">
              <a:rPr lang="en-US" smtClean="0"/>
              <a:t>‹#›</a:t>
            </a:fld>
            <a:endParaRPr lang="en-US" dirty="0"/>
          </a:p>
        </p:txBody>
      </p:sp>
      <p:sp>
        <p:nvSpPr>
          <p:cNvPr id="8" name="Footer Placeholder 7">
            <a:extLst>
              <a:ext uri="{FF2B5EF4-FFF2-40B4-BE49-F238E27FC236}">
                <a16:creationId xmlns:a16="http://schemas.microsoft.com/office/drawing/2014/main" id="{99E5193E-EA91-4534-B1AE-CBBF67E11462}"/>
              </a:ext>
            </a:extLst>
          </p:cNvPr>
          <p:cNvSpPr txBox="1">
            <a:spLocks/>
          </p:cNvSpPr>
          <p:nvPr userDrawn="1"/>
        </p:nvSpPr>
        <p:spPr>
          <a:xfrm>
            <a:off x="0" y="6650704"/>
            <a:ext cx="1990165" cy="2101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2018-2022 Bergmann &amp; Moore LLC</a:t>
            </a:r>
          </a:p>
        </p:txBody>
      </p:sp>
    </p:spTree>
    <p:extLst>
      <p:ext uri="{BB962C8B-B14F-4D97-AF65-F5344CB8AC3E}">
        <p14:creationId xmlns:p14="http://schemas.microsoft.com/office/powerpoint/2010/main" val="3319554615"/>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 id="2147483671" r:id="rId5"/>
  </p:sldLayoutIdLst>
  <p:hf hdr="0" dt="0"/>
  <p:txStyles>
    <p:title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04C7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15C67D-D745-4368-873E-4F1A99E3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2621349"/>
            <a:ext cx="1905000" cy="1047750"/>
          </a:xfrm>
          <a:prstGeom prst="rect">
            <a:avLst/>
          </a:prstGeom>
        </p:spPr>
      </p:pic>
    </p:spTree>
    <p:extLst>
      <p:ext uri="{BB962C8B-B14F-4D97-AF65-F5344CB8AC3E}">
        <p14:creationId xmlns:p14="http://schemas.microsoft.com/office/powerpoint/2010/main" val="1938352144"/>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hyperlink" Target="https://en.wikipedia.org/wiki/Burn_pit#/media/File:Supplying_the_Medical_Mission_DVIDS80303.jpg" TargetMode="External"/><Relationship Id="rId5" Type="http://schemas.openxmlformats.org/officeDocument/2006/relationships/image" Target="../media/image21.png"/><Relationship Id="rId4" Type="http://schemas.openxmlformats.org/officeDocument/2006/relationships/hyperlink" Target="https://www.publichealth.va.gov/exposures/burnpits/index.asp"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hyperlink" Target="https://www.va.gov/VA_Form_10-10068b.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0.jpg"/><Relationship Id="rId4" Type="http://schemas.openxmlformats.org/officeDocument/2006/relationships/hyperlink" Target="https://www.publichealth.va.gov/docs/agentorange/dod_herbicides_outside_vietnam.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8E4E56-D121-493D-9FB9-D4F4E449CB20}"/>
              </a:ext>
            </a:extLst>
          </p:cNvPr>
          <p:cNvSpPr txBox="1">
            <a:spLocks/>
          </p:cNvSpPr>
          <p:nvPr/>
        </p:nvSpPr>
        <p:spPr>
          <a:xfrm>
            <a:off x="4649732" y="2639410"/>
            <a:ext cx="6963147" cy="1185458"/>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r>
              <a:rPr lang="en-US" sz="4000" b="1" dirty="0"/>
              <a:t>Lesson Two:</a:t>
            </a:r>
            <a:br>
              <a:rPr lang="en-US" sz="4000" b="1" dirty="0"/>
            </a:br>
            <a:r>
              <a:rPr lang="en-US" sz="4000" b="1" dirty="0"/>
              <a:t>Exposure Claims</a:t>
            </a:r>
          </a:p>
        </p:txBody>
      </p:sp>
      <p:sp>
        <p:nvSpPr>
          <p:cNvPr id="5" name="Subtitle 2">
            <a:extLst>
              <a:ext uri="{FF2B5EF4-FFF2-40B4-BE49-F238E27FC236}">
                <a16:creationId xmlns:a16="http://schemas.microsoft.com/office/drawing/2014/main" id="{F9371CC8-BBA9-451D-8917-1C35DFCF528F}"/>
              </a:ext>
            </a:extLst>
          </p:cNvPr>
          <p:cNvSpPr txBox="1">
            <a:spLocks/>
          </p:cNvSpPr>
          <p:nvPr/>
        </p:nvSpPr>
        <p:spPr>
          <a:xfrm>
            <a:off x="4649732" y="4976873"/>
            <a:ext cx="5935717" cy="9321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solidFill>
                  <a:schemeClr val="bg1">
                    <a:lumMod val="50000"/>
                  </a:schemeClr>
                </a:solidFill>
              </a:rPr>
              <a:t>Florida Department of Veterans’ Affairs and County Veteran Service Officers Association Spring Conference</a:t>
            </a:r>
          </a:p>
          <a:p>
            <a:pPr algn="l"/>
            <a:r>
              <a:rPr lang="en-US" i="1" dirty="0">
                <a:solidFill>
                  <a:schemeClr val="bg1">
                    <a:lumMod val="50000"/>
                  </a:schemeClr>
                </a:solidFill>
              </a:rPr>
              <a:t>May 2022</a:t>
            </a:r>
          </a:p>
        </p:txBody>
      </p:sp>
    </p:spTree>
    <p:custDataLst>
      <p:tags r:id="rId1"/>
    </p:custDataLst>
    <p:extLst>
      <p:ext uri="{BB962C8B-B14F-4D97-AF65-F5344CB8AC3E}">
        <p14:creationId xmlns:p14="http://schemas.microsoft.com/office/powerpoint/2010/main" val="325394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Autofit/>
          </a:bodyPr>
          <a:lstStyle/>
          <a:p>
            <a:r>
              <a:rPr lang="en-US" sz="5400" dirty="0"/>
              <a:t>Gulf War Conditions</a:t>
            </a:r>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p:txBody>
          <a:bodyPr/>
          <a:lstStyle/>
          <a:p>
            <a:fld id="{772AD97A-4EE5-4134-952F-E148AF3C2668}" type="slidenum">
              <a:rPr lang="en-US" smtClean="0"/>
              <a:t>10</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5056064" y="1415845"/>
            <a:ext cx="7121153" cy="5442155"/>
          </a:xfrm>
        </p:spPr>
        <p:txBody>
          <a:bodyPr anchor="ctr">
            <a:normAutofit/>
          </a:bodyPr>
          <a:lstStyle/>
          <a:p>
            <a:pPr marL="0" indent="0">
              <a:lnSpc>
                <a:spcPct val="100000"/>
              </a:lnSpc>
              <a:spcBef>
                <a:spcPts val="0"/>
              </a:spcBef>
              <a:spcAft>
                <a:spcPts val="800"/>
              </a:spcAft>
              <a:buNone/>
            </a:pPr>
            <a:r>
              <a:rPr lang="en-US" b="1" u="sng" dirty="0"/>
              <a:t>Qualifying Service</a:t>
            </a:r>
            <a:r>
              <a:rPr lang="en-US" dirty="0"/>
              <a:t>: Deployed to Southwest Asia from August 2, 1990, through the present (excludes Afghanistan, </a:t>
            </a:r>
            <a:r>
              <a:rPr lang="en-US" i="1" dirty="0"/>
              <a:t>except </a:t>
            </a:r>
            <a:r>
              <a:rPr lang="en-US" dirty="0"/>
              <a:t>for infectious diseases).  See 38 U.S.C. §</a:t>
            </a:r>
            <a:r>
              <a:rPr lang="en-US" dirty="0">
                <a:effectLst/>
                <a:cs typeface="Times New Roman" panose="02020603050405020304" pitchFamily="18" charset="0"/>
              </a:rPr>
              <a:t> </a:t>
            </a:r>
            <a:r>
              <a:rPr lang="en-US" dirty="0"/>
              <a:t>101(33).</a:t>
            </a:r>
          </a:p>
          <a:p>
            <a:pPr marL="0" indent="0">
              <a:lnSpc>
                <a:spcPct val="100000"/>
              </a:lnSpc>
              <a:spcBef>
                <a:spcPts val="0"/>
              </a:spcBef>
              <a:spcAft>
                <a:spcPts val="800"/>
              </a:spcAft>
              <a:buNone/>
            </a:pPr>
            <a:endParaRPr lang="en-US" baseline="30000" dirty="0"/>
          </a:p>
          <a:p>
            <a:pPr marL="0" indent="0">
              <a:lnSpc>
                <a:spcPct val="100000"/>
              </a:lnSpc>
              <a:spcBef>
                <a:spcPts val="0"/>
              </a:spcBef>
              <a:spcAft>
                <a:spcPts val="800"/>
              </a:spcAft>
              <a:buNone/>
            </a:pPr>
            <a:r>
              <a:rPr lang="en-US" b="1" u="sng" dirty="0"/>
              <a:t>Qualifying Health Conditions</a:t>
            </a:r>
            <a:r>
              <a:rPr lang="en-US" dirty="0"/>
              <a:t>: </a:t>
            </a:r>
          </a:p>
          <a:p>
            <a:pPr marL="519113" lvl="1" indent="-354013">
              <a:lnSpc>
                <a:spcPct val="100000"/>
              </a:lnSpc>
              <a:spcBef>
                <a:spcPts val="0"/>
              </a:spcBef>
              <a:spcAft>
                <a:spcPts val="800"/>
              </a:spcAft>
              <a:buClr>
                <a:schemeClr val="tx1"/>
              </a:buClr>
              <a:buFont typeface="+mj-lt"/>
              <a:buAutoNum type="arabicPeriod"/>
            </a:pPr>
            <a:r>
              <a:rPr lang="en-US" sz="2800" dirty="0"/>
              <a:t>Undiagnosed illnesses (UDX)</a:t>
            </a:r>
          </a:p>
          <a:p>
            <a:pPr marL="519113" lvl="1" indent="-354013">
              <a:lnSpc>
                <a:spcPct val="100000"/>
              </a:lnSpc>
              <a:spcBef>
                <a:spcPts val="0"/>
              </a:spcBef>
              <a:spcAft>
                <a:spcPts val="800"/>
              </a:spcAft>
              <a:buClr>
                <a:schemeClr val="tx1"/>
              </a:buClr>
              <a:buFont typeface="+mj-lt"/>
              <a:buAutoNum type="arabicPeriod"/>
            </a:pPr>
            <a:r>
              <a:rPr lang="en-US" sz="2800" dirty="0"/>
              <a:t>Chronic multi-symptom illness</a:t>
            </a:r>
          </a:p>
          <a:p>
            <a:pPr marL="519113" lvl="1" indent="-354013">
              <a:lnSpc>
                <a:spcPct val="100000"/>
              </a:lnSpc>
              <a:spcBef>
                <a:spcPts val="0"/>
              </a:spcBef>
              <a:spcAft>
                <a:spcPts val="800"/>
              </a:spcAft>
              <a:buClr>
                <a:schemeClr val="tx1"/>
              </a:buClr>
              <a:buFont typeface="+mj-lt"/>
              <a:buAutoNum type="arabicPeriod"/>
            </a:pPr>
            <a:r>
              <a:rPr lang="en-US" sz="2800" dirty="0"/>
              <a:t>Particulate-matter conditions</a:t>
            </a:r>
          </a:p>
          <a:p>
            <a:pPr marL="519113" lvl="1" indent="-354013">
              <a:lnSpc>
                <a:spcPct val="100000"/>
              </a:lnSpc>
              <a:spcBef>
                <a:spcPts val="0"/>
              </a:spcBef>
              <a:spcAft>
                <a:spcPts val="800"/>
              </a:spcAft>
              <a:buClr>
                <a:schemeClr val="tx1"/>
              </a:buClr>
              <a:buFont typeface="+mj-lt"/>
              <a:buAutoNum type="arabicPeriod"/>
            </a:pPr>
            <a:r>
              <a:rPr lang="en-US" sz="2800" dirty="0"/>
              <a:t>Infectious diseases</a:t>
            </a:r>
          </a:p>
        </p:txBody>
      </p:sp>
      <p:pic>
        <p:nvPicPr>
          <p:cNvPr id="8" name="Picture 7" descr="A picture containing text, map&#10;&#10;Description generated with very high confidence">
            <a:extLst>
              <a:ext uri="{FF2B5EF4-FFF2-40B4-BE49-F238E27FC236}">
                <a16:creationId xmlns:a16="http://schemas.microsoft.com/office/drawing/2014/main" id="{082D7F7A-D73C-4677-BF95-C5230AD9E156}"/>
              </a:ext>
            </a:extLst>
          </p:cNvPr>
          <p:cNvPicPr>
            <a:picLocks noChangeAspect="1"/>
          </p:cNvPicPr>
          <p:nvPr/>
        </p:nvPicPr>
        <p:blipFill rotWithShape="1">
          <a:blip r:embed="rId4">
            <a:extLst>
              <a:ext uri="{28A0092B-C50C-407E-A947-70E740481C1C}">
                <a14:useLocalDpi xmlns:a14="http://schemas.microsoft.com/office/drawing/2010/main" val="0"/>
              </a:ext>
            </a:extLst>
          </a:blip>
          <a:srcRect l="4756" r="10758"/>
          <a:stretch/>
        </p:blipFill>
        <p:spPr>
          <a:xfrm>
            <a:off x="288100" y="1691671"/>
            <a:ext cx="4584526" cy="4693287"/>
          </a:xfrm>
          <a:prstGeom prst="rect">
            <a:avLst/>
          </a:prstGeom>
        </p:spPr>
      </p:pic>
    </p:spTree>
    <p:custDataLst>
      <p:tags r:id="rId1"/>
    </p:custDataLst>
    <p:extLst>
      <p:ext uri="{BB962C8B-B14F-4D97-AF65-F5344CB8AC3E}">
        <p14:creationId xmlns:p14="http://schemas.microsoft.com/office/powerpoint/2010/main" val="29597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3" end="3"/>
                                            </p:txEl>
                                          </p:spTgt>
                                        </p:tgtEl>
                                      </p:cBhvr>
                                    </p:animEffect>
                                    <p:animScale>
                                      <p:cBhvr>
                                        <p:cTn id="12" dur="250" autoRev="1" fill="hold"/>
                                        <p:tgtEl>
                                          <p:spTgt spid="5">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5" end="5"/>
                                            </p:txEl>
                                          </p:spTgt>
                                        </p:tgtEl>
                                      </p:cBhvr>
                                    </p:animEffect>
                                    <p:animScale>
                                      <p:cBhvr>
                                        <p:cTn id="22" dur="250" autoRev="1" fill="hold"/>
                                        <p:tgtEl>
                                          <p:spTgt spid="5">
                                            <p:txEl>
                                              <p:pRg st="5" end="5"/>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6" end="6"/>
                                            </p:txEl>
                                          </p:spTgt>
                                        </p:tgtEl>
                                      </p:cBhvr>
                                    </p:animEffect>
                                    <p:animScale>
                                      <p:cBhvr>
                                        <p:cTn id="27" dur="250" autoRev="1" fill="hold"/>
                                        <p:tgtEl>
                                          <p:spTgt spid="5">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97D3-646B-4B65-A7DD-F25E4F4F3730}"/>
              </a:ext>
            </a:extLst>
          </p:cNvPr>
          <p:cNvSpPr>
            <a:spLocks noGrp="1"/>
          </p:cNvSpPr>
          <p:nvPr>
            <p:ph type="title"/>
          </p:nvPr>
        </p:nvSpPr>
        <p:spPr/>
        <p:txBody>
          <a:bodyPr/>
          <a:lstStyle/>
          <a:p>
            <a:r>
              <a:rPr lang="en-US" dirty="0"/>
              <a:t>Undiagnosed Illnesses</a:t>
            </a:r>
          </a:p>
        </p:txBody>
      </p:sp>
      <p:sp>
        <p:nvSpPr>
          <p:cNvPr id="3" name="Slide Number Placeholder 2">
            <a:extLst>
              <a:ext uri="{FF2B5EF4-FFF2-40B4-BE49-F238E27FC236}">
                <a16:creationId xmlns:a16="http://schemas.microsoft.com/office/drawing/2014/main" id="{78B07663-B97A-4EBE-BD05-445FED807A9B}"/>
              </a:ext>
            </a:extLst>
          </p:cNvPr>
          <p:cNvSpPr>
            <a:spLocks noGrp="1"/>
          </p:cNvSpPr>
          <p:nvPr>
            <p:ph type="sldNum" sz="quarter" idx="12"/>
          </p:nvPr>
        </p:nvSpPr>
        <p:spPr/>
        <p:txBody>
          <a:bodyPr/>
          <a:lstStyle/>
          <a:p>
            <a:fld id="{772AD97A-4EE5-4134-952F-E148AF3C2668}" type="slidenum">
              <a:rPr lang="en-US" smtClean="0"/>
              <a:pPr/>
              <a:t>11</a:t>
            </a:fld>
            <a:endParaRPr lang="en-US" dirty="0"/>
          </a:p>
        </p:txBody>
      </p:sp>
      <p:sp>
        <p:nvSpPr>
          <p:cNvPr id="4" name="Content Placeholder 3">
            <a:extLst>
              <a:ext uri="{FF2B5EF4-FFF2-40B4-BE49-F238E27FC236}">
                <a16:creationId xmlns:a16="http://schemas.microsoft.com/office/drawing/2014/main" id="{BD405AAB-2799-4E14-BD8D-A8ECE5A1AB00}"/>
              </a:ext>
            </a:extLst>
          </p:cNvPr>
          <p:cNvSpPr>
            <a:spLocks noGrp="1"/>
          </p:cNvSpPr>
          <p:nvPr>
            <p:ph idx="1"/>
          </p:nvPr>
        </p:nvSpPr>
        <p:spPr>
          <a:xfrm>
            <a:off x="169333" y="1456268"/>
            <a:ext cx="7554240" cy="4148119"/>
          </a:xfrm>
        </p:spPr>
        <p:txBody>
          <a:bodyPr anchor="ctr">
            <a:normAutofit/>
          </a:bodyPr>
          <a:lstStyle/>
          <a:p>
            <a:r>
              <a:rPr lang="en-US" sz="2800" dirty="0"/>
              <a:t>Except for a list of “signs and symptoms,” VA’s regulation provides no additional guidance for what constitutes an undiagnosed illness.</a:t>
            </a:r>
          </a:p>
          <a:p>
            <a:r>
              <a:rPr lang="en-US" sz="2800" dirty="0"/>
              <a:t>A UDX claim is difficult to win because most VA doctors provide diagnoses for patients’ symptoms.</a:t>
            </a:r>
          </a:p>
          <a:p>
            <a:r>
              <a:rPr lang="en-US" dirty="0"/>
              <a:t>If a Veteran has a diagnosis, then there is no undiagnosed illness.</a:t>
            </a:r>
          </a:p>
        </p:txBody>
      </p:sp>
      <p:pic>
        <p:nvPicPr>
          <p:cNvPr id="5" name="Picture 4">
            <a:extLst>
              <a:ext uri="{FF2B5EF4-FFF2-40B4-BE49-F238E27FC236}">
                <a16:creationId xmlns:a16="http://schemas.microsoft.com/office/drawing/2014/main" id="{B03174CE-F0B1-40EB-ABA4-B3E1A980DDD4}"/>
              </a:ext>
            </a:extLst>
          </p:cNvPr>
          <p:cNvPicPr>
            <a:picLocks noChangeAspect="1"/>
          </p:cNvPicPr>
          <p:nvPr/>
        </p:nvPicPr>
        <p:blipFill>
          <a:blip r:embed="rId4"/>
          <a:stretch>
            <a:fillRect/>
          </a:stretch>
        </p:blipFill>
        <p:spPr>
          <a:xfrm>
            <a:off x="8077202" y="364232"/>
            <a:ext cx="3981450" cy="6172200"/>
          </a:xfrm>
          <a:prstGeom prst="rect">
            <a:avLst/>
          </a:prstGeom>
        </p:spPr>
      </p:pic>
      <p:sp>
        <p:nvSpPr>
          <p:cNvPr id="6" name="Rectangle: Rounded Corners 5">
            <a:extLst>
              <a:ext uri="{FF2B5EF4-FFF2-40B4-BE49-F238E27FC236}">
                <a16:creationId xmlns:a16="http://schemas.microsoft.com/office/drawing/2014/main" id="{82A008F5-76E5-4F83-A33E-884DFB78D12C}"/>
              </a:ext>
            </a:extLst>
          </p:cNvPr>
          <p:cNvSpPr/>
          <p:nvPr/>
        </p:nvSpPr>
        <p:spPr>
          <a:xfrm>
            <a:off x="400467" y="5482069"/>
            <a:ext cx="7323105" cy="1126338"/>
          </a:xfrm>
          <a:prstGeom prst="roundRec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400" b="1" dirty="0">
                <a:solidFill>
                  <a:schemeClr val="tx1"/>
                </a:solidFill>
                <a:latin typeface="Verdana" panose="020B0604030504040204" pitchFamily="34" charset="0"/>
                <a:ea typeface="Verdana" panose="020B0604030504040204" pitchFamily="34" charset="0"/>
              </a:rPr>
              <a:t>If different doctors cannot agree on the Veteran’s diagnosis, you can argue that the condition is undiagnosed.</a:t>
            </a:r>
            <a:endParaRPr lang="en-US" sz="2400" dirty="0">
              <a:solidFill>
                <a:schemeClr val="tx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6726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3585-BD0D-48E7-98AC-80F2E103661F}"/>
              </a:ext>
            </a:extLst>
          </p:cNvPr>
          <p:cNvSpPr>
            <a:spLocks noGrp="1"/>
          </p:cNvSpPr>
          <p:nvPr>
            <p:ph type="title"/>
          </p:nvPr>
        </p:nvSpPr>
        <p:spPr/>
        <p:txBody>
          <a:bodyPr/>
          <a:lstStyle/>
          <a:p>
            <a:r>
              <a:rPr lang="en-US" dirty="0"/>
              <a:t>MUCMI</a:t>
            </a:r>
          </a:p>
        </p:txBody>
      </p:sp>
      <p:sp>
        <p:nvSpPr>
          <p:cNvPr id="3" name="Slide Number Placeholder 2">
            <a:extLst>
              <a:ext uri="{FF2B5EF4-FFF2-40B4-BE49-F238E27FC236}">
                <a16:creationId xmlns:a16="http://schemas.microsoft.com/office/drawing/2014/main" id="{4F87B5F2-1891-4374-BA55-9587C6313EC9}"/>
              </a:ext>
            </a:extLst>
          </p:cNvPr>
          <p:cNvSpPr>
            <a:spLocks noGrp="1"/>
          </p:cNvSpPr>
          <p:nvPr>
            <p:ph type="sldNum" sz="quarter" idx="12"/>
          </p:nvPr>
        </p:nvSpPr>
        <p:spPr/>
        <p:txBody>
          <a:bodyPr/>
          <a:lstStyle/>
          <a:p>
            <a:fld id="{772AD97A-4EE5-4134-952F-E148AF3C2668}" type="slidenum">
              <a:rPr lang="en-US" smtClean="0"/>
              <a:pPr/>
              <a:t>12</a:t>
            </a:fld>
            <a:endParaRPr lang="en-US" dirty="0"/>
          </a:p>
        </p:txBody>
      </p:sp>
      <p:sp>
        <p:nvSpPr>
          <p:cNvPr id="4" name="Content Placeholder 3">
            <a:extLst>
              <a:ext uri="{FF2B5EF4-FFF2-40B4-BE49-F238E27FC236}">
                <a16:creationId xmlns:a16="http://schemas.microsoft.com/office/drawing/2014/main" id="{BFC36064-C106-472E-B620-CFE34079D36D}"/>
              </a:ext>
            </a:extLst>
          </p:cNvPr>
          <p:cNvSpPr>
            <a:spLocks noGrp="1"/>
          </p:cNvSpPr>
          <p:nvPr>
            <p:ph idx="1"/>
          </p:nvPr>
        </p:nvSpPr>
        <p:spPr>
          <a:xfrm>
            <a:off x="169333" y="1456268"/>
            <a:ext cx="7644884" cy="5152138"/>
          </a:xfrm>
        </p:spPr>
        <p:txBody>
          <a:bodyPr anchor="ctr">
            <a:noAutofit/>
          </a:bodyPr>
          <a:lstStyle/>
          <a:p>
            <a:pPr>
              <a:lnSpc>
                <a:spcPct val="110000"/>
              </a:lnSpc>
            </a:pPr>
            <a:r>
              <a:rPr lang="en-US" sz="2400" dirty="0"/>
              <a:t>MUCMI is a “diagnosed illness without conclusive pathophysiology or etiology.”</a:t>
            </a:r>
          </a:p>
          <a:p>
            <a:pPr lvl="1">
              <a:lnSpc>
                <a:spcPct val="110000"/>
              </a:lnSpc>
            </a:pPr>
            <a:r>
              <a:rPr lang="en-US" i="1" dirty="0"/>
              <a:t>Etiology</a:t>
            </a:r>
            <a:r>
              <a:rPr lang="en-US" dirty="0"/>
              <a:t>: cause of a disease</a:t>
            </a:r>
          </a:p>
          <a:p>
            <a:pPr lvl="1">
              <a:lnSpc>
                <a:spcPct val="110000"/>
              </a:lnSpc>
            </a:pPr>
            <a:r>
              <a:rPr lang="en-US" i="1" dirty="0"/>
              <a:t>Pathophysiology</a:t>
            </a:r>
            <a:r>
              <a:rPr lang="en-US" dirty="0"/>
              <a:t>: the bodily changes caused by a disease</a:t>
            </a:r>
          </a:p>
          <a:p>
            <a:pPr>
              <a:lnSpc>
                <a:spcPct val="110000"/>
              </a:lnSpc>
            </a:pPr>
            <a:r>
              <a:rPr lang="en-US" sz="2400" dirty="0"/>
              <a:t>VA recognizes fibromyalgia, chronic fatigue syndrome, and functional gastrointestinal disorders as MUCMIs.</a:t>
            </a:r>
          </a:p>
          <a:p>
            <a:pPr>
              <a:lnSpc>
                <a:spcPct val="110000"/>
              </a:lnSpc>
            </a:pPr>
            <a:r>
              <a:rPr lang="en-US" sz="2400" dirty="0"/>
              <a:t>Other conditions may be MUCMIs on a case-by-case basis.  If </a:t>
            </a:r>
            <a:r>
              <a:rPr lang="en-US" sz="2400" b="1" i="1" dirty="0"/>
              <a:t>either </a:t>
            </a:r>
            <a:r>
              <a:rPr lang="en-US" sz="2400" dirty="0"/>
              <a:t>of the above is not conclusive, then the disease is a MUCMI. </a:t>
            </a:r>
            <a:r>
              <a:rPr lang="en-US" sz="2400" i="1" dirty="0"/>
              <a:t>See Stewart v. Wilkie</a:t>
            </a:r>
            <a:r>
              <a:rPr lang="en-US" sz="2400" dirty="0"/>
              <a:t>, 30 Vet.App. 383 (2018).</a:t>
            </a:r>
            <a:endParaRPr lang="en-US" sz="2400" baseline="30000" dirty="0"/>
          </a:p>
        </p:txBody>
      </p:sp>
      <p:pic>
        <p:nvPicPr>
          <p:cNvPr id="5" name="Picture 4">
            <a:extLst>
              <a:ext uri="{FF2B5EF4-FFF2-40B4-BE49-F238E27FC236}">
                <a16:creationId xmlns:a16="http://schemas.microsoft.com/office/drawing/2014/main" id="{116003BA-3B34-42F6-A61C-96CFD7CA7D66}"/>
              </a:ext>
            </a:extLst>
          </p:cNvPr>
          <p:cNvPicPr>
            <a:picLocks noChangeAspect="1"/>
          </p:cNvPicPr>
          <p:nvPr/>
        </p:nvPicPr>
        <p:blipFill>
          <a:blip r:embed="rId4"/>
          <a:stretch>
            <a:fillRect/>
          </a:stretch>
        </p:blipFill>
        <p:spPr>
          <a:xfrm>
            <a:off x="7969521" y="295048"/>
            <a:ext cx="4067175" cy="6238875"/>
          </a:xfrm>
          <a:prstGeom prst="rect">
            <a:avLst/>
          </a:prstGeom>
        </p:spPr>
      </p:pic>
      <p:sp>
        <p:nvSpPr>
          <p:cNvPr id="6" name="TextBox 5">
            <a:extLst>
              <a:ext uri="{FF2B5EF4-FFF2-40B4-BE49-F238E27FC236}">
                <a16:creationId xmlns:a16="http://schemas.microsoft.com/office/drawing/2014/main" id="{38C8BC04-FBB1-4788-828B-8BE62241B86E}"/>
              </a:ext>
            </a:extLst>
          </p:cNvPr>
          <p:cNvSpPr txBox="1"/>
          <p:nvPr/>
        </p:nvSpPr>
        <p:spPr>
          <a:xfrm>
            <a:off x="7969521" y="6413186"/>
            <a:ext cx="238276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Source: GAO Report</a:t>
            </a:r>
            <a:endParaRPr lang="en-US" sz="1200" dirty="0"/>
          </a:p>
        </p:txBody>
      </p:sp>
    </p:spTree>
    <p:custDataLst>
      <p:tags r:id="rId1"/>
    </p:custDataLst>
    <p:extLst>
      <p:ext uri="{BB962C8B-B14F-4D97-AF65-F5344CB8AC3E}">
        <p14:creationId xmlns:p14="http://schemas.microsoft.com/office/powerpoint/2010/main" val="105372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3" end="3"/>
                                            </p:txEl>
                                          </p:spTgt>
                                        </p:tgtEl>
                                      </p:cBhvr>
                                    </p:animEffect>
                                    <p:animScale>
                                      <p:cBhvr>
                                        <p:cTn id="22" dur="250" autoRev="1" fill="hold"/>
                                        <p:tgtEl>
                                          <p:spTgt spid="4">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xEl>
                                              <p:pRg st="4" end="4"/>
                                            </p:txEl>
                                          </p:spTgt>
                                        </p:tgtEl>
                                      </p:cBhvr>
                                    </p:animEffect>
                                    <p:animScale>
                                      <p:cBhvr>
                                        <p:cTn id="27"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7E3489-7FD5-491A-A74A-95903D206CE1}"/>
              </a:ext>
            </a:extLst>
          </p:cNvPr>
          <p:cNvSpPr>
            <a:spLocks noGrp="1"/>
          </p:cNvSpPr>
          <p:nvPr>
            <p:ph type="sldNum" sz="quarter" idx="12"/>
          </p:nvPr>
        </p:nvSpPr>
        <p:spPr/>
        <p:txBody>
          <a:bodyPr/>
          <a:lstStyle/>
          <a:p>
            <a:fld id="{772AD97A-4EE5-4134-952F-E148AF3C2668}" type="slidenum">
              <a:rPr lang="en-US" smtClean="0"/>
              <a:pPr/>
              <a:t>13</a:t>
            </a:fld>
            <a:endParaRPr lang="en-US" dirty="0"/>
          </a:p>
        </p:txBody>
      </p:sp>
      <p:sp>
        <p:nvSpPr>
          <p:cNvPr id="2" name="ISPRING_QUIZ_SHAPE0">
            <a:extLst>
              <a:ext uri="{FF2B5EF4-FFF2-40B4-BE49-F238E27FC236}">
                <a16:creationId xmlns:a16="http://schemas.microsoft.com/office/drawing/2014/main" id="{3699FEA9-928A-42B3-A741-F982F2F8C2AB}"/>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SPRING_QUIZ_SHAPE1">
            <a:extLst>
              <a:ext uri="{FF2B5EF4-FFF2-40B4-BE49-F238E27FC236}">
                <a16:creationId xmlns:a16="http://schemas.microsoft.com/office/drawing/2014/main" id="{29E81F24-A2B4-48D9-8AC8-1B0F4E0F032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6" name="ISPRING_QUIZ_SHAPE2">
            <a:extLst>
              <a:ext uri="{FF2B5EF4-FFF2-40B4-BE49-F238E27FC236}">
                <a16:creationId xmlns:a16="http://schemas.microsoft.com/office/drawing/2014/main" id="{760C9760-C3E4-4401-B034-3B477CFC8D47}"/>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a:solidFill>
                  <a:srgbClr val="343944"/>
                </a:solidFill>
                <a:effectLst/>
                <a:latin typeface="Segoe UI" panose="020B0502040204020203" pitchFamily="34" charset="0"/>
              </a:rPr>
              <a:t>   Quiz</a:t>
            </a:r>
          </a:p>
        </p:txBody>
      </p:sp>
      <p:pic>
        <p:nvPicPr>
          <p:cNvPr id="8" name="ISPRING_QUIZ_SHAPE3">
            <a:extLst>
              <a:ext uri="{FF2B5EF4-FFF2-40B4-BE49-F238E27FC236}">
                <a16:creationId xmlns:a16="http://schemas.microsoft.com/office/drawing/2014/main" id="{4B6C4301-D3BE-44FE-9B79-D73DEEE306C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9" name="ISPRING_QUIZ_SHAPE4">
            <a:extLst>
              <a:ext uri="{FF2B5EF4-FFF2-40B4-BE49-F238E27FC236}">
                <a16:creationId xmlns:a16="http://schemas.microsoft.com/office/drawing/2014/main" id="{011EF13B-1931-4A4F-8190-7BF26B8F0C16}"/>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p>
        </p:txBody>
      </p:sp>
    </p:spTree>
    <p:custDataLst>
      <p:tags r:id="rId1"/>
    </p:custDataLst>
    <p:extLst>
      <p:ext uri="{BB962C8B-B14F-4D97-AF65-F5344CB8AC3E}">
        <p14:creationId xmlns:p14="http://schemas.microsoft.com/office/powerpoint/2010/main" val="128076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83D1-017F-4143-8B92-AF516570B872}"/>
              </a:ext>
            </a:extLst>
          </p:cNvPr>
          <p:cNvSpPr>
            <a:spLocks noGrp="1"/>
          </p:cNvSpPr>
          <p:nvPr>
            <p:ph type="title"/>
          </p:nvPr>
        </p:nvSpPr>
        <p:spPr/>
        <p:txBody>
          <a:bodyPr/>
          <a:lstStyle/>
          <a:p>
            <a:r>
              <a:rPr lang="en-US" dirty="0"/>
              <a:t>Answer</a:t>
            </a:r>
          </a:p>
        </p:txBody>
      </p:sp>
      <p:sp>
        <p:nvSpPr>
          <p:cNvPr id="4" name="Slide Number Placeholder 3">
            <a:extLst>
              <a:ext uri="{FF2B5EF4-FFF2-40B4-BE49-F238E27FC236}">
                <a16:creationId xmlns:a16="http://schemas.microsoft.com/office/drawing/2014/main" id="{FC8C39B0-3090-48C4-9F2A-15A24E1C8047}"/>
              </a:ext>
            </a:extLst>
          </p:cNvPr>
          <p:cNvSpPr>
            <a:spLocks noGrp="1"/>
          </p:cNvSpPr>
          <p:nvPr>
            <p:ph type="sldNum" sz="quarter" idx="12"/>
          </p:nvPr>
        </p:nvSpPr>
        <p:spPr/>
        <p:txBody>
          <a:bodyPr/>
          <a:lstStyle/>
          <a:p>
            <a:fld id="{772AD97A-4EE5-4134-952F-E148AF3C2668}" type="slidenum">
              <a:rPr lang="en-US" smtClean="0"/>
              <a:pPr/>
              <a:t>14</a:t>
            </a:fld>
            <a:endParaRPr lang="en-US" dirty="0"/>
          </a:p>
        </p:txBody>
      </p:sp>
      <p:sp>
        <p:nvSpPr>
          <p:cNvPr id="5" name="Content Placeholder 4">
            <a:extLst>
              <a:ext uri="{FF2B5EF4-FFF2-40B4-BE49-F238E27FC236}">
                <a16:creationId xmlns:a16="http://schemas.microsoft.com/office/drawing/2014/main" id="{7BF544BB-A709-43DE-BB05-7D6D82D61DCA}"/>
              </a:ext>
            </a:extLst>
          </p:cNvPr>
          <p:cNvSpPr>
            <a:spLocks noGrp="1"/>
          </p:cNvSpPr>
          <p:nvPr>
            <p:ph idx="1"/>
          </p:nvPr>
        </p:nvSpPr>
        <p:spPr>
          <a:xfrm>
            <a:off x="356461" y="1456268"/>
            <a:ext cx="11353318" cy="4997586"/>
          </a:xfrm>
        </p:spPr>
        <p:txBody>
          <a:bodyPr anchor="ctr">
            <a:normAutofit/>
          </a:bodyPr>
          <a:lstStyle/>
          <a:p>
            <a:pPr marL="0" indent="0">
              <a:spcBef>
                <a:spcPts val="0"/>
              </a:spcBef>
              <a:spcAft>
                <a:spcPts val="1200"/>
              </a:spcAft>
              <a:buNone/>
            </a:pPr>
            <a:r>
              <a:rPr lang="en-US" sz="3200" b="1" dirty="0">
                <a:solidFill>
                  <a:srgbClr val="00B050"/>
                </a:solidFill>
              </a:rPr>
              <a:t>Yes!</a:t>
            </a:r>
          </a:p>
          <a:p>
            <a:pPr marL="0" indent="0">
              <a:spcBef>
                <a:spcPts val="0"/>
              </a:spcBef>
              <a:spcAft>
                <a:spcPts val="1200"/>
              </a:spcAft>
              <a:buNone/>
            </a:pPr>
            <a:r>
              <a:rPr lang="en-US" dirty="0"/>
              <a:t>His condition has a diagnosis, so he probably cannot win under a UDX theory.</a:t>
            </a:r>
          </a:p>
          <a:p>
            <a:pPr marL="0" indent="0">
              <a:spcBef>
                <a:spcPts val="0"/>
              </a:spcBef>
              <a:spcAft>
                <a:spcPts val="1200"/>
              </a:spcAft>
              <a:buNone/>
            </a:pPr>
            <a:r>
              <a:rPr lang="en-US" dirty="0"/>
              <a:t>However, his condition can be granted service connection as a MUCMI even though it isn’t fibromyalgia.</a:t>
            </a:r>
          </a:p>
          <a:p>
            <a:pPr marL="0" indent="0">
              <a:spcBef>
                <a:spcPts val="0"/>
              </a:spcBef>
              <a:spcAft>
                <a:spcPts val="1200"/>
              </a:spcAft>
              <a:buNone/>
            </a:pPr>
            <a:endParaRPr lang="en-US" dirty="0"/>
          </a:p>
          <a:p>
            <a:pPr marL="0" indent="0">
              <a:buNone/>
            </a:pPr>
            <a:endParaRPr lang="en-US" dirty="0"/>
          </a:p>
          <a:p>
            <a:pPr marL="0" indent="0">
              <a:buNone/>
            </a:pPr>
            <a:r>
              <a:rPr lang="en-US" dirty="0"/>
              <a:t>Frederick’s condition has been labeled “idiopathic” and, therefore, it is a MUCMI because its etiology is unknown.</a:t>
            </a:r>
          </a:p>
        </p:txBody>
      </p:sp>
      <p:sp>
        <p:nvSpPr>
          <p:cNvPr id="8" name="Rectangle: Rounded Corners 7">
            <a:extLst>
              <a:ext uri="{FF2B5EF4-FFF2-40B4-BE49-F238E27FC236}">
                <a16:creationId xmlns:a16="http://schemas.microsoft.com/office/drawing/2014/main" id="{366C2AAA-608D-4434-ACB8-96F2EC688E6A}"/>
              </a:ext>
            </a:extLst>
          </p:cNvPr>
          <p:cNvSpPr/>
          <p:nvPr/>
        </p:nvSpPr>
        <p:spPr>
          <a:xfrm>
            <a:off x="952728" y="4161372"/>
            <a:ext cx="10160784" cy="10219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a:solidFill>
                  <a:schemeClr val="tx1"/>
                </a:solidFill>
                <a:latin typeface="Verdana" panose="020B0604030504040204" pitchFamily="34" charset="0"/>
                <a:ea typeface="Verdana" panose="020B0604030504040204" pitchFamily="34" charset="0"/>
              </a:rPr>
              <a:t>“Idiopathic” is a medical term meaning that the diagnosis does not have an identifiable cause.</a:t>
            </a:r>
          </a:p>
        </p:txBody>
      </p:sp>
    </p:spTree>
    <p:custDataLst>
      <p:tags r:id="rId1"/>
    </p:custDataLst>
    <p:extLst>
      <p:ext uri="{BB962C8B-B14F-4D97-AF65-F5344CB8AC3E}">
        <p14:creationId xmlns:p14="http://schemas.microsoft.com/office/powerpoint/2010/main" val="9110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5">
                                            <p:txEl>
                                              <p:pRg st="5" end="5"/>
                                            </p:txEl>
                                          </p:spTgt>
                                        </p:tgtEl>
                                      </p:cBhvr>
                                    </p:animEffect>
                                    <p:animScale>
                                      <p:cBhvr>
                                        <p:cTn id="23" dur="250" autoRev="1" fill="hold"/>
                                        <p:tgtEl>
                                          <p:spTgt spid="5">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4A3-6420-47BC-9ADA-3E67F3C298E9}"/>
              </a:ext>
            </a:extLst>
          </p:cNvPr>
          <p:cNvSpPr>
            <a:spLocks noGrp="1"/>
          </p:cNvSpPr>
          <p:nvPr>
            <p:ph type="title"/>
          </p:nvPr>
        </p:nvSpPr>
        <p:spPr/>
        <p:txBody>
          <a:bodyPr>
            <a:normAutofit/>
          </a:bodyPr>
          <a:lstStyle/>
          <a:p>
            <a:r>
              <a:rPr lang="en-US" sz="5400" dirty="0"/>
              <a:t>Gulf War Infectious Diseases</a:t>
            </a:r>
          </a:p>
        </p:txBody>
      </p:sp>
      <p:sp>
        <p:nvSpPr>
          <p:cNvPr id="4" name="Slide Number Placeholder 3">
            <a:extLst>
              <a:ext uri="{FF2B5EF4-FFF2-40B4-BE49-F238E27FC236}">
                <a16:creationId xmlns:a16="http://schemas.microsoft.com/office/drawing/2014/main" id="{EBBEDB0F-DAEC-45EF-9960-226612329637}"/>
              </a:ext>
            </a:extLst>
          </p:cNvPr>
          <p:cNvSpPr>
            <a:spLocks noGrp="1"/>
          </p:cNvSpPr>
          <p:nvPr>
            <p:ph type="sldNum" sz="quarter" idx="12"/>
          </p:nvPr>
        </p:nvSpPr>
        <p:spPr/>
        <p:txBody>
          <a:bodyPr/>
          <a:lstStyle/>
          <a:p>
            <a:fld id="{772AD97A-4EE5-4134-952F-E148AF3C2668}" type="slidenum">
              <a:rPr lang="en-US" smtClean="0"/>
              <a:pPr/>
              <a:t>15</a:t>
            </a:fld>
            <a:endParaRPr lang="en-US" dirty="0"/>
          </a:p>
        </p:txBody>
      </p:sp>
      <p:sp>
        <p:nvSpPr>
          <p:cNvPr id="5" name="Content Placeholder 4">
            <a:extLst>
              <a:ext uri="{FF2B5EF4-FFF2-40B4-BE49-F238E27FC236}">
                <a16:creationId xmlns:a16="http://schemas.microsoft.com/office/drawing/2014/main" id="{BE52A868-B91A-428A-AA10-6121B1FD38EA}"/>
              </a:ext>
            </a:extLst>
          </p:cNvPr>
          <p:cNvSpPr>
            <a:spLocks noGrp="1"/>
          </p:cNvSpPr>
          <p:nvPr>
            <p:ph idx="1"/>
          </p:nvPr>
        </p:nvSpPr>
        <p:spPr>
          <a:xfrm>
            <a:off x="3891776" y="1504393"/>
            <a:ext cx="8300224" cy="4997586"/>
          </a:xfrm>
        </p:spPr>
        <p:txBody>
          <a:bodyPr>
            <a:noAutofit/>
          </a:bodyPr>
          <a:lstStyle/>
          <a:p>
            <a:pPr marL="0" indent="0">
              <a:lnSpc>
                <a:spcPct val="100000"/>
              </a:lnSpc>
              <a:spcBef>
                <a:spcPts val="600"/>
              </a:spcBef>
              <a:buNone/>
            </a:pPr>
            <a:r>
              <a:rPr lang="en-US" sz="2600" b="1" u="sng" dirty="0"/>
              <a:t>Infectious diseases:</a:t>
            </a:r>
            <a:endParaRPr lang="en-US" sz="2600" b="1" u="sng" baseline="30000" dirty="0"/>
          </a:p>
          <a:p>
            <a:pPr>
              <a:lnSpc>
                <a:spcPct val="100000"/>
              </a:lnSpc>
              <a:spcBef>
                <a:spcPts val="600"/>
              </a:spcBef>
              <a:spcAft>
                <a:spcPts val="600"/>
              </a:spcAft>
            </a:pPr>
            <a:r>
              <a:rPr lang="en-US" sz="2600" dirty="0"/>
              <a:t>9 diseases are listed (ex. brucellosis, malaria, TB, West Nile virus). See 38 C.F.R. § 3.317(c)-(d).</a:t>
            </a:r>
          </a:p>
          <a:p>
            <a:pPr>
              <a:lnSpc>
                <a:spcPct val="100000"/>
              </a:lnSpc>
              <a:spcBef>
                <a:spcPts val="600"/>
              </a:spcBef>
            </a:pPr>
            <a:r>
              <a:rPr lang="en-US" sz="2600" dirty="0"/>
              <a:t>Must be manifest to a degree of 10% or more within one year of separation from service.</a:t>
            </a:r>
          </a:p>
          <a:p>
            <a:pPr lvl="1">
              <a:lnSpc>
                <a:spcPct val="100000"/>
              </a:lnSpc>
              <a:spcBef>
                <a:spcPts val="600"/>
              </a:spcBef>
              <a:spcAft>
                <a:spcPts val="600"/>
              </a:spcAft>
            </a:pPr>
            <a:r>
              <a:rPr lang="en-US" sz="2600" dirty="0"/>
              <a:t>Malaria: 1 year from separation or within incubation period.</a:t>
            </a:r>
          </a:p>
          <a:p>
            <a:pPr lvl="1">
              <a:lnSpc>
                <a:spcPct val="100000"/>
              </a:lnSpc>
              <a:spcBef>
                <a:spcPts val="0"/>
              </a:spcBef>
              <a:spcAft>
                <a:spcPts val="600"/>
              </a:spcAft>
            </a:pPr>
            <a:r>
              <a:rPr lang="en-US" sz="2600" dirty="0"/>
              <a:t>No time limit for TB and leishmaniasis</a:t>
            </a:r>
          </a:p>
          <a:p>
            <a:pPr>
              <a:lnSpc>
                <a:spcPct val="100000"/>
              </a:lnSpc>
              <a:spcBef>
                <a:spcPts val="1200"/>
              </a:spcBef>
              <a:spcAft>
                <a:spcPts val="600"/>
              </a:spcAft>
            </a:pPr>
            <a:r>
              <a:rPr lang="en-US" sz="2600" dirty="0"/>
              <a:t>Qualifying service for infectious diseases </a:t>
            </a:r>
            <a:r>
              <a:rPr lang="en-US" sz="2600" i="1" dirty="0"/>
              <a:t>includes Afghanistan </a:t>
            </a:r>
            <a:r>
              <a:rPr lang="en-US" sz="2600" dirty="0"/>
              <a:t>after Sept. 19, 2001.</a:t>
            </a:r>
          </a:p>
        </p:txBody>
      </p:sp>
      <p:pic>
        <p:nvPicPr>
          <p:cNvPr id="6" name="Picture 5">
            <a:extLst>
              <a:ext uri="{FF2B5EF4-FFF2-40B4-BE49-F238E27FC236}">
                <a16:creationId xmlns:a16="http://schemas.microsoft.com/office/drawing/2014/main" id="{041CEC10-09E0-4EF9-A7E6-848C0A17C31E}"/>
              </a:ext>
            </a:extLst>
          </p:cNvPr>
          <p:cNvPicPr>
            <a:picLocks noChangeAspect="1"/>
          </p:cNvPicPr>
          <p:nvPr/>
        </p:nvPicPr>
        <p:blipFill rotWithShape="1">
          <a:blip r:embed="rId4"/>
          <a:srcRect l="7526" r="39656"/>
          <a:stretch/>
        </p:blipFill>
        <p:spPr>
          <a:xfrm>
            <a:off x="169332" y="1702898"/>
            <a:ext cx="3642316" cy="4600575"/>
          </a:xfrm>
          <a:prstGeom prst="rect">
            <a:avLst/>
          </a:prstGeom>
        </p:spPr>
      </p:pic>
    </p:spTree>
    <p:custDataLst>
      <p:tags r:id="rId1"/>
    </p:custDataLst>
    <p:extLst>
      <p:ext uri="{BB962C8B-B14F-4D97-AF65-F5344CB8AC3E}">
        <p14:creationId xmlns:p14="http://schemas.microsoft.com/office/powerpoint/2010/main" val="10169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3" end="3"/>
                                            </p:txEl>
                                          </p:spTgt>
                                        </p:tgtEl>
                                      </p:cBhvr>
                                    </p:animEffect>
                                    <p:animScale>
                                      <p:cBhvr>
                                        <p:cTn id="17" dur="250" autoRev="1" fill="hold"/>
                                        <p:tgtEl>
                                          <p:spTgt spid="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4" end="4"/>
                                            </p:txEl>
                                          </p:spTgt>
                                        </p:tgtEl>
                                      </p:cBhvr>
                                    </p:animEffect>
                                    <p:animScale>
                                      <p:cBhvr>
                                        <p:cTn id="22" dur="250" autoRev="1" fill="hold"/>
                                        <p:tgtEl>
                                          <p:spTgt spid="5">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5" end="5"/>
                                            </p:txEl>
                                          </p:spTgt>
                                        </p:tgtEl>
                                      </p:cBhvr>
                                    </p:animEffect>
                                    <p:animScale>
                                      <p:cBhvr>
                                        <p:cTn id="27" dur="250" autoRev="1" fill="hold"/>
                                        <p:tgtEl>
                                          <p:spTgt spid="5">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4A3-6420-47BC-9ADA-3E67F3C298E9}"/>
              </a:ext>
            </a:extLst>
          </p:cNvPr>
          <p:cNvSpPr>
            <a:spLocks noGrp="1"/>
          </p:cNvSpPr>
          <p:nvPr>
            <p:ph type="title"/>
          </p:nvPr>
        </p:nvSpPr>
        <p:spPr/>
        <p:txBody>
          <a:bodyPr>
            <a:normAutofit/>
          </a:bodyPr>
          <a:lstStyle/>
          <a:p>
            <a:r>
              <a:rPr lang="en-US" sz="5400" dirty="0"/>
              <a:t>Infectious Diseases Residuals</a:t>
            </a:r>
          </a:p>
        </p:txBody>
      </p:sp>
      <p:sp>
        <p:nvSpPr>
          <p:cNvPr id="4" name="Slide Number Placeholder 3">
            <a:extLst>
              <a:ext uri="{FF2B5EF4-FFF2-40B4-BE49-F238E27FC236}">
                <a16:creationId xmlns:a16="http://schemas.microsoft.com/office/drawing/2014/main" id="{EBBEDB0F-DAEC-45EF-9960-226612329637}"/>
              </a:ext>
            </a:extLst>
          </p:cNvPr>
          <p:cNvSpPr>
            <a:spLocks noGrp="1"/>
          </p:cNvSpPr>
          <p:nvPr>
            <p:ph type="sldNum" sz="quarter" idx="12"/>
          </p:nvPr>
        </p:nvSpPr>
        <p:spPr/>
        <p:txBody>
          <a:bodyPr/>
          <a:lstStyle/>
          <a:p>
            <a:fld id="{772AD97A-4EE5-4134-952F-E148AF3C2668}" type="slidenum">
              <a:rPr lang="en-US" smtClean="0"/>
              <a:pPr/>
              <a:t>16</a:t>
            </a:fld>
            <a:endParaRPr lang="en-US" dirty="0"/>
          </a:p>
        </p:txBody>
      </p:sp>
      <p:sp>
        <p:nvSpPr>
          <p:cNvPr id="5" name="Content Placeholder 4">
            <a:extLst>
              <a:ext uri="{FF2B5EF4-FFF2-40B4-BE49-F238E27FC236}">
                <a16:creationId xmlns:a16="http://schemas.microsoft.com/office/drawing/2014/main" id="{BE52A868-B91A-428A-AA10-6121B1FD38EA}"/>
              </a:ext>
            </a:extLst>
          </p:cNvPr>
          <p:cNvSpPr>
            <a:spLocks noGrp="1"/>
          </p:cNvSpPr>
          <p:nvPr>
            <p:ph idx="1"/>
          </p:nvPr>
        </p:nvSpPr>
        <p:spPr>
          <a:xfrm>
            <a:off x="474973" y="1537137"/>
            <a:ext cx="8032180" cy="3627850"/>
          </a:xfrm>
        </p:spPr>
        <p:txBody>
          <a:bodyPr anchor="ctr">
            <a:noAutofit/>
          </a:bodyPr>
          <a:lstStyle/>
          <a:p>
            <a:pPr>
              <a:lnSpc>
                <a:spcPct val="100000"/>
              </a:lnSpc>
              <a:spcBef>
                <a:spcPts val="600"/>
              </a:spcBef>
              <a:spcAft>
                <a:spcPts val="300"/>
              </a:spcAft>
            </a:pPr>
            <a:r>
              <a:rPr lang="en-US" dirty="0"/>
              <a:t>Long term effects may be service-connected, and examples include:</a:t>
            </a:r>
          </a:p>
          <a:p>
            <a:pPr lvl="1">
              <a:lnSpc>
                <a:spcPct val="100000"/>
              </a:lnSpc>
              <a:spcBef>
                <a:spcPts val="0"/>
              </a:spcBef>
            </a:pPr>
            <a:r>
              <a:rPr lang="en-US" sz="2800" dirty="0"/>
              <a:t>Brucellosis — arthritis, hearing loss, eye issues</a:t>
            </a:r>
          </a:p>
          <a:p>
            <a:pPr lvl="1">
              <a:lnSpc>
                <a:spcPct val="100000"/>
              </a:lnSpc>
              <a:spcBef>
                <a:spcPts val="200"/>
              </a:spcBef>
              <a:spcAft>
                <a:spcPts val="200"/>
              </a:spcAft>
            </a:pPr>
            <a:r>
              <a:rPr lang="en-US" sz="2800" dirty="0"/>
              <a:t>Coxiella </a:t>
            </a:r>
            <a:r>
              <a:rPr lang="en-US" sz="2800" dirty="0" err="1"/>
              <a:t>burnetti</a:t>
            </a:r>
            <a:r>
              <a:rPr lang="en-US" sz="2800" dirty="0"/>
              <a:t>—chronic hepatitis</a:t>
            </a:r>
          </a:p>
          <a:p>
            <a:pPr lvl="1">
              <a:lnSpc>
                <a:spcPct val="100000"/>
              </a:lnSpc>
              <a:spcBef>
                <a:spcPts val="0"/>
              </a:spcBef>
              <a:spcAft>
                <a:spcPts val="600"/>
              </a:spcAft>
            </a:pPr>
            <a:r>
              <a:rPr lang="en-US" sz="2800" dirty="0"/>
              <a:t>West Nile — variable physical, functional, or cognitive disabilities</a:t>
            </a:r>
          </a:p>
        </p:txBody>
      </p:sp>
      <p:sp>
        <p:nvSpPr>
          <p:cNvPr id="7" name="Rectangle: Rounded Corners 6">
            <a:extLst>
              <a:ext uri="{FF2B5EF4-FFF2-40B4-BE49-F238E27FC236}">
                <a16:creationId xmlns:a16="http://schemas.microsoft.com/office/drawing/2014/main" id="{2836680C-5BC3-44DF-A02F-F395420098D9}"/>
              </a:ext>
            </a:extLst>
          </p:cNvPr>
          <p:cNvSpPr/>
          <p:nvPr/>
        </p:nvSpPr>
        <p:spPr>
          <a:xfrm>
            <a:off x="1467297" y="5294671"/>
            <a:ext cx="9257405" cy="120730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b="1" dirty="0">
                <a:solidFill>
                  <a:schemeClr val="tx1"/>
                </a:solidFill>
                <a:latin typeface="Verdana" panose="020B0604030504040204" pitchFamily="34" charset="0"/>
                <a:ea typeface="Verdana" panose="020B0604030504040204" pitchFamily="34" charset="0"/>
              </a:rPr>
              <a:t>Advocacy Tip: </a:t>
            </a:r>
            <a:r>
              <a:rPr lang="en-US" sz="2800" dirty="0">
                <a:solidFill>
                  <a:schemeClr val="tx1"/>
                </a:solidFill>
                <a:latin typeface="Verdana" panose="020B0604030504040204" pitchFamily="34" charset="0"/>
                <a:ea typeface="Verdana" panose="020B0604030504040204" pitchFamily="34" charset="0"/>
              </a:rPr>
              <a:t>A medical opinion will be needed to link the residual to the presumed infection.</a:t>
            </a:r>
          </a:p>
        </p:txBody>
      </p:sp>
      <p:pic>
        <p:nvPicPr>
          <p:cNvPr id="3" name="Picture 2">
            <a:extLst>
              <a:ext uri="{FF2B5EF4-FFF2-40B4-BE49-F238E27FC236}">
                <a16:creationId xmlns:a16="http://schemas.microsoft.com/office/drawing/2014/main" id="{8783C82A-5A38-4701-B0FC-7023E7CC39C9}"/>
              </a:ext>
            </a:extLst>
          </p:cNvPr>
          <p:cNvPicPr>
            <a:picLocks noChangeAspect="1"/>
          </p:cNvPicPr>
          <p:nvPr/>
        </p:nvPicPr>
        <p:blipFill>
          <a:blip r:embed="rId4"/>
          <a:stretch>
            <a:fillRect/>
          </a:stretch>
        </p:blipFill>
        <p:spPr>
          <a:xfrm>
            <a:off x="8374566" y="1812073"/>
            <a:ext cx="3233853" cy="3233853"/>
          </a:xfrm>
          <a:prstGeom prst="rect">
            <a:avLst/>
          </a:prstGeom>
        </p:spPr>
      </p:pic>
    </p:spTree>
    <p:custDataLst>
      <p:tags r:id="rId1"/>
    </p:custDataLst>
    <p:extLst>
      <p:ext uri="{BB962C8B-B14F-4D97-AF65-F5344CB8AC3E}">
        <p14:creationId xmlns:p14="http://schemas.microsoft.com/office/powerpoint/2010/main" val="25248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3" end="3"/>
                                            </p:txEl>
                                          </p:spTgt>
                                        </p:tgtEl>
                                      </p:cBhvr>
                                    </p:animEffect>
                                    <p:animScale>
                                      <p:cBhvr>
                                        <p:cTn id="22" dur="250" autoRev="1" fill="hold"/>
                                        <p:tgtEl>
                                          <p:spTgt spid="5">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958D-5967-4928-A359-C58D2694D344}"/>
              </a:ext>
            </a:extLst>
          </p:cNvPr>
          <p:cNvSpPr>
            <a:spLocks noGrp="1"/>
          </p:cNvSpPr>
          <p:nvPr>
            <p:ph type="title"/>
          </p:nvPr>
        </p:nvSpPr>
        <p:spPr/>
        <p:txBody>
          <a:bodyPr/>
          <a:lstStyle/>
          <a:p>
            <a:r>
              <a:rPr lang="en-US" dirty="0"/>
              <a:t>Particulate Matter Exposures</a:t>
            </a:r>
          </a:p>
        </p:txBody>
      </p:sp>
      <p:sp>
        <p:nvSpPr>
          <p:cNvPr id="3" name="Slide Number Placeholder 2">
            <a:extLst>
              <a:ext uri="{FF2B5EF4-FFF2-40B4-BE49-F238E27FC236}">
                <a16:creationId xmlns:a16="http://schemas.microsoft.com/office/drawing/2014/main" id="{F34151C1-EA31-4247-A4FF-1DF89D41BE50}"/>
              </a:ext>
            </a:extLst>
          </p:cNvPr>
          <p:cNvSpPr>
            <a:spLocks noGrp="1"/>
          </p:cNvSpPr>
          <p:nvPr>
            <p:ph type="sldNum" sz="quarter" idx="12"/>
          </p:nvPr>
        </p:nvSpPr>
        <p:spPr/>
        <p:txBody>
          <a:bodyPr/>
          <a:lstStyle/>
          <a:p>
            <a:fld id="{772AD97A-4EE5-4134-952F-E148AF3C2668}" type="slidenum">
              <a:rPr lang="en-US" smtClean="0"/>
              <a:pPr/>
              <a:t>17</a:t>
            </a:fld>
            <a:endParaRPr lang="en-US" dirty="0"/>
          </a:p>
        </p:txBody>
      </p:sp>
      <p:sp>
        <p:nvSpPr>
          <p:cNvPr id="4" name="Content Placeholder 3">
            <a:extLst>
              <a:ext uri="{FF2B5EF4-FFF2-40B4-BE49-F238E27FC236}">
                <a16:creationId xmlns:a16="http://schemas.microsoft.com/office/drawing/2014/main" id="{1DB8231B-E531-4C34-B10D-4B6AA710E9A1}"/>
              </a:ext>
            </a:extLst>
          </p:cNvPr>
          <p:cNvSpPr>
            <a:spLocks noGrp="1"/>
          </p:cNvSpPr>
          <p:nvPr>
            <p:ph idx="1"/>
          </p:nvPr>
        </p:nvSpPr>
        <p:spPr>
          <a:xfrm>
            <a:off x="2698595" y="1452282"/>
            <a:ext cx="9307137" cy="5156124"/>
          </a:xfrm>
        </p:spPr>
        <p:txBody>
          <a:bodyPr>
            <a:normAutofit/>
          </a:bodyPr>
          <a:lstStyle/>
          <a:p>
            <a:r>
              <a:rPr lang="en-US" sz="3200" dirty="0"/>
              <a:t>VA has released interim final rules creating </a:t>
            </a:r>
            <a:r>
              <a:rPr lang="en-US" sz="3200" b="1" i="1" dirty="0"/>
              <a:t>new presumptions </a:t>
            </a:r>
            <a:r>
              <a:rPr lang="en-US" sz="3200" dirty="0"/>
              <a:t>based on particulate matter exposures.  38 C.F.R. § 3.320.</a:t>
            </a:r>
          </a:p>
          <a:p>
            <a:r>
              <a:rPr lang="en-US" sz="3200" dirty="0"/>
              <a:t>Qualifying service: (1) Veterans who served in Southwest Asia during the Persian Gulf War and/or (2), in Afghanistan, Syria, Djibouti, or Uzbekistan after September 19, 2001, during the Persian Gulf War.</a:t>
            </a:r>
          </a:p>
          <a:p>
            <a:pPr lvl="1"/>
            <a:r>
              <a:rPr lang="en-US" sz="3200" dirty="0"/>
              <a:t>These Veterans are presumed to have been exposed to particulate matter.</a:t>
            </a:r>
          </a:p>
        </p:txBody>
      </p:sp>
      <p:pic>
        <p:nvPicPr>
          <p:cNvPr id="5" name="Picture 4" descr="Icon&#10;&#10;Description automatically generated">
            <a:extLst>
              <a:ext uri="{FF2B5EF4-FFF2-40B4-BE49-F238E27FC236}">
                <a16:creationId xmlns:a16="http://schemas.microsoft.com/office/drawing/2014/main" id="{F3BD767C-E2CF-47E5-814F-C0C27C210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67" y="2767885"/>
            <a:ext cx="2540453" cy="2473188"/>
          </a:xfrm>
          <a:prstGeom prst="rect">
            <a:avLst/>
          </a:prstGeom>
        </p:spPr>
      </p:pic>
    </p:spTree>
    <p:custDataLst>
      <p:tags r:id="rId1"/>
    </p:custDataLst>
    <p:extLst>
      <p:ext uri="{BB962C8B-B14F-4D97-AF65-F5344CB8AC3E}">
        <p14:creationId xmlns:p14="http://schemas.microsoft.com/office/powerpoint/2010/main" val="26375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958D-5967-4928-A359-C58D2694D344}"/>
              </a:ext>
            </a:extLst>
          </p:cNvPr>
          <p:cNvSpPr>
            <a:spLocks noGrp="1"/>
          </p:cNvSpPr>
          <p:nvPr>
            <p:ph type="title"/>
          </p:nvPr>
        </p:nvSpPr>
        <p:spPr/>
        <p:txBody>
          <a:bodyPr/>
          <a:lstStyle/>
          <a:p>
            <a:r>
              <a:rPr lang="en-US" dirty="0"/>
              <a:t>Particulate Matter Conditions</a:t>
            </a:r>
          </a:p>
        </p:txBody>
      </p:sp>
      <p:sp>
        <p:nvSpPr>
          <p:cNvPr id="3" name="Slide Number Placeholder 2">
            <a:extLst>
              <a:ext uri="{FF2B5EF4-FFF2-40B4-BE49-F238E27FC236}">
                <a16:creationId xmlns:a16="http://schemas.microsoft.com/office/drawing/2014/main" id="{F34151C1-EA31-4247-A4FF-1DF89D41BE50}"/>
              </a:ext>
            </a:extLst>
          </p:cNvPr>
          <p:cNvSpPr>
            <a:spLocks noGrp="1"/>
          </p:cNvSpPr>
          <p:nvPr>
            <p:ph type="sldNum" sz="quarter" idx="12"/>
          </p:nvPr>
        </p:nvSpPr>
        <p:spPr/>
        <p:txBody>
          <a:bodyPr/>
          <a:lstStyle/>
          <a:p>
            <a:fld id="{772AD97A-4EE5-4134-952F-E148AF3C2668}" type="slidenum">
              <a:rPr lang="en-US" smtClean="0"/>
              <a:pPr/>
              <a:t>18</a:t>
            </a:fld>
            <a:endParaRPr lang="en-US" dirty="0"/>
          </a:p>
        </p:txBody>
      </p:sp>
      <p:sp>
        <p:nvSpPr>
          <p:cNvPr id="4" name="Content Placeholder 3">
            <a:extLst>
              <a:ext uri="{FF2B5EF4-FFF2-40B4-BE49-F238E27FC236}">
                <a16:creationId xmlns:a16="http://schemas.microsoft.com/office/drawing/2014/main" id="{1DB8231B-E531-4C34-B10D-4B6AA710E9A1}"/>
              </a:ext>
            </a:extLst>
          </p:cNvPr>
          <p:cNvSpPr>
            <a:spLocks noGrp="1"/>
          </p:cNvSpPr>
          <p:nvPr>
            <p:ph idx="1"/>
          </p:nvPr>
        </p:nvSpPr>
        <p:spPr>
          <a:xfrm>
            <a:off x="4607519" y="1554647"/>
            <a:ext cx="7491555" cy="5129894"/>
          </a:xfrm>
        </p:spPr>
        <p:txBody>
          <a:bodyPr anchor="ctr">
            <a:normAutofit/>
          </a:bodyPr>
          <a:lstStyle/>
          <a:p>
            <a:pPr>
              <a:lnSpc>
                <a:spcPct val="100000"/>
              </a:lnSpc>
            </a:pPr>
            <a:r>
              <a:rPr lang="en-US" dirty="0"/>
              <a:t>Qualifying conditions: asthma, rhinitis, sinusitis to include rhinosinusitis.  </a:t>
            </a:r>
          </a:p>
          <a:p>
            <a:pPr>
              <a:lnSpc>
                <a:spcPct val="100000"/>
              </a:lnSpc>
            </a:pPr>
            <a:r>
              <a:rPr lang="en-US" dirty="0"/>
              <a:t>The condition must have manifest to any degree (including noncompensable) within 10 years from the Veteran’s date of separation of military service that includes a qualifying period of service.</a:t>
            </a:r>
          </a:p>
          <a:p>
            <a:pPr>
              <a:lnSpc>
                <a:spcPct val="100000"/>
              </a:lnSpc>
            </a:pPr>
            <a:r>
              <a:rPr lang="en-US" dirty="0"/>
              <a:t>Does not apply to acute manifestations or diseases that are seasonal in nature.</a:t>
            </a:r>
          </a:p>
        </p:txBody>
      </p:sp>
      <p:pic>
        <p:nvPicPr>
          <p:cNvPr id="6" name="Picture 5">
            <a:extLst>
              <a:ext uri="{FF2B5EF4-FFF2-40B4-BE49-F238E27FC236}">
                <a16:creationId xmlns:a16="http://schemas.microsoft.com/office/drawing/2014/main" id="{09759DC2-1FEE-4E72-B5B7-85447F4FD5D4}"/>
              </a:ext>
            </a:extLst>
          </p:cNvPr>
          <p:cNvPicPr>
            <a:picLocks noChangeAspect="1"/>
          </p:cNvPicPr>
          <p:nvPr/>
        </p:nvPicPr>
        <p:blipFill rotWithShape="1">
          <a:blip r:embed="rId4"/>
          <a:srcRect l="4099" r="38981"/>
          <a:stretch/>
        </p:blipFill>
        <p:spPr>
          <a:xfrm>
            <a:off x="379142" y="1756402"/>
            <a:ext cx="4032609" cy="4726383"/>
          </a:xfrm>
          <a:prstGeom prst="rect">
            <a:avLst/>
          </a:prstGeom>
        </p:spPr>
      </p:pic>
    </p:spTree>
    <p:custDataLst>
      <p:tags r:id="rId1"/>
    </p:custDataLst>
    <p:extLst>
      <p:ext uri="{BB962C8B-B14F-4D97-AF65-F5344CB8AC3E}">
        <p14:creationId xmlns:p14="http://schemas.microsoft.com/office/powerpoint/2010/main" val="39697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62A3-CAC9-4359-83DC-9083844698B6}"/>
              </a:ext>
            </a:extLst>
          </p:cNvPr>
          <p:cNvSpPr>
            <a:spLocks noGrp="1"/>
          </p:cNvSpPr>
          <p:nvPr>
            <p:ph type="title"/>
          </p:nvPr>
        </p:nvSpPr>
        <p:spPr/>
        <p:txBody>
          <a:bodyPr/>
          <a:lstStyle/>
          <a:p>
            <a:r>
              <a:rPr lang="en-US" dirty="0"/>
              <a:t>Burn Pits</a:t>
            </a:r>
          </a:p>
        </p:txBody>
      </p:sp>
      <p:sp>
        <p:nvSpPr>
          <p:cNvPr id="3" name="Slide Number Placeholder 2">
            <a:extLst>
              <a:ext uri="{FF2B5EF4-FFF2-40B4-BE49-F238E27FC236}">
                <a16:creationId xmlns:a16="http://schemas.microsoft.com/office/drawing/2014/main" id="{36EB2D6A-479F-45AE-B943-94B52907BCE2}"/>
              </a:ext>
            </a:extLst>
          </p:cNvPr>
          <p:cNvSpPr>
            <a:spLocks noGrp="1"/>
          </p:cNvSpPr>
          <p:nvPr>
            <p:ph type="sldNum" sz="quarter" idx="12"/>
          </p:nvPr>
        </p:nvSpPr>
        <p:spPr/>
        <p:txBody>
          <a:bodyPr/>
          <a:lstStyle/>
          <a:p>
            <a:fld id="{772AD97A-4EE5-4134-952F-E148AF3C2668}" type="slidenum">
              <a:rPr lang="en-US" smtClean="0"/>
              <a:pPr/>
              <a:t>19</a:t>
            </a:fld>
            <a:endParaRPr lang="en-US" dirty="0"/>
          </a:p>
        </p:txBody>
      </p:sp>
      <p:sp>
        <p:nvSpPr>
          <p:cNvPr id="4" name="Content Placeholder 3">
            <a:extLst>
              <a:ext uri="{FF2B5EF4-FFF2-40B4-BE49-F238E27FC236}">
                <a16:creationId xmlns:a16="http://schemas.microsoft.com/office/drawing/2014/main" id="{08E0B42E-1556-44E0-AC43-F5371D3D334A}"/>
              </a:ext>
            </a:extLst>
          </p:cNvPr>
          <p:cNvSpPr>
            <a:spLocks noGrp="1"/>
          </p:cNvSpPr>
          <p:nvPr>
            <p:ph idx="1"/>
          </p:nvPr>
        </p:nvSpPr>
        <p:spPr>
          <a:xfrm>
            <a:off x="169332" y="1683563"/>
            <a:ext cx="6822483" cy="5183541"/>
          </a:xfrm>
        </p:spPr>
        <p:txBody>
          <a:bodyPr>
            <a:normAutofit/>
          </a:bodyPr>
          <a:lstStyle/>
          <a:p>
            <a:r>
              <a:rPr lang="en-US" dirty="0"/>
              <a:t>In the Gulf War theater, service members were often instructed to dispose of waste and trash in “burn pits.”</a:t>
            </a:r>
          </a:p>
          <a:p>
            <a:r>
              <a:rPr lang="en-US" dirty="0"/>
              <a:t>The burn pits produced smoke and fumes and particulate matter.</a:t>
            </a:r>
          </a:p>
          <a:p>
            <a:r>
              <a:rPr lang="en-US" dirty="0"/>
              <a:t>VA’s Public Health office admits Veterans “may experience health effects related to this exposure.”</a:t>
            </a:r>
          </a:p>
          <a:p>
            <a:r>
              <a:rPr lang="en-US" dirty="0"/>
              <a:t>Visit VA’s </a:t>
            </a:r>
            <a:r>
              <a:rPr lang="en-US" dirty="0">
                <a:hlinkClick r:id="rId4"/>
              </a:rPr>
              <a:t>public health website </a:t>
            </a:r>
            <a:r>
              <a:rPr lang="en-US" dirty="0"/>
              <a:t>for more information.</a:t>
            </a:r>
          </a:p>
        </p:txBody>
      </p:sp>
      <p:pic>
        <p:nvPicPr>
          <p:cNvPr id="6" name="Picture 5">
            <a:extLst>
              <a:ext uri="{FF2B5EF4-FFF2-40B4-BE49-F238E27FC236}">
                <a16:creationId xmlns:a16="http://schemas.microsoft.com/office/drawing/2014/main" id="{FE0E3DE0-20BE-44A3-8DAF-FE1ED8FA50ED}"/>
              </a:ext>
            </a:extLst>
          </p:cNvPr>
          <p:cNvPicPr>
            <a:picLocks noChangeAspect="1"/>
          </p:cNvPicPr>
          <p:nvPr/>
        </p:nvPicPr>
        <p:blipFill rotWithShape="1">
          <a:blip r:embed="rId5"/>
          <a:srcRect r="13478"/>
          <a:stretch/>
        </p:blipFill>
        <p:spPr>
          <a:xfrm>
            <a:off x="7295295" y="1744532"/>
            <a:ext cx="4591905" cy="4051549"/>
          </a:xfrm>
          <a:prstGeom prst="rect">
            <a:avLst/>
          </a:prstGeom>
        </p:spPr>
      </p:pic>
      <p:sp>
        <p:nvSpPr>
          <p:cNvPr id="7" name="TextBox 6">
            <a:extLst>
              <a:ext uri="{FF2B5EF4-FFF2-40B4-BE49-F238E27FC236}">
                <a16:creationId xmlns:a16="http://schemas.microsoft.com/office/drawing/2014/main" id="{41513072-87B1-49C3-8680-780C95DEE3D8}"/>
              </a:ext>
            </a:extLst>
          </p:cNvPr>
          <p:cNvSpPr txBox="1"/>
          <p:nvPr/>
        </p:nvSpPr>
        <p:spPr>
          <a:xfrm>
            <a:off x="7295295" y="5804679"/>
            <a:ext cx="4591905"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U.S. service member tosses trash into a Burn Pit in Iraq, 2008.  Source: </a:t>
            </a:r>
            <a:r>
              <a:rPr lang="en-US" sz="1200" dirty="0">
                <a:latin typeface="Verdana" panose="020B0604030504040204" pitchFamily="34" charset="0"/>
                <a:ea typeface="Verdana" panose="020B0604030504040204" pitchFamily="34" charset="0"/>
                <a:hlinkClick r:id="rId6"/>
              </a:rPr>
              <a:t>Wikipedia (public domain)</a:t>
            </a:r>
            <a:endParaRPr lang="en-US" sz="1200" dirty="0"/>
          </a:p>
        </p:txBody>
      </p:sp>
    </p:spTree>
    <p:custDataLst>
      <p:tags r:id="rId1"/>
    </p:custDataLst>
    <p:extLst>
      <p:ext uri="{BB962C8B-B14F-4D97-AF65-F5344CB8AC3E}">
        <p14:creationId xmlns:p14="http://schemas.microsoft.com/office/powerpoint/2010/main" val="40179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3" end="3"/>
                                            </p:txEl>
                                          </p:spTgt>
                                        </p:tgtEl>
                                      </p:cBhvr>
                                    </p:animEffect>
                                    <p:animScale>
                                      <p:cBhvr>
                                        <p:cTn id="22" dur="250" autoRev="1" fill="hold"/>
                                        <p:tgtEl>
                                          <p:spTgt spid="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2043-B497-46D4-8B55-DAC8CECFAF6B}"/>
              </a:ext>
            </a:extLst>
          </p:cNvPr>
          <p:cNvSpPr>
            <a:spLocks noGrp="1"/>
          </p:cNvSpPr>
          <p:nvPr>
            <p:ph type="title"/>
          </p:nvPr>
        </p:nvSpPr>
        <p:spPr/>
        <p:txBody>
          <a:bodyPr>
            <a:normAutofit/>
          </a:bodyPr>
          <a:lstStyle/>
          <a:p>
            <a:r>
              <a:rPr lang="en-US" sz="5400" dirty="0"/>
              <a:t>Lesson Learning Objectives</a:t>
            </a:r>
          </a:p>
        </p:txBody>
      </p:sp>
      <p:sp>
        <p:nvSpPr>
          <p:cNvPr id="4" name="Slide Number Placeholder 3">
            <a:extLst>
              <a:ext uri="{FF2B5EF4-FFF2-40B4-BE49-F238E27FC236}">
                <a16:creationId xmlns:a16="http://schemas.microsoft.com/office/drawing/2014/main" id="{F498F258-EB93-467A-A072-9637F29E1C5B}"/>
              </a:ext>
            </a:extLst>
          </p:cNvPr>
          <p:cNvSpPr>
            <a:spLocks noGrp="1"/>
          </p:cNvSpPr>
          <p:nvPr>
            <p:ph type="sldNum" sz="quarter" idx="12"/>
          </p:nvPr>
        </p:nvSpPr>
        <p:spPr/>
        <p:txBody>
          <a:bodyPr/>
          <a:lstStyle/>
          <a:p>
            <a:fld id="{772AD97A-4EE5-4134-952F-E148AF3C2668}" type="slidenum">
              <a:rPr lang="en-US" smtClean="0"/>
              <a:pPr/>
              <a:t>2</a:t>
            </a:fld>
            <a:endParaRPr lang="en-US" dirty="0"/>
          </a:p>
        </p:txBody>
      </p:sp>
      <p:sp>
        <p:nvSpPr>
          <p:cNvPr id="5" name="Content Placeholder 4">
            <a:extLst>
              <a:ext uri="{FF2B5EF4-FFF2-40B4-BE49-F238E27FC236}">
                <a16:creationId xmlns:a16="http://schemas.microsoft.com/office/drawing/2014/main" id="{E9032CD1-B5DC-400C-9BC4-359BA50D2826}"/>
              </a:ext>
            </a:extLst>
          </p:cNvPr>
          <p:cNvSpPr>
            <a:spLocks noGrp="1"/>
          </p:cNvSpPr>
          <p:nvPr>
            <p:ph idx="1"/>
          </p:nvPr>
        </p:nvSpPr>
        <p:spPr>
          <a:xfrm>
            <a:off x="481566" y="1610820"/>
            <a:ext cx="11405634" cy="4997586"/>
          </a:xfrm>
        </p:spPr>
        <p:txBody>
          <a:bodyPr>
            <a:normAutofit lnSpcReduction="10000"/>
          </a:bodyPr>
          <a:lstStyle/>
          <a:p>
            <a:pPr marL="0" indent="0">
              <a:spcBef>
                <a:spcPts val="1200"/>
              </a:spcBef>
              <a:spcAft>
                <a:spcPts val="600"/>
              </a:spcAft>
              <a:buNone/>
            </a:pPr>
            <a:r>
              <a:rPr lang="en-US" sz="3200" dirty="0"/>
              <a:t>Recognize claims for diseases and disabilities presumed to be service-connected due to exposure.</a:t>
            </a:r>
          </a:p>
          <a:p>
            <a:pPr marL="457200" indent="-457200">
              <a:spcBef>
                <a:spcPts val="1200"/>
              </a:spcBef>
              <a:spcAft>
                <a:spcPts val="600"/>
              </a:spcAft>
            </a:pPr>
            <a:r>
              <a:rPr lang="en-US" sz="3200" dirty="0"/>
              <a:t>Learn about the presumptive rules that apply to Agent Orange/herbicide exposure claims.</a:t>
            </a:r>
          </a:p>
          <a:p>
            <a:pPr marL="457200" indent="-457200">
              <a:spcBef>
                <a:spcPts val="1200"/>
              </a:spcBef>
              <a:spcAft>
                <a:spcPts val="600"/>
              </a:spcAft>
            </a:pPr>
            <a:r>
              <a:rPr lang="en-US" sz="3200" dirty="0"/>
              <a:t>Learn about the presumptive rules that apply to different types of Gulf War claims.</a:t>
            </a:r>
          </a:p>
          <a:p>
            <a:pPr marL="457200" indent="-457200">
              <a:spcBef>
                <a:spcPts val="1200"/>
              </a:spcBef>
              <a:spcAft>
                <a:spcPts val="600"/>
              </a:spcAft>
            </a:pPr>
            <a:r>
              <a:rPr lang="en-US" sz="3200" dirty="0"/>
              <a:t>Learn about the presumptive rules that apply to Camp LeJeune claims.</a:t>
            </a:r>
          </a:p>
          <a:p>
            <a:pPr marL="457200" indent="-457200">
              <a:spcBef>
                <a:spcPts val="1200"/>
              </a:spcBef>
              <a:spcAft>
                <a:spcPts val="600"/>
              </a:spcAft>
            </a:pPr>
            <a:r>
              <a:rPr lang="en-US" sz="3200" dirty="0"/>
              <a:t>Learn about the presumptive rules that apply to radiation exposure claims.</a:t>
            </a:r>
            <a:endParaRPr lang="en-US" sz="3200" b="1" dirty="0"/>
          </a:p>
        </p:txBody>
      </p:sp>
    </p:spTree>
    <p:custDataLst>
      <p:tags r:id="rId1"/>
    </p:custDataLst>
    <p:extLst>
      <p:ext uri="{BB962C8B-B14F-4D97-AF65-F5344CB8AC3E}">
        <p14:creationId xmlns:p14="http://schemas.microsoft.com/office/powerpoint/2010/main" val="2786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3" end="3"/>
                                            </p:txEl>
                                          </p:spTgt>
                                        </p:tgtEl>
                                      </p:cBhvr>
                                    </p:animEffect>
                                    <p:animScale>
                                      <p:cBhvr>
                                        <p:cTn id="17" dur="250" autoRev="1" fill="hold"/>
                                        <p:tgtEl>
                                          <p:spTgt spid="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4" end="4"/>
                                            </p:txEl>
                                          </p:spTgt>
                                        </p:tgtEl>
                                      </p:cBhvr>
                                    </p:animEffect>
                                    <p:animScale>
                                      <p:cBhvr>
                                        <p:cTn id="22" dur="250" autoRev="1" fill="hold"/>
                                        <p:tgtEl>
                                          <p:spTgt spid="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7975-81AA-4D48-AB8B-F47C4F0E426C}"/>
              </a:ext>
            </a:extLst>
          </p:cNvPr>
          <p:cNvSpPr>
            <a:spLocks noGrp="1"/>
          </p:cNvSpPr>
          <p:nvPr>
            <p:ph type="title"/>
          </p:nvPr>
        </p:nvSpPr>
        <p:spPr/>
        <p:txBody>
          <a:bodyPr/>
          <a:lstStyle/>
          <a:p>
            <a:r>
              <a:rPr lang="en-US" dirty="0"/>
              <a:t>Burn Pit Exposure Claims</a:t>
            </a:r>
          </a:p>
        </p:txBody>
      </p:sp>
      <p:sp>
        <p:nvSpPr>
          <p:cNvPr id="3" name="Slide Number Placeholder 2">
            <a:extLst>
              <a:ext uri="{FF2B5EF4-FFF2-40B4-BE49-F238E27FC236}">
                <a16:creationId xmlns:a16="http://schemas.microsoft.com/office/drawing/2014/main" id="{0357C5EF-CAB0-48CA-AE7F-667AC6C8B537}"/>
              </a:ext>
            </a:extLst>
          </p:cNvPr>
          <p:cNvSpPr>
            <a:spLocks noGrp="1"/>
          </p:cNvSpPr>
          <p:nvPr>
            <p:ph type="sldNum" sz="quarter" idx="12"/>
          </p:nvPr>
        </p:nvSpPr>
        <p:spPr/>
        <p:txBody>
          <a:bodyPr/>
          <a:lstStyle/>
          <a:p>
            <a:fld id="{772AD97A-4EE5-4134-952F-E148AF3C2668}" type="slidenum">
              <a:rPr lang="en-US" smtClean="0"/>
              <a:pPr/>
              <a:t>20</a:t>
            </a:fld>
            <a:endParaRPr lang="en-US" dirty="0"/>
          </a:p>
        </p:txBody>
      </p:sp>
      <p:sp>
        <p:nvSpPr>
          <p:cNvPr id="4" name="Content Placeholder 3">
            <a:extLst>
              <a:ext uri="{FF2B5EF4-FFF2-40B4-BE49-F238E27FC236}">
                <a16:creationId xmlns:a16="http://schemas.microsoft.com/office/drawing/2014/main" id="{2F937CFD-DFBD-4248-8371-ADAF21656F91}"/>
              </a:ext>
            </a:extLst>
          </p:cNvPr>
          <p:cNvSpPr>
            <a:spLocks noGrp="1"/>
          </p:cNvSpPr>
          <p:nvPr>
            <p:ph idx="1"/>
          </p:nvPr>
        </p:nvSpPr>
        <p:spPr>
          <a:xfrm>
            <a:off x="169333" y="2514600"/>
            <a:ext cx="11836400" cy="3939254"/>
          </a:xfrm>
        </p:spPr>
        <p:txBody>
          <a:bodyPr anchor="ctr">
            <a:noAutofit/>
          </a:bodyPr>
          <a:lstStyle/>
          <a:p>
            <a:pPr>
              <a:lnSpc>
                <a:spcPct val="110000"/>
              </a:lnSpc>
            </a:pPr>
            <a:r>
              <a:rPr lang="en-US" dirty="0"/>
              <a:t>Until Congress or VA creates a presumption, </a:t>
            </a:r>
            <a:r>
              <a:rPr lang="en-US" b="1" dirty="0"/>
              <a:t>Veterans must prove every single element using direct service connection before winning a claim</a:t>
            </a:r>
            <a:r>
              <a:rPr lang="en-US" dirty="0"/>
              <a:t>.</a:t>
            </a:r>
          </a:p>
          <a:p>
            <a:pPr>
              <a:lnSpc>
                <a:spcPct val="110000"/>
              </a:lnSpc>
            </a:pPr>
            <a:r>
              <a:rPr lang="en-US" dirty="0"/>
              <a:t>The elements of a claim related to a burn pit exposure are the same as any other VA claim:</a:t>
            </a:r>
          </a:p>
          <a:p>
            <a:pPr lvl="1">
              <a:lnSpc>
                <a:spcPct val="110000"/>
              </a:lnSpc>
            </a:pPr>
            <a:r>
              <a:rPr lang="en-US" sz="2800" dirty="0"/>
              <a:t>Present disability</a:t>
            </a:r>
          </a:p>
          <a:p>
            <a:pPr lvl="1">
              <a:lnSpc>
                <a:spcPct val="110000"/>
              </a:lnSpc>
            </a:pPr>
            <a:r>
              <a:rPr lang="en-US" sz="2800" dirty="0"/>
              <a:t>In-service injury or event</a:t>
            </a:r>
          </a:p>
          <a:p>
            <a:pPr lvl="1">
              <a:lnSpc>
                <a:spcPct val="110000"/>
              </a:lnSpc>
            </a:pPr>
            <a:r>
              <a:rPr lang="en-US" sz="2800" dirty="0"/>
              <a:t>Nexus (connection) between the two</a:t>
            </a:r>
          </a:p>
        </p:txBody>
      </p:sp>
      <p:sp>
        <p:nvSpPr>
          <p:cNvPr id="5" name="Rectangle: Rounded Corners 4">
            <a:extLst>
              <a:ext uri="{FF2B5EF4-FFF2-40B4-BE49-F238E27FC236}">
                <a16:creationId xmlns:a16="http://schemas.microsoft.com/office/drawing/2014/main" id="{50F1CF63-F22B-4CB1-8C69-66A5E16D7D42}"/>
              </a:ext>
            </a:extLst>
          </p:cNvPr>
          <p:cNvSpPr/>
          <p:nvPr/>
        </p:nvSpPr>
        <p:spPr>
          <a:xfrm>
            <a:off x="820810" y="1670232"/>
            <a:ext cx="10550380" cy="64434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a:solidFill>
                  <a:schemeClr val="tx1"/>
                </a:solidFill>
                <a:latin typeface="Verdana" panose="020B0604030504040204" pitchFamily="34" charset="0"/>
                <a:ea typeface="Verdana" panose="020B0604030504040204" pitchFamily="34" charset="0"/>
              </a:rPr>
              <a:t>There are no presumptive rules for burn pit claims!</a:t>
            </a:r>
          </a:p>
        </p:txBody>
      </p:sp>
    </p:spTree>
    <p:custDataLst>
      <p:tags r:id="rId1"/>
    </p:custDataLst>
    <p:extLst>
      <p:ext uri="{BB962C8B-B14F-4D97-AF65-F5344CB8AC3E}">
        <p14:creationId xmlns:p14="http://schemas.microsoft.com/office/powerpoint/2010/main" val="16002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xEl>
                                              <p:pRg st="0" end="0"/>
                                            </p:txEl>
                                          </p:spTgt>
                                        </p:tgtEl>
                                      </p:cBhvr>
                                    </p:animEffect>
                                    <p:animScale>
                                      <p:cBhvr>
                                        <p:cTn id="13" dur="250" autoRev="1" fill="hold"/>
                                        <p:tgtEl>
                                          <p:spTgt spid="4">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4">
                                            <p:txEl>
                                              <p:pRg st="1" end="1"/>
                                            </p:txEl>
                                          </p:spTgt>
                                        </p:tgtEl>
                                      </p:cBhvr>
                                    </p:animEffect>
                                    <p:animScale>
                                      <p:cBhvr>
                                        <p:cTn id="18" dur="250" autoRev="1" fill="hold"/>
                                        <p:tgtEl>
                                          <p:spTgt spid="4">
                                            <p:txEl>
                                              <p:pRg st="1" end="1"/>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4">
                                            <p:txEl>
                                              <p:pRg st="2" end="2"/>
                                            </p:txEl>
                                          </p:spTgt>
                                        </p:tgtEl>
                                      </p:cBhvr>
                                    </p:animEffect>
                                    <p:animScale>
                                      <p:cBhvr>
                                        <p:cTn id="23" dur="250" autoRev="1" fill="hold"/>
                                        <p:tgtEl>
                                          <p:spTgt spid="4">
                                            <p:txEl>
                                              <p:pRg st="2" end="2"/>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4">
                                            <p:txEl>
                                              <p:pRg st="3" end="3"/>
                                            </p:txEl>
                                          </p:spTgt>
                                        </p:tgtEl>
                                      </p:cBhvr>
                                    </p:animEffect>
                                    <p:animScale>
                                      <p:cBhvr>
                                        <p:cTn id="26" dur="250" autoRev="1" fill="hold"/>
                                        <p:tgtEl>
                                          <p:spTgt spid="4">
                                            <p:txEl>
                                              <p:pRg st="3" end="3"/>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4">
                                            <p:txEl>
                                              <p:pRg st="4" end="4"/>
                                            </p:txEl>
                                          </p:spTgt>
                                        </p:tgtEl>
                                      </p:cBhvr>
                                    </p:animEffect>
                                    <p:animScale>
                                      <p:cBhvr>
                                        <p:cTn id="29"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AA8F-2F7B-4F91-845B-AA1686931B2B}"/>
              </a:ext>
            </a:extLst>
          </p:cNvPr>
          <p:cNvSpPr>
            <a:spLocks noGrp="1"/>
          </p:cNvSpPr>
          <p:nvPr>
            <p:ph type="title"/>
          </p:nvPr>
        </p:nvSpPr>
        <p:spPr/>
        <p:txBody>
          <a:bodyPr>
            <a:normAutofit/>
          </a:bodyPr>
          <a:lstStyle/>
          <a:p>
            <a:r>
              <a:rPr lang="en-US" sz="5400" dirty="0"/>
              <a:t>Camp Lejeune</a:t>
            </a:r>
          </a:p>
        </p:txBody>
      </p:sp>
      <p:sp>
        <p:nvSpPr>
          <p:cNvPr id="4" name="Slide Number Placeholder 3">
            <a:extLst>
              <a:ext uri="{FF2B5EF4-FFF2-40B4-BE49-F238E27FC236}">
                <a16:creationId xmlns:a16="http://schemas.microsoft.com/office/drawing/2014/main" id="{853936F9-94F1-4A54-AB9A-ADD2B99275B7}"/>
              </a:ext>
            </a:extLst>
          </p:cNvPr>
          <p:cNvSpPr>
            <a:spLocks noGrp="1"/>
          </p:cNvSpPr>
          <p:nvPr>
            <p:ph type="sldNum" sz="quarter" idx="12"/>
          </p:nvPr>
        </p:nvSpPr>
        <p:spPr/>
        <p:txBody>
          <a:bodyPr/>
          <a:lstStyle/>
          <a:p>
            <a:fld id="{772AD97A-4EE5-4134-952F-E148AF3C2668}" type="slidenum">
              <a:rPr lang="en-US" smtClean="0"/>
              <a:t>21</a:t>
            </a:fld>
            <a:endParaRPr lang="en-US" dirty="0"/>
          </a:p>
        </p:txBody>
      </p:sp>
      <p:sp>
        <p:nvSpPr>
          <p:cNvPr id="5" name="Content Placeholder 4">
            <a:extLst>
              <a:ext uri="{FF2B5EF4-FFF2-40B4-BE49-F238E27FC236}">
                <a16:creationId xmlns:a16="http://schemas.microsoft.com/office/drawing/2014/main" id="{589772EF-4466-4251-B33C-699561893F92}"/>
              </a:ext>
            </a:extLst>
          </p:cNvPr>
          <p:cNvSpPr>
            <a:spLocks noGrp="1"/>
          </p:cNvSpPr>
          <p:nvPr>
            <p:ph idx="1"/>
          </p:nvPr>
        </p:nvSpPr>
        <p:spPr>
          <a:xfrm>
            <a:off x="4036741" y="1324730"/>
            <a:ext cx="8155259" cy="5542373"/>
          </a:xfrm>
        </p:spPr>
        <p:txBody>
          <a:bodyPr anchor="ctr">
            <a:noAutofit/>
          </a:bodyPr>
          <a:lstStyle/>
          <a:p>
            <a:pPr marL="0" indent="0">
              <a:lnSpc>
                <a:spcPct val="120000"/>
              </a:lnSpc>
              <a:spcBef>
                <a:spcPts val="1200"/>
              </a:spcBef>
              <a:spcAft>
                <a:spcPts val="600"/>
              </a:spcAft>
              <a:buNone/>
            </a:pPr>
            <a:r>
              <a:rPr lang="en-US" sz="2200" b="1" u="sng" dirty="0"/>
              <a:t>Qualifying Service</a:t>
            </a:r>
            <a:r>
              <a:rPr lang="en-US" sz="2200" dirty="0"/>
              <a:t>: Spent cumulative total of 30 days at Camp Lejeune between August 1, 1953, and December 31, 1987.</a:t>
            </a:r>
            <a:endParaRPr lang="en-US" sz="2200" baseline="30000" dirty="0"/>
          </a:p>
          <a:p>
            <a:pPr marL="0" indent="0">
              <a:lnSpc>
                <a:spcPct val="120000"/>
              </a:lnSpc>
              <a:spcBef>
                <a:spcPts val="1200"/>
              </a:spcBef>
              <a:spcAft>
                <a:spcPts val="600"/>
              </a:spcAft>
              <a:buNone/>
            </a:pPr>
            <a:r>
              <a:rPr lang="en-US" sz="2200" b="1" u="sng" dirty="0"/>
              <a:t>Qualifying Health Conditions</a:t>
            </a:r>
            <a:r>
              <a:rPr lang="en-US" sz="2200" dirty="0"/>
              <a:t>: Listed at 38</a:t>
            </a:r>
            <a:r>
              <a:rPr lang="en-US" sz="2200" dirty="0">
                <a:effectLst/>
                <a:cs typeface="Times New Roman" panose="02020603050405020304" pitchFamily="18" charset="0"/>
              </a:rPr>
              <a:t> </a:t>
            </a:r>
            <a:r>
              <a:rPr lang="en-US" sz="2200" dirty="0"/>
              <a:t>C.F.R. § 3.309(f): including kidney cancer, liver cancer, non-Hodgkin’s lymphoma, adult leukemia, multiple myeloma, Parkinson’s disease, aplastic anemia and other myelodysplastic syndromes, bladder cancer. </a:t>
            </a:r>
          </a:p>
          <a:p>
            <a:pPr marL="0" indent="0">
              <a:lnSpc>
                <a:spcPct val="120000"/>
              </a:lnSpc>
              <a:spcBef>
                <a:spcPts val="1200"/>
              </a:spcBef>
              <a:spcAft>
                <a:spcPts val="600"/>
              </a:spcAft>
              <a:buNone/>
            </a:pPr>
            <a:r>
              <a:rPr lang="en-US" sz="2200" dirty="0"/>
              <a:t>Family members who lived at the base with the Veteran are eligible for reimbursement of medical expenses for 15 different conditions.  </a:t>
            </a:r>
            <a:r>
              <a:rPr lang="en-US" sz="2200" b="1" dirty="0"/>
              <a:t>Use </a:t>
            </a:r>
            <a:r>
              <a:rPr lang="en-US" sz="2200" b="1" dirty="0">
                <a:hlinkClick r:id="rId4"/>
              </a:rPr>
              <a:t>VA Form 10-10068b</a:t>
            </a:r>
            <a:r>
              <a:rPr lang="en-US" sz="2200" b="1" dirty="0"/>
              <a:t> to apply.</a:t>
            </a:r>
          </a:p>
        </p:txBody>
      </p:sp>
      <p:pic>
        <p:nvPicPr>
          <p:cNvPr id="3" name="Picture 2">
            <a:extLst>
              <a:ext uri="{FF2B5EF4-FFF2-40B4-BE49-F238E27FC236}">
                <a16:creationId xmlns:a16="http://schemas.microsoft.com/office/drawing/2014/main" id="{00FCB31E-330E-4312-B503-10D2AB5BCEC9}"/>
              </a:ext>
            </a:extLst>
          </p:cNvPr>
          <p:cNvPicPr>
            <a:picLocks noChangeAspect="1"/>
          </p:cNvPicPr>
          <p:nvPr/>
        </p:nvPicPr>
        <p:blipFill rotWithShape="1">
          <a:blip r:embed="rId5"/>
          <a:srcRect r="53414"/>
          <a:stretch/>
        </p:blipFill>
        <p:spPr>
          <a:xfrm>
            <a:off x="436963" y="1699391"/>
            <a:ext cx="3306058" cy="4728935"/>
          </a:xfrm>
          <a:prstGeom prst="rect">
            <a:avLst/>
          </a:prstGeom>
        </p:spPr>
      </p:pic>
    </p:spTree>
    <p:custDataLst>
      <p:tags r:id="rId1"/>
    </p:custDataLst>
    <p:extLst>
      <p:ext uri="{BB962C8B-B14F-4D97-AF65-F5344CB8AC3E}">
        <p14:creationId xmlns:p14="http://schemas.microsoft.com/office/powerpoint/2010/main" val="63143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rmAutofit/>
          </a:bodyPr>
          <a:lstStyle/>
          <a:p>
            <a:r>
              <a:rPr lang="en-US" sz="5400" dirty="0"/>
              <a:t>Radiation Exposed Veterans</a:t>
            </a:r>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p:txBody>
          <a:bodyPr/>
          <a:lstStyle/>
          <a:p>
            <a:fld id="{772AD97A-4EE5-4134-952F-E148AF3C2668}" type="slidenum">
              <a:rPr lang="en-US" smtClean="0"/>
              <a:t>22</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169333" y="1456269"/>
            <a:ext cx="8238687" cy="4072992"/>
          </a:xfrm>
        </p:spPr>
        <p:txBody>
          <a:bodyPr>
            <a:normAutofit/>
          </a:bodyPr>
          <a:lstStyle/>
          <a:p>
            <a:pPr marL="0" indent="0">
              <a:lnSpc>
                <a:spcPct val="100000"/>
              </a:lnSpc>
              <a:spcBef>
                <a:spcPts val="1200"/>
              </a:spcBef>
              <a:spcAft>
                <a:spcPts val="1200"/>
              </a:spcAft>
              <a:buNone/>
            </a:pPr>
            <a:r>
              <a:rPr lang="en-US" b="1" u="sng" dirty="0"/>
              <a:t>Qualifying Service</a:t>
            </a:r>
            <a:r>
              <a:rPr lang="en-US" dirty="0"/>
              <a:t>: Participated in radiation-risk activities around atomic bomb blast sites in Japan, nuclear weapon test sites, and other high-risk locations. See 38 C.F.R. § 3.309(d)(3).</a:t>
            </a:r>
          </a:p>
          <a:p>
            <a:pPr marL="0" indent="0">
              <a:lnSpc>
                <a:spcPct val="100000"/>
              </a:lnSpc>
              <a:spcBef>
                <a:spcPts val="1200"/>
              </a:spcBef>
              <a:spcAft>
                <a:spcPts val="1200"/>
              </a:spcAft>
              <a:buNone/>
            </a:pPr>
            <a:r>
              <a:rPr lang="en-US" b="1" u="sng" dirty="0"/>
              <a:t>Qualifying Health Conditions</a:t>
            </a:r>
            <a:r>
              <a:rPr lang="en-US" dirty="0"/>
              <a:t>: Listed at 38 C.F.R. §§ 3.309(d) and 3.311, including many types of cancer.</a:t>
            </a:r>
            <a:endParaRPr lang="en-US" sz="2400" dirty="0"/>
          </a:p>
        </p:txBody>
      </p:sp>
      <p:sp>
        <p:nvSpPr>
          <p:cNvPr id="8" name="Rectangle: Rounded Corners 7">
            <a:extLst>
              <a:ext uri="{FF2B5EF4-FFF2-40B4-BE49-F238E27FC236}">
                <a16:creationId xmlns:a16="http://schemas.microsoft.com/office/drawing/2014/main" id="{A68F6AF6-4AA0-4E9B-A152-2E21F4B84A6A}"/>
              </a:ext>
            </a:extLst>
          </p:cNvPr>
          <p:cNvSpPr/>
          <p:nvPr/>
        </p:nvSpPr>
        <p:spPr>
          <a:xfrm>
            <a:off x="556527" y="5529261"/>
            <a:ext cx="11062008" cy="1001531"/>
          </a:xfrm>
          <a:prstGeom prst="roundRec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latin typeface="Verdana" panose="020B0604030504040204" pitchFamily="34" charset="0"/>
                <a:ea typeface="Verdana" panose="020B0604030504040204" pitchFamily="34" charset="0"/>
              </a:rPr>
              <a:t>Advocacy Tip: </a:t>
            </a:r>
            <a:r>
              <a:rPr lang="en-US" sz="2400" dirty="0">
                <a:solidFill>
                  <a:schemeClr val="tx1"/>
                </a:solidFill>
                <a:latin typeface="Verdana" panose="020B0604030504040204" pitchFamily="34" charset="0"/>
                <a:ea typeface="Verdana" panose="020B0604030504040204" pitchFamily="34" charset="0"/>
              </a:rPr>
              <a:t>Look carefully at the spelling for each island where the Veteran served in the Pacific Ocean for nuclear weapons testing.</a:t>
            </a:r>
          </a:p>
        </p:txBody>
      </p:sp>
      <p:pic>
        <p:nvPicPr>
          <p:cNvPr id="3" name="Picture 2">
            <a:extLst>
              <a:ext uri="{FF2B5EF4-FFF2-40B4-BE49-F238E27FC236}">
                <a16:creationId xmlns:a16="http://schemas.microsoft.com/office/drawing/2014/main" id="{C5CB2E39-C283-48A0-AE60-4E6F1EBC6FDB}"/>
              </a:ext>
            </a:extLst>
          </p:cNvPr>
          <p:cNvPicPr>
            <a:picLocks noChangeAspect="1"/>
          </p:cNvPicPr>
          <p:nvPr/>
        </p:nvPicPr>
        <p:blipFill rotWithShape="1">
          <a:blip r:embed="rId4"/>
          <a:srcRect l="33393" r="32056" b="24869"/>
          <a:stretch/>
        </p:blipFill>
        <p:spPr>
          <a:xfrm>
            <a:off x="8753706" y="1522690"/>
            <a:ext cx="2899318" cy="3812619"/>
          </a:xfrm>
          <a:prstGeom prst="rect">
            <a:avLst/>
          </a:prstGeom>
        </p:spPr>
      </p:pic>
    </p:spTree>
    <p:custDataLst>
      <p:tags r:id="rId1"/>
    </p:custDataLst>
    <p:extLst>
      <p:ext uri="{BB962C8B-B14F-4D97-AF65-F5344CB8AC3E}">
        <p14:creationId xmlns:p14="http://schemas.microsoft.com/office/powerpoint/2010/main" val="3472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5374-4471-4A83-8D37-38DA4F773BD3}"/>
              </a:ext>
            </a:extLst>
          </p:cNvPr>
          <p:cNvSpPr>
            <a:spLocks noGrp="1"/>
          </p:cNvSpPr>
          <p:nvPr>
            <p:ph type="title"/>
          </p:nvPr>
        </p:nvSpPr>
        <p:spPr/>
        <p:txBody>
          <a:bodyPr>
            <a:noAutofit/>
          </a:bodyPr>
          <a:lstStyle/>
          <a:p>
            <a:r>
              <a:rPr lang="en-US" dirty="0"/>
              <a:t>Non-Presumptive Conditions</a:t>
            </a:r>
          </a:p>
        </p:txBody>
      </p:sp>
      <p:sp>
        <p:nvSpPr>
          <p:cNvPr id="4" name="Slide Number Placeholder 3">
            <a:extLst>
              <a:ext uri="{FF2B5EF4-FFF2-40B4-BE49-F238E27FC236}">
                <a16:creationId xmlns:a16="http://schemas.microsoft.com/office/drawing/2014/main" id="{CC3192E2-D9B6-41E5-962E-ABC5419AE68A}"/>
              </a:ext>
            </a:extLst>
          </p:cNvPr>
          <p:cNvSpPr>
            <a:spLocks noGrp="1"/>
          </p:cNvSpPr>
          <p:nvPr>
            <p:ph type="sldNum" sz="quarter" idx="12"/>
          </p:nvPr>
        </p:nvSpPr>
        <p:spPr/>
        <p:txBody>
          <a:bodyPr/>
          <a:lstStyle/>
          <a:p>
            <a:fld id="{772AD97A-4EE5-4134-952F-E148AF3C2668}" type="slidenum">
              <a:rPr lang="en-US" smtClean="0"/>
              <a:pPr/>
              <a:t>23</a:t>
            </a:fld>
            <a:endParaRPr lang="en-US" dirty="0"/>
          </a:p>
        </p:txBody>
      </p:sp>
      <p:sp>
        <p:nvSpPr>
          <p:cNvPr id="5" name="Content Placeholder 4">
            <a:extLst>
              <a:ext uri="{FF2B5EF4-FFF2-40B4-BE49-F238E27FC236}">
                <a16:creationId xmlns:a16="http://schemas.microsoft.com/office/drawing/2014/main" id="{92165AB4-D33E-4BFC-82B8-3B34311D38E6}"/>
              </a:ext>
            </a:extLst>
          </p:cNvPr>
          <p:cNvSpPr>
            <a:spLocks noGrp="1"/>
          </p:cNvSpPr>
          <p:nvPr>
            <p:ph idx="1"/>
          </p:nvPr>
        </p:nvSpPr>
        <p:spPr>
          <a:xfrm>
            <a:off x="169333" y="1501988"/>
            <a:ext cx="11836400" cy="4997586"/>
          </a:xfrm>
        </p:spPr>
        <p:txBody>
          <a:bodyPr>
            <a:normAutofit/>
          </a:bodyPr>
          <a:lstStyle/>
          <a:p>
            <a:r>
              <a:rPr lang="en-US" sz="2600" b="1" i="1" dirty="0"/>
              <a:t>Direct service connection </a:t>
            </a:r>
            <a:r>
              <a:rPr lang="en-US" sz="2600" dirty="0"/>
              <a:t>for exposure is still possible for conditions VA did not list as presumptive.  </a:t>
            </a:r>
            <a:r>
              <a:rPr lang="en-US" sz="2600" i="1" dirty="0"/>
              <a:t>See</a:t>
            </a:r>
            <a:r>
              <a:rPr lang="en-US" sz="2600" dirty="0"/>
              <a:t> </a:t>
            </a:r>
            <a:r>
              <a:rPr lang="en-US" sz="2600" i="1" dirty="0" err="1"/>
              <a:t>Combee</a:t>
            </a:r>
            <a:r>
              <a:rPr lang="en-US" sz="2600" i="1" dirty="0"/>
              <a:t> v. Brown</a:t>
            </a:r>
            <a:r>
              <a:rPr lang="en-US" sz="2600" dirty="0"/>
              <a:t>, 34 F.3d 1039 (Fed. Cir. 1994).</a:t>
            </a:r>
            <a:endParaRPr lang="en-US" sz="2600" baseline="30000" dirty="0"/>
          </a:p>
          <a:p>
            <a:pPr lvl="1">
              <a:spcBef>
                <a:spcPts val="1200"/>
              </a:spcBef>
              <a:spcAft>
                <a:spcPts val="1200"/>
              </a:spcAft>
            </a:pPr>
            <a:r>
              <a:rPr lang="en-US" sz="2600" dirty="0"/>
              <a:t>Proof must be based upon </a:t>
            </a:r>
            <a:r>
              <a:rPr lang="en-US" sz="2600" b="1" i="1" dirty="0"/>
              <a:t>specific risk factors </a:t>
            </a:r>
            <a:r>
              <a:rPr lang="en-US" sz="2600" dirty="0"/>
              <a:t>of the individual Veteran.  </a:t>
            </a:r>
            <a:r>
              <a:rPr lang="en-US" sz="2600" i="1" dirty="0"/>
              <a:t>See</a:t>
            </a:r>
            <a:r>
              <a:rPr lang="en-US" sz="2600" dirty="0"/>
              <a:t> </a:t>
            </a:r>
            <a:r>
              <a:rPr lang="en-US" sz="2600" i="1" dirty="0" err="1"/>
              <a:t>Polovick</a:t>
            </a:r>
            <a:r>
              <a:rPr lang="en-US" sz="2600" i="1" dirty="0"/>
              <a:t> v. Shinseki</a:t>
            </a:r>
            <a:r>
              <a:rPr lang="en-US" sz="2600" dirty="0"/>
              <a:t>, 23 </a:t>
            </a:r>
            <a:r>
              <a:rPr lang="en-US" sz="2600" dirty="0" err="1"/>
              <a:t>Vet.App</a:t>
            </a:r>
            <a:r>
              <a:rPr lang="en-US" sz="2600" dirty="0"/>
              <a:t>. 48 (2009).</a:t>
            </a:r>
            <a:endParaRPr lang="en-US" sz="2600" baseline="30000" dirty="0"/>
          </a:p>
          <a:p>
            <a:r>
              <a:rPr lang="en-US" sz="2600" dirty="0"/>
              <a:t>Provide expert opinion that discusses:</a:t>
            </a:r>
          </a:p>
          <a:p>
            <a:pPr lvl="1"/>
            <a:r>
              <a:rPr lang="en-US" sz="2600" dirty="0"/>
              <a:t>Why the Veteran’s case is special, and</a:t>
            </a:r>
          </a:p>
          <a:p>
            <a:pPr lvl="1"/>
            <a:r>
              <a:rPr lang="en-US" sz="2600" dirty="0"/>
              <a:t>Why exposure is at least as likely as not to be the underlying cause.</a:t>
            </a:r>
            <a:endParaRPr lang="en-US" sz="2600" b="1" u="sng" dirty="0"/>
          </a:p>
        </p:txBody>
      </p:sp>
      <p:sp>
        <p:nvSpPr>
          <p:cNvPr id="8" name="Rectangle: Rounded Corners 7">
            <a:extLst>
              <a:ext uri="{FF2B5EF4-FFF2-40B4-BE49-F238E27FC236}">
                <a16:creationId xmlns:a16="http://schemas.microsoft.com/office/drawing/2014/main" id="{01E0E81F-D54A-4B3E-BA69-BE4F9174B83D}"/>
              </a:ext>
            </a:extLst>
          </p:cNvPr>
          <p:cNvSpPr/>
          <p:nvPr/>
        </p:nvSpPr>
        <p:spPr>
          <a:xfrm>
            <a:off x="345689" y="5391434"/>
            <a:ext cx="11206016" cy="121697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400" b="1" dirty="0">
                <a:solidFill>
                  <a:schemeClr val="tx1"/>
                </a:solidFill>
                <a:latin typeface="Verdana" panose="020B0604030504040204" pitchFamily="34" charset="0"/>
                <a:ea typeface="Verdana" panose="020B0604030504040204" pitchFamily="34" charset="0"/>
              </a:rPr>
              <a:t>Advocacy Tip: </a:t>
            </a:r>
            <a:r>
              <a:rPr lang="en-US" sz="2400" dirty="0">
                <a:solidFill>
                  <a:schemeClr val="tx1"/>
                </a:solidFill>
                <a:latin typeface="Verdana" panose="020B0604030504040204" pitchFamily="34" charset="0"/>
                <a:ea typeface="Verdana" panose="020B0604030504040204" pitchFamily="34" charset="0"/>
              </a:rPr>
              <a:t>Gathering evidence or a nexus opinion may take time. File an Intent to File, VA Form 21-0966, to preserve the Veteran’s claim effective date.</a:t>
            </a:r>
          </a:p>
        </p:txBody>
      </p:sp>
    </p:spTree>
    <p:custDataLst>
      <p:tags r:id="rId1"/>
    </p:custDataLst>
    <p:extLst>
      <p:ext uri="{BB962C8B-B14F-4D97-AF65-F5344CB8AC3E}">
        <p14:creationId xmlns:p14="http://schemas.microsoft.com/office/powerpoint/2010/main" val="2431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3" end="3"/>
                                            </p:txEl>
                                          </p:spTgt>
                                        </p:tgtEl>
                                      </p:cBhvr>
                                    </p:animEffect>
                                    <p:animScale>
                                      <p:cBhvr>
                                        <p:cTn id="17" dur="250" autoRev="1" fill="hold"/>
                                        <p:tgtEl>
                                          <p:spTgt spid="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4" end="4"/>
                                            </p:txEl>
                                          </p:spTgt>
                                        </p:tgtEl>
                                      </p:cBhvr>
                                    </p:animEffect>
                                    <p:animScale>
                                      <p:cBhvr>
                                        <p:cTn id="22" dur="250" autoRev="1" fill="hold"/>
                                        <p:tgtEl>
                                          <p:spTgt spid="5">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94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74D8-BD4F-472C-A70F-EB7DF98FAAF7}"/>
              </a:ext>
            </a:extLst>
          </p:cNvPr>
          <p:cNvSpPr>
            <a:spLocks noGrp="1"/>
          </p:cNvSpPr>
          <p:nvPr>
            <p:ph type="title"/>
          </p:nvPr>
        </p:nvSpPr>
        <p:spPr/>
        <p:txBody>
          <a:bodyPr/>
          <a:lstStyle/>
          <a:p>
            <a:r>
              <a:rPr lang="en-US" dirty="0"/>
              <a:t>Presumptive Conditions Recap</a:t>
            </a:r>
          </a:p>
        </p:txBody>
      </p:sp>
      <p:sp>
        <p:nvSpPr>
          <p:cNvPr id="4" name="Slide Number Placeholder 3">
            <a:extLst>
              <a:ext uri="{FF2B5EF4-FFF2-40B4-BE49-F238E27FC236}">
                <a16:creationId xmlns:a16="http://schemas.microsoft.com/office/drawing/2014/main" id="{9D0E9A8A-418D-4176-AE05-4144C47991D0}"/>
              </a:ext>
            </a:extLst>
          </p:cNvPr>
          <p:cNvSpPr>
            <a:spLocks noGrp="1"/>
          </p:cNvSpPr>
          <p:nvPr>
            <p:ph type="sldNum" sz="quarter" idx="12"/>
          </p:nvPr>
        </p:nvSpPr>
        <p:spPr/>
        <p:txBody>
          <a:bodyPr/>
          <a:lstStyle/>
          <a:p>
            <a:fld id="{772AD97A-4EE5-4134-952F-E148AF3C2668}" type="slidenum">
              <a:rPr lang="en-US" smtClean="0"/>
              <a:pPr/>
              <a:t>3</a:t>
            </a:fld>
            <a:endParaRPr lang="en-US" dirty="0"/>
          </a:p>
        </p:txBody>
      </p:sp>
      <p:sp>
        <p:nvSpPr>
          <p:cNvPr id="5" name="Content Placeholder 4">
            <a:extLst>
              <a:ext uri="{FF2B5EF4-FFF2-40B4-BE49-F238E27FC236}">
                <a16:creationId xmlns:a16="http://schemas.microsoft.com/office/drawing/2014/main" id="{7EDB7B8F-A783-4D2D-948D-833264AD2BEA}"/>
              </a:ext>
            </a:extLst>
          </p:cNvPr>
          <p:cNvSpPr>
            <a:spLocks noGrp="1"/>
          </p:cNvSpPr>
          <p:nvPr>
            <p:ph idx="1"/>
          </p:nvPr>
        </p:nvSpPr>
        <p:spPr>
          <a:xfrm>
            <a:off x="5591332" y="1610820"/>
            <a:ext cx="6568192" cy="4997586"/>
          </a:xfrm>
        </p:spPr>
        <p:txBody>
          <a:bodyPr>
            <a:normAutofit/>
          </a:bodyPr>
          <a:lstStyle/>
          <a:p>
            <a:pPr marL="0" indent="0">
              <a:buNone/>
            </a:pPr>
            <a:r>
              <a:rPr lang="en-US" dirty="0"/>
              <a:t>For a Veteran with:</a:t>
            </a:r>
          </a:p>
          <a:p>
            <a:pPr marL="0" indent="0">
              <a:buNone/>
            </a:pPr>
            <a:endParaRPr lang="en-US" dirty="0"/>
          </a:p>
          <a:p>
            <a:pPr marL="514350" indent="-514350">
              <a:buFont typeface="+mj-lt"/>
              <a:buAutoNum type="arabicPeriod"/>
            </a:pPr>
            <a:r>
              <a:rPr lang="en-US" u="sng" dirty="0"/>
              <a:t>qualifying service</a:t>
            </a:r>
            <a:r>
              <a:rPr lang="en-US" dirty="0"/>
              <a:t>, </a:t>
            </a:r>
            <a:r>
              <a:rPr lang="en-US" b="1" i="1" dirty="0"/>
              <a:t>and</a:t>
            </a:r>
            <a:r>
              <a:rPr lang="en-US" dirty="0"/>
              <a:t> </a:t>
            </a:r>
          </a:p>
          <a:p>
            <a:pPr marL="0" indent="0">
              <a:buNone/>
            </a:pPr>
            <a:r>
              <a:rPr lang="en-US" u="sng" dirty="0"/>
              <a:t> </a:t>
            </a:r>
            <a:endParaRPr lang="en-US" dirty="0"/>
          </a:p>
          <a:p>
            <a:pPr marL="514350" indent="-514350">
              <a:buFont typeface="+mj-lt"/>
              <a:buAutoNum type="arabicPeriod" startAt="2"/>
            </a:pPr>
            <a:r>
              <a:rPr lang="en-US" u="sng" dirty="0"/>
              <a:t>qualifying health condition</a:t>
            </a:r>
            <a:endParaRPr lang="en-US" dirty="0"/>
          </a:p>
          <a:p>
            <a:endParaRPr lang="en-US" dirty="0"/>
          </a:p>
          <a:p>
            <a:pPr marL="0" indent="0">
              <a:buNone/>
            </a:pPr>
            <a:r>
              <a:rPr lang="en-US" dirty="0"/>
              <a:t>Presumptive service connection removes the need for the Veteran to show VA a nexus between an in-service event and the condition. </a:t>
            </a:r>
          </a:p>
          <a:p>
            <a:endParaRPr lang="en-US" dirty="0"/>
          </a:p>
        </p:txBody>
      </p:sp>
      <p:pic>
        <p:nvPicPr>
          <p:cNvPr id="8" name="Picture 7" descr="A person in a suit and tie&#10;&#10;Description automatically generated">
            <a:extLst>
              <a:ext uri="{FF2B5EF4-FFF2-40B4-BE49-F238E27FC236}">
                <a16:creationId xmlns:a16="http://schemas.microsoft.com/office/drawing/2014/main" id="{BD5DEB37-2367-4F64-B399-F3745F07E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32" y="1975945"/>
            <a:ext cx="4591197" cy="4490177"/>
          </a:xfrm>
          <a:prstGeom prst="rect">
            <a:avLst/>
          </a:prstGeom>
        </p:spPr>
      </p:pic>
      <p:sp>
        <p:nvSpPr>
          <p:cNvPr id="9" name="&quot;Not Allowed&quot; Symbol 8">
            <a:extLst>
              <a:ext uri="{FF2B5EF4-FFF2-40B4-BE49-F238E27FC236}">
                <a16:creationId xmlns:a16="http://schemas.microsoft.com/office/drawing/2014/main" id="{305AF704-E438-4E01-9C0E-1469CE2F5F8B}"/>
              </a:ext>
            </a:extLst>
          </p:cNvPr>
          <p:cNvSpPr/>
          <p:nvPr/>
        </p:nvSpPr>
        <p:spPr>
          <a:xfrm>
            <a:off x="364204" y="1783501"/>
            <a:ext cx="4180310" cy="4092315"/>
          </a:xfrm>
          <a:prstGeom prst="noSmoking">
            <a:avLst>
              <a:gd name="adj" fmla="val 666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ustDataLst>
      <p:tags r:id="rId1"/>
    </p:custDataLst>
    <p:extLst>
      <p:ext uri="{BB962C8B-B14F-4D97-AF65-F5344CB8AC3E}">
        <p14:creationId xmlns:p14="http://schemas.microsoft.com/office/powerpoint/2010/main" val="3085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2" end="2"/>
                                            </p:txEl>
                                          </p:spTgt>
                                        </p:tgtEl>
                                      </p:cBhvr>
                                    </p:animEffect>
                                    <p:animScale>
                                      <p:cBhvr>
                                        <p:cTn id="7" dur="250" autoRev="1" fill="hold"/>
                                        <p:tgtEl>
                                          <p:spTgt spid="5">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4" end="4"/>
                                            </p:txEl>
                                          </p:spTgt>
                                        </p:tgtEl>
                                      </p:cBhvr>
                                    </p:animEffect>
                                    <p:animScale>
                                      <p:cBhvr>
                                        <p:cTn id="12" dur="250" autoRev="1" fill="hold"/>
                                        <p:tgtEl>
                                          <p:spTgt spid="5">
                                            <p:txEl>
                                              <p:pRg st="4" end="4"/>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6" end="6"/>
                                            </p:txEl>
                                          </p:spTgt>
                                        </p:tgtEl>
                                      </p:cBhvr>
                                    </p:animEffect>
                                    <p:animScale>
                                      <p:cBhvr>
                                        <p:cTn id="17" dur="250" autoRev="1" fill="hold"/>
                                        <p:tgtEl>
                                          <p:spTgt spid="5">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5374-4471-4A83-8D37-38DA4F773BD3}"/>
              </a:ext>
            </a:extLst>
          </p:cNvPr>
          <p:cNvSpPr>
            <a:spLocks noGrp="1"/>
          </p:cNvSpPr>
          <p:nvPr>
            <p:ph type="title"/>
          </p:nvPr>
        </p:nvSpPr>
        <p:spPr/>
        <p:txBody>
          <a:bodyPr>
            <a:noAutofit/>
          </a:bodyPr>
          <a:lstStyle/>
          <a:p>
            <a:r>
              <a:rPr lang="en-US" dirty="0"/>
              <a:t>Filing Exposure Claims</a:t>
            </a:r>
          </a:p>
        </p:txBody>
      </p:sp>
      <p:sp>
        <p:nvSpPr>
          <p:cNvPr id="4" name="Slide Number Placeholder 3">
            <a:extLst>
              <a:ext uri="{FF2B5EF4-FFF2-40B4-BE49-F238E27FC236}">
                <a16:creationId xmlns:a16="http://schemas.microsoft.com/office/drawing/2014/main" id="{CC3192E2-D9B6-41E5-962E-ABC5419AE68A}"/>
              </a:ext>
            </a:extLst>
          </p:cNvPr>
          <p:cNvSpPr>
            <a:spLocks noGrp="1"/>
          </p:cNvSpPr>
          <p:nvPr>
            <p:ph type="sldNum" sz="quarter" idx="12"/>
          </p:nvPr>
        </p:nvSpPr>
        <p:spPr/>
        <p:txBody>
          <a:bodyPr/>
          <a:lstStyle/>
          <a:p>
            <a:fld id="{772AD97A-4EE5-4134-952F-E148AF3C2668}" type="slidenum">
              <a:rPr lang="en-US" smtClean="0"/>
              <a:pPr/>
              <a:t>4</a:t>
            </a:fld>
            <a:endParaRPr lang="en-US" dirty="0"/>
          </a:p>
        </p:txBody>
      </p:sp>
      <p:sp>
        <p:nvSpPr>
          <p:cNvPr id="5" name="Content Placeholder 4">
            <a:extLst>
              <a:ext uri="{FF2B5EF4-FFF2-40B4-BE49-F238E27FC236}">
                <a16:creationId xmlns:a16="http://schemas.microsoft.com/office/drawing/2014/main" id="{92165AB4-D33E-4BFC-82B8-3B34311D38E6}"/>
              </a:ext>
            </a:extLst>
          </p:cNvPr>
          <p:cNvSpPr>
            <a:spLocks noGrp="1"/>
          </p:cNvSpPr>
          <p:nvPr>
            <p:ph idx="1"/>
          </p:nvPr>
        </p:nvSpPr>
        <p:spPr>
          <a:xfrm>
            <a:off x="4778476" y="1445342"/>
            <a:ext cx="7413523" cy="5163064"/>
          </a:xfrm>
        </p:spPr>
        <p:txBody>
          <a:bodyPr anchor="ctr">
            <a:normAutofit lnSpcReduction="10000"/>
          </a:bodyPr>
          <a:lstStyle/>
          <a:p>
            <a:pPr marL="0" indent="0">
              <a:lnSpc>
                <a:spcPct val="100000"/>
              </a:lnSpc>
              <a:spcBef>
                <a:spcPts val="0"/>
              </a:spcBef>
              <a:spcAft>
                <a:spcPts val="1800"/>
              </a:spcAft>
              <a:buNone/>
            </a:pPr>
            <a:r>
              <a:rPr lang="en-US" sz="3200" b="1" dirty="0"/>
              <a:t>There are no special forms for filing exposure claims.</a:t>
            </a:r>
            <a:endParaRPr lang="en-US" sz="3200" dirty="0"/>
          </a:p>
          <a:p>
            <a:pPr>
              <a:lnSpc>
                <a:spcPct val="100000"/>
              </a:lnSpc>
              <a:spcBef>
                <a:spcPts val="0"/>
              </a:spcBef>
              <a:spcAft>
                <a:spcPts val="1800"/>
              </a:spcAft>
            </a:pPr>
            <a:r>
              <a:rPr lang="en-US" sz="3200" dirty="0"/>
              <a:t>Initiate with Form 21-526EZ or Form 20-0995.</a:t>
            </a:r>
          </a:p>
          <a:p>
            <a:pPr>
              <a:lnSpc>
                <a:spcPct val="100000"/>
              </a:lnSpc>
              <a:spcBef>
                <a:spcPts val="0"/>
              </a:spcBef>
              <a:spcAft>
                <a:spcPts val="1800"/>
              </a:spcAft>
            </a:pPr>
            <a:r>
              <a:rPr lang="en-US" sz="3200" dirty="0"/>
              <a:t>Use Form 21-4142 to identify relevant private medical records.</a:t>
            </a:r>
          </a:p>
          <a:p>
            <a:pPr>
              <a:lnSpc>
                <a:spcPct val="100000"/>
              </a:lnSpc>
              <a:spcBef>
                <a:spcPts val="0"/>
              </a:spcBef>
              <a:spcAft>
                <a:spcPts val="1800"/>
              </a:spcAft>
            </a:pPr>
            <a:r>
              <a:rPr lang="en-US" sz="3200" dirty="0"/>
              <a:t>Use Form 21-4138 to submit a lay statement with relevant details if necessary.</a:t>
            </a:r>
          </a:p>
        </p:txBody>
      </p:sp>
      <p:grpSp>
        <p:nvGrpSpPr>
          <p:cNvPr id="3" name="Group 2">
            <a:extLst>
              <a:ext uri="{FF2B5EF4-FFF2-40B4-BE49-F238E27FC236}">
                <a16:creationId xmlns:a16="http://schemas.microsoft.com/office/drawing/2014/main" id="{11283FEA-BBD4-412E-9D7C-34F6B05A0C64}"/>
              </a:ext>
            </a:extLst>
          </p:cNvPr>
          <p:cNvGrpSpPr/>
          <p:nvPr/>
        </p:nvGrpSpPr>
        <p:grpSpPr>
          <a:xfrm>
            <a:off x="289942" y="1714134"/>
            <a:ext cx="4468868" cy="4787845"/>
            <a:chOff x="289942" y="1714134"/>
            <a:chExt cx="4468868" cy="4787845"/>
          </a:xfrm>
        </p:grpSpPr>
        <p:pic>
          <p:nvPicPr>
            <p:cNvPr id="9" name="Picture 8">
              <a:extLst>
                <a:ext uri="{FF2B5EF4-FFF2-40B4-BE49-F238E27FC236}">
                  <a16:creationId xmlns:a16="http://schemas.microsoft.com/office/drawing/2014/main" id="{D9D94704-0645-432A-8548-767094A6D32B}"/>
                </a:ext>
              </a:extLst>
            </p:cNvPr>
            <p:cNvPicPr>
              <a:picLocks noChangeAspect="1"/>
            </p:cNvPicPr>
            <p:nvPr/>
          </p:nvPicPr>
          <p:blipFill>
            <a:blip r:embed="rId4"/>
            <a:stretch>
              <a:fillRect/>
            </a:stretch>
          </p:blipFill>
          <p:spPr>
            <a:xfrm>
              <a:off x="289942" y="1714134"/>
              <a:ext cx="4085410" cy="3675792"/>
            </a:xfrm>
            <a:prstGeom prst="rect">
              <a:avLst/>
            </a:prstGeom>
            <a:ln w="38100">
              <a:solidFill>
                <a:schemeClr val="accent1"/>
              </a:solidFill>
            </a:ln>
          </p:spPr>
        </p:pic>
        <p:pic>
          <p:nvPicPr>
            <p:cNvPr id="8" name="Picture 7">
              <a:extLst>
                <a:ext uri="{FF2B5EF4-FFF2-40B4-BE49-F238E27FC236}">
                  <a16:creationId xmlns:a16="http://schemas.microsoft.com/office/drawing/2014/main" id="{112200F1-A2B4-4681-B2EF-58A3BC8EE35B}"/>
                </a:ext>
              </a:extLst>
            </p:cNvPr>
            <p:cNvPicPr>
              <a:picLocks noChangeAspect="1"/>
            </p:cNvPicPr>
            <p:nvPr/>
          </p:nvPicPr>
          <p:blipFill>
            <a:blip r:embed="rId5"/>
            <a:stretch>
              <a:fillRect/>
            </a:stretch>
          </p:blipFill>
          <p:spPr>
            <a:xfrm>
              <a:off x="491504" y="2399867"/>
              <a:ext cx="4085410" cy="3254013"/>
            </a:xfrm>
            <a:prstGeom prst="rect">
              <a:avLst/>
            </a:prstGeom>
            <a:ln w="38100">
              <a:solidFill>
                <a:schemeClr val="accent1"/>
              </a:solidFill>
            </a:ln>
          </p:spPr>
        </p:pic>
        <p:pic>
          <p:nvPicPr>
            <p:cNvPr id="6" name="Content Placeholder 4">
              <a:extLst>
                <a:ext uri="{FF2B5EF4-FFF2-40B4-BE49-F238E27FC236}">
                  <a16:creationId xmlns:a16="http://schemas.microsoft.com/office/drawing/2014/main" id="{046D0ADE-B990-4240-9F5B-EEB67D2EA5DD}"/>
                </a:ext>
              </a:extLst>
            </p:cNvPr>
            <p:cNvPicPr>
              <a:picLocks noChangeAspect="1"/>
            </p:cNvPicPr>
            <p:nvPr/>
          </p:nvPicPr>
          <p:blipFill>
            <a:blip r:embed="rId6"/>
            <a:stretch>
              <a:fillRect/>
            </a:stretch>
          </p:blipFill>
          <p:spPr>
            <a:xfrm>
              <a:off x="775221" y="3173360"/>
              <a:ext cx="3983589" cy="3328619"/>
            </a:xfrm>
            <a:prstGeom prst="rect">
              <a:avLst/>
            </a:prstGeom>
            <a:ln w="28575">
              <a:solidFill>
                <a:schemeClr val="accent1"/>
              </a:solidFill>
            </a:ln>
          </p:spPr>
        </p:pic>
      </p:grpSp>
    </p:spTree>
    <p:custDataLst>
      <p:tags r:id="rId1"/>
    </p:custDataLst>
    <p:extLst>
      <p:ext uri="{BB962C8B-B14F-4D97-AF65-F5344CB8AC3E}">
        <p14:creationId xmlns:p14="http://schemas.microsoft.com/office/powerpoint/2010/main" val="6936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3" end="3"/>
                                            </p:txEl>
                                          </p:spTgt>
                                        </p:tgtEl>
                                      </p:cBhvr>
                                    </p:animEffect>
                                    <p:animScale>
                                      <p:cBhvr>
                                        <p:cTn id="17" dur="250" autoRev="1" fill="hold"/>
                                        <p:tgtEl>
                                          <p:spTgt spid="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5374-4471-4A83-8D37-38DA4F773BD3}"/>
              </a:ext>
            </a:extLst>
          </p:cNvPr>
          <p:cNvSpPr>
            <a:spLocks noGrp="1"/>
          </p:cNvSpPr>
          <p:nvPr>
            <p:ph type="title"/>
          </p:nvPr>
        </p:nvSpPr>
        <p:spPr/>
        <p:txBody>
          <a:bodyPr>
            <a:noAutofit/>
          </a:bodyPr>
          <a:lstStyle/>
          <a:p>
            <a:r>
              <a:rPr lang="en-US" dirty="0"/>
              <a:t>Exposure Claim Presumptions</a:t>
            </a:r>
          </a:p>
        </p:txBody>
      </p:sp>
      <p:sp>
        <p:nvSpPr>
          <p:cNvPr id="4" name="Slide Number Placeholder 3">
            <a:extLst>
              <a:ext uri="{FF2B5EF4-FFF2-40B4-BE49-F238E27FC236}">
                <a16:creationId xmlns:a16="http://schemas.microsoft.com/office/drawing/2014/main" id="{CC3192E2-D9B6-41E5-962E-ABC5419AE68A}"/>
              </a:ext>
            </a:extLst>
          </p:cNvPr>
          <p:cNvSpPr>
            <a:spLocks noGrp="1"/>
          </p:cNvSpPr>
          <p:nvPr>
            <p:ph type="sldNum" sz="quarter" idx="12"/>
          </p:nvPr>
        </p:nvSpPr>
        <p:spPr/>
        <p:txBody>
          <a:bodyPr/>
          <a:lstStyle/>
          <a:p>
            <a:fld id="{772AD97A-4EE5-4134-952F-E148AF3C2668}" type="slidenum">
              <a:rPr lang="en-US" smtClean="0"/>
              <a:pPr/>
              <a:t>5</a:t>
            </a:fld>
            <a:endParaRPr lang="en-US" dirty="0"/>
          </a:p>
        </p:txBody>
      </p:sp>
      <p:sp>
        <p:nvSpPr>
          <p:cNvPr id="5" name="Content Placeholder 4">
            <a:extLst>
              <a:ext uri="{FF2B5EF4-FFF2-40B4-BE49-F238E27FC236}">
                <a16:creationId xmlns:a16="http://schemas.microsoft.com/office/drawing/2014/main" id="{92165AB4-D33E-4BFC-82B8-3B34311D38E6}"/>
              </a:ext>
            </a:extLst>
          </p:cNvPr>
          <p:cNvSpPr>
            <a:spLocks noGrp="1"/>
          </p:cNvSpPr>
          <p:nvPr>
            <p:ph idx="1"/>
          </p:nvPr>
        </p:nvSpPr>
        <p:spPr>
          <a:xfrm>
            <a:off x="355600" y="1529862"/>
            <a:ext cx="11836400" cy="3217984"/>
          </a:xfrm>
        </p:spPr>
        <p:txBody>
          <a:bodyPr anchor="ctr">
            <a:normAutofit/>
          </a:bodyPr>
          <a:lstStyle/>
          <a:p>
            <a:pPr marL="0" indent="0">
              <a:lnSpc>
                <a:spcPct val="100000"/>
              </a:lnSpc>
              <a:spcBef>
                <a:spcPts val="0"/>
              </a:spcBef>
              <a:spcAft>
                <a:spcPts val="1800"/>
              </a:spcAft>
              <a:buNone/>
            </a:pPr>
            <a:r>
              <a:rPr lang="en-US" sz="3200" b="1" dirty="0"/>
              <a:t>There are two different presumptions!</a:t>
            </a:r>
            <a:endParaRPr lang="en-US" sz="3200" dirty="0"/>
          </a:p>
          <a:p>
            <a:pPr marL="514350" indent="-514350">
              <a:lnSpc>
                <a:spcPct val="100000"/>
              </a:lnSpc>
              <a:spcBef>
                <a:spcPts val="0"/>
              </a:spcBef>
              <a:spcAft>
                <a:spcPts val="1800"/>
              </a:spcAft>
              <a:buFont typeface="+mj-lt"/>
              <a:buAutoNum type="arabicPeriod"/>
            </a:pPr>
            <a:r>
              <a:rPr lang="en-US" sz="3200" u="sng" dirty="0"/>
              <a:t>Qualifying Service</a:t>
            </a:r>
            <a:r>
              <a:rPr lang="en-US" sz="3200" dirty="0"/>
              <a:t> = presumption of exposure.</a:t>
            </a:r>
          </a:p>
          <a:p>
            <a:pPr marL="514350" indent="-514350">
              <a:lnSpc>
                <a:spcPct val="100000"/>
              </a:lnSpc>
              <a:spcBef>
                <a:spcPts val="0"/>
              </a:spcBef>
              <a:spcAft>
                <a:spcPts val="1800"/>
              </a:spcAft>
              <a:buFont typeface="+mj-lt"/>
              <a:buAutoNum type="arabicPeriod" startAt="2"/>
            </a:pPr>
            <a:r>
              <a:rPr lang="en-US" sz="3200" u="sng" dirty="0"/>
              <a:t>Qualifying Health Condition</a:t>
            </a:r>
            <a:r>
              <a:rPr lang="en-US" sz="3200" dirty="0"/>
              <a:t> = presumption of causation.</a:t>
            </a:r>
          </a:p>
        </p:txBody>
      </p:sp>
      <p:sp>
        <p:nvSpPr>
          <p:cNvPr id="7" name="Rectangle: Rounded Corners 6">
            <a:extLst>
              <a:ext uri="{FF2B5EF4-FFF2-40B4-BE49-F238E27FC236}">
                <a16:creationId xmlns:a16="http://schemas.microsoft.com/office/drawing/2014/main" id="{6932062E-7103-4B36-8BC3-D0B46E73DC57}"/>
              </a:ext>
            </a:extLst>
          </p:cNvPr>
          <p:cNvSpPr/>
          <p:nvPr/>
        </p:nvSpPr>
        <p:spPr>
          <a:xfrm>
            <a:off x="1534994" y="4796852"/>
            <a:ext cx="9105073" cy="15321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400" b="1" dirty="0">
                <a:solidFill>
                  <a:schemeClr val="tx1"/>
                </a:solidFill>
              </a:rPr>
              <a:t>A claim may be granted using </a:t>
            </a:r>
            <a:r>
              <a:rPr lang="en-US" sz="4400" b="1" u="sng" dirty="0">
                <a:solidFill>
                  <a:schemeClr val="tx1"/>
                </a:solidFill>
              </a:rPr>
              <a:t>both</a:t>
            </a:r>
            <a:r>
              <a:rPr lang="en-US" sz="4400" b="1" dirty="0">
                <a:solidFill>
                  <a:schemeClr val="tx1"/>
                </a:solidFill>
              </a:rPr>
              <a:t>, </a:t>
            </a:r>
            <a:r>
              <a:rPr lang="en-US" sz="4400" b="1" u="sng" dirty="0">
                <a:solidFill>
                  <a:schemeClr val="tx1"/>
                </a:solidFill>
              </a:rPr>
              <a:t>one</a:t>
            </a:r>
            <a:r>
              <a:rPr lang="en-US" sz="4400" b="1" dirty="0">
                <a:solidFill>
                  <a:schemeClr val="tx1"/>
                </a:solidFill>
              </a:rPr>
              <a:t>, or </a:t>
            </a:r>
            <a:r>
              <a:rPr lang="en-US" sz="4400" b="1" u="sng" dirty="0">
                <a:solidFill>
                  <a:schemeClr val="tx1"/>
                </a:solidFill>
              </a:rPr>
              <a:t>neither</a:t>
            </a:r>
            <a:r>
              <a:rPr lang="en-US" sz="4400" b="1" dirty="0">
                <a:solidFill>
                  <a:schemeClr val="tx1"/>
                </a:solidFill>
              </a:rPr>
              <a:t> presumption!</a:t>
            </a:r>
            <a:endParaRPr lang="en-US" sz="4400" dirty="0">
              <a:solidFill>
                <a:schemeClr val="tx1"/>
              </a:solidFill>
            </a:endParaRPr>
          </a:p>
        </p:txBody>
      </p:sp>
    </p:spTree>
    <p:custDataLst>
      <p:tags r:id="rId1"/>
    </p:custDataLst>
    <p:extLst>
      <p:ext uri="{BB962C8B-B14F-4D97-AF65-F5344CB8AC3E}">
        <p14:creationId xmlns:p14="http://schemas.microsoft.com/office/powerpoint/2010/main" val="16625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rmAutofit/>
          </a:bodyPr>
          <a:lstStyle/>
          <a:p>
            <a:r>
              <a:rPr lang="en-US" sz="5400" dirty="0"/>
              <a:t>Herbicide-Agent Orange</a:t>
            </a:r>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a:xfrm>
            <a:off x="9448800" y="6501979"/>
            <a:ext cx="2743200" cy="365125"/>
          </a:xfrm>
        </p:spPr>
        <p:txBody>
          <a:bodyPr/>
          <a:lstStyle/>
          <a:p>
            <a:fld id="{772AD97A-4EE5-4134-952F-E148AF3C2668}" type="slidenum">
              <a:rPr lang="en-US" smtClean="0"/>
              <a:t>6</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169332" y="1570491"/>
            <a:ext cx="8171779" cy="5401732"/>
          </a:xfrm>
        </p:spPr>
        <p:txBody>
          <a:bodyPr>
            <a:normAutofit/>
          </a:bodyPr>
          <a:lstStyle/>
          <a:p>
            <a:pPr marL="0" indent="0">
              <a:lnSpc>
                <a:spcPct val="100000"/>
              </a:lnSpc>
              <a:spcBef>
                <a:spcPts val="0"/>
              </a:spcBef>
              <a:spcAft>
                <a:spcPts val="1800"/>
              </a:spcAft>
              <a:buNone/>
            </a:pPr>
            <a:r>
              <a:rPr lang="en-US" b="1" u="sng" dirty="0"/>
              <a:t>General Qualifying Service</a:t>
            </a:r>
            <a:r>
              <a:rPr lang="en-US" dirty="0"/>
              <a:t>:</a:t>
            </a:r>
          </a:p>
          <a:p>
            <a:pPr>
              <a:lnSpc>
                <a:spcPct val="100000"/>
              </a:lnSpc>
              <a:spcBef>
                <a:spcPts val="0"/>
              </a:spcBef>
              <a:spcAft>
                <a:spcPts val="1800"/>
              </a:spcAft>
            </a:pPr>
            <a:r>
              <a:rPr lang="en-US" dirty="0"/>
              <a:t>Set foot in Republic of Vietnam between                                   January 9, 1962, and May 7, 1975. </a:t>
            </a:r>
          </a:p>
          <a:p>
            <a:pPr>
              <a:lnSpc>
                <a:spcPct val="100000"/>
              </a:lnSpc>
              <a:spcBef>
                <a:spcPts val="0"/>
              </a:spcBef>
              <a:spcAft>
                <a:spcPts val="1800"/>
              </a:spcAft>
            </a:pPr>
            <a:r>
              <a:rPr lang="en-US" dirty="0"/>
              <a:t>Served on board ships in the territorial waters of Vietnam within 12 nautical miles.</a:t>
            </a:r>
            <a:endParaRPr lang="en-US" baseline="30000" dirty="0"/>
          </a:p>
          <a:p>
            <a:pPr marL="0" indent="0">
              <a:lnSpc>
                <a:spcPct val="100000"/>
              </a:lnSpc>
              <a:spcBef>
                <a:spcPts val="0"/>
              </a:spcBef>
              <a:spcAft>
                <a:spcPts val="1800"/>
              </a:spcAft>
              <a:buNone/>
            </a:pPr>
            <a:r>
              <a:rPr lang="en-US" b="1" u="sng" dirty="0"/>
              <a:t>Excluded by VA regulations:</a:t>
            </a:r>
          </a:p>
          <a:p>
            <a:pPr>
              <a:lnSpc>
                <a:spcPct val="100000"/>
              </a:lnSpc>
              <a:spcBef>
                <a:spcPts val="0"/>
              </a:spcBef>
              <a:spcAft>
                <a:spcPts val="1800"/>
              </a:spcAft>
            </a:pPr>
            <a:r>
              <a:rPr lang="en-US" dirty="0"/>
              <a:t>Merely flew over Vietnam airspace.</a:t>
            </a:r>
          </a:p>
          <a:p>
            <a:pPr lvl="1">
              <a:lnSpc>
                <a:spcPct val="100000"/>
              </a:lnSpc>
              <a:spcBef>
                <a:spcPts val="0"/>
              </a:spcBef>
              <a:spcAft>
                <a:spcPts val="1800"/>
              </a:spcAft>
            </a:pPr>
            <a:r>
              <a:rPr lang="en-US" dirty="0"/>
              <a:t>(except for non-Hodgkin’s lymphoma presumption created under the 1984 Act).</a:t>
            </a:r>
            <a:endParaRPr lang="en-US" sz="1800" dirty="0"/>
          </a:p>
        </p:txBody>
      </p:sp>
      <p:pic>
        <p:nvPicPr>
          <p:cNvPr id="6" name="Picture 5">
            <a:extLst>
              <a:ext uri="{FF2B5EF4-FFF2-40B4-BE49-F238E27FC236}">
                <a16:creationId xmlns:a16="http://schemas.microsoft.com/office/drawing/2014/main" id="{5E5FCECE-5E02-4BE3-A7DA-AB040EDC76DC}"/>
              </a:ext>
            </a:extLst>
          </p:cNvPr>
          <p:cNvPicPr>
            <a:picLocks noChangeAspect="1"/>
          </p:cNvPicPr>
          <p:nvPr/>
        </p:nvPicPr>
        <p:blipFill>
          <a:blip r:embed="rId4"/>
          <a:stretch>
            <a:fillRect/>
          </a:stretch>
        </p:blipFill>
        <p:spPr>
          <a:xfrm>
            <a:off x="8564951" y="1456268"/>
            <a:ext cx="3440780" cy="5401732"/>
          </a:xfrm>
          <a:prstGeom prst="rect">
            <a:avLst/>
          </a:prstGeom>
        </p:spPr>
      </p:pic>
    </p:spTree>
    <p:custDataLst>
      <p:tags r:id="rId1"/>
    </p:custDataLst>
    <p:extLst>
      <p:ext uri="{BB962C8B-B14F-4D97-AF65-F5344CB8AC3E}">
        <p14:creationId xmlns:p14="http://schemas.microsoft.com/office/powerpoint/2010/main" val="28060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5" end="5"/>
                                            </p:txEl>
                                          </p:spTgt>
                                        </p:tgtEl>
                                      </p:cBhvr>
                                    </p:animEffect>
                                    <p:animScale>
                                      <p:cBhvr>
                                        <p:cTn id="22" dur="250" autoRev="1" fill="hold"/>
                                        <p:tgtEl>
                                          <p:spTgt spid="5">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rmAutofit/>
          </a:bodyPr>
          <a:lstStyle/>
          <a:p>
            <a:r>
              <a:rPr lang="en-US" sz="5400" dirty="0"/>
              <a:t>Other Herbicide Exposures</a:t>
            </a:r>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p:txBody>
          <a:bodyPr/>
          <a:lstStyle/>
          <a:p>
            <a:fld id="{772AD97A-4EE5-4134-952F-E148AF3C2668}" type="slidenum">
              <a:rPr lang="en-US" smtClean="0"/>
              <a:t>7</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4521278" y="1350305"/>
            <a:ext cx="7424293" cy="3900121"/>
          </a:xfrm>
        </p:spPr>
        <p:txBody>
          <a:bodyPr anchor="ctr">
            <a:normAutofit fontScale="92500" lnSpcReduction="20000"/>
          </a:bodyPr>
          <a:lstStyle/>
          <a:p>
            <a:pPr marL="0" indent="0">
              <a:lnSpc>
                <a:spcPct val="120000"/>
              </a:lnSpc>
              <a:spcBef>
                <a:spcPts val="0"/>
              </a:spcBef>
              <a:spcAft>
                <a:spcPts val="1800"/>
              </a:spcAft>
              <a:buNone/>
            </a:pPr>
            <a:r>
              <a:rPr lang="en-US" b="1" u="sng" dirty="0"/>
              <a:t>Specific Qualifying Service</a:t>
            </a:r>
            <a:r>
              <a:rPr lang="en-US" dirty="0"/>
              <a:t>:</a:t>
            </a:r>
          </a:p>
          <a:p>
            <a:pPr>
              <a:lnSpc>
                <a:spcPct val="100000"/>
              </a:lnSpc>
              <a:spcBef>
                <a:spcPts val="0"/>
              </a:spcBef>
              <a:spcAft>
                <a:spcPts val="1800"/>
              </a:spcAft>
            </a:pPr>
            <a:r>
              <a:rPr lang="en-US" dirty="0"/>
              <a:t>Served </a:t>
            </a:r>
            <a:r>
              <a:rPr lang="en-US" b="1" dirty="0"/>
              <a:t>on the perimeter</a:t>
            </a:r>
            <a:r>
              <a:rPr lang="en-US" dirty="0"/>
              <a:t> of airbases in Thailand used by the U.S. Air Force.</a:t>
            </a:r>
          </a:p>
          <a:p>
            <a:pPr>
              <a:lnSpc>
                <a:spcPct val="100000"/>
              </a:lnSpc>
              <a:spcBef>
                <a:spcPts val="0"/>
              </a:spcBef>
              <a:spcAft>
                <a:spcPts val="1800"/>
              </a:spcAft>
            </a:pPr>
            <a:r>
              <a:rPr lang="en-US" dirty="0"/>
              <a:t>Served on</a:t>
            </a:r>
            <a:r>
              <a:rPr lang="en-US" b="1" dirty="0"/>
              <a:t> or near </a:t>
            </a:r>
            <a:r>
              <a:rPr lang="en-US" dirty="0"/>
              <a:t>the Korean Demilitarized Zone (DMZ) between Sept. 1, 1967, and Aug. 31, 1972.  </a:t>
            </a:r>
          </a:p>
          <a:p>
            <a:pPr>
              <a:lnSpc>
                <a:spcPct val="100000"/>
              </a:lnSpc>
              <a:spcBef>
                <a:spcPts val="0"/>
              </a:spcBef>
              <a:spcAft>
                <a:spcPts val="1800"/>
              </a:spcAft>
            </a:pPr>
            <a:r>
              <a:rPr lang="en-US" b="1" dirty="0"/>
              <a:t>Operated, maintained, or served onboard </a:t>
            </a:r>
            <a:r>
              <a:rPr lang="en-US" dirty="0"/>
              <a:t>C-123s used to spray herbicides.</a:t>
            </a:r>
          </a:p>
        </p:txBody>
      </p:sp>
      <p:pic>
        <p:nvPicPr>
          <p:cNvPr id="5122" name="Picture 2" descr="Image result for dod c-123">
            <a:extLst>
              <a:ext uri="{FF2B5EF4-FFF2-40B4-BE49-F238E27FC236}">
                <a16:creationId xmlns:a16="http://schemas.microsoft.com/office/drawing/2014/main" id="{801FE59A-AF70-49EF-B3BC-9348AD1E7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74" y="1655792"/>
            <a:ext cx="3593001" cy="244629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outh korea flag">
            <a:extLst>
              <a:ext uri="{FF2B5EF4-FFF2-40B4-BE49-F238E27FC236}">
                <a16:creationId xmlns:a16="http://schemas.microsoft.com/office/drawing/2014/main" id="{1AC4AA66-9BC2-4227-A78C-B3293E1207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73" y="4385102"/>
            <a:ext cx="3593001" cy="20188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52383582-B761-4A93-92F3-C07CB58B1EFF}"/>
              </a:ext>
            </a:extLst>
          </p:cNvPr>
          <p:cNvSpPr/>
          <p:nvPr/>
        </p:nvSpPr>
        <p:spPr>
          <a:xfrm>
            <a:off x="5055146" y="5250426"/>
            <a:ext cx="6356556" cy="112457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A detailed statement on a Form 21-4138 is usually needed.</a:t>
            </a:r>
            <a:endParaRPr lang="en-US" sz="3200" dirty="0">
              <a:solidFill>
                <a:schemeClr val="tx1"/>
              </a:solidFill>
            </a:endParaRPr>
          </a:p>
        </p:txBody>
      </p:sp>
    </p:spTree>
    <p:custDataLst>
      <p:tags r:id="rId1"/>
    </p:custDataLst>
    <p:extLst>
      <p:ext uri="{BB962C8B-B14F-4D97-AF65-F5344CB8AC3E}">
        <p14:creationId xmlns:p14="http://schemas.microsoft.com/office/powerpoint/2010/main" val="129559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3" end="3"/>
                                            </p:txEl>
                                          </p:spTgt>
                                        </p:tgtEl>
                                      </p:cBhvr>
                                    </p:animEffect>
                                    <p:animScale>
                                      <p:cBhvr>
                                        <p:cTn id="17" dur="250" autoRev="1" fill="hold"/>
                                        <p:tgtEl>
                                          <p:spTgt spid="5">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lstStyle/>
          <a:p>
            <a:r>
              <a:rPr lang="en-US" dirty="0"/>
              <a:t>Herbicide Testing and Storage</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1"/>
          </p:nvPr>
        </p:nvSpPr>
        <p:spPr>
          <a:xfrm>
            <a:off x="3526295" y="1573056"/>
            <a:ext cx="8285563" cy="3993419"/>
          </a:xfrm>
        </p:spPr>
        <p:txBody>
          <a:bodyPr anchor="ctr"/>
          <a:lstStyle/>
          <a:p>
            <a:r>
              <a:rPr lang="en-US" dirty="0"/>
              <a:t>Agent Orange was tested, stored, and used in many other places.</a:t>
            </a:r>
          </a:p>
          <a:p>
            <a:r>
              <a:rPr lang="en-US" dirty="0">
                <a:hlinkClick r:id="rId4"/>
              </a:rPr>
              <a:t>https://www.publichealth.va.gov/docs/agentorange/dod_herbicides_outside_vietnam.pdf</a:t>
            </a:r>
            <a:r>
              <a:rPr lang="en-US" dirty="0"/>
              <a:t>.</a:t>
            </a:r>
          </a:p>
          <a:p>
            <a:r>
              <a:rPr lang="en-US" b="1" dirty="0"/>
              <a:t>16 pages </a:t>
            </a:r>
            <a:r>
              <a:rPr lang="en-US" dirty="0"/>
              <a:t>of other times and places where herbicides were tested or stored.</a:t>
            </a:r>
          </a:p>
          <a:p>
            <a:pPr lvl="1"/>
            <a:r>
              <a:rPr lang="en-US" sz="2800" dirty="0"/>
              <a:t>From 1945 to 1977.</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8</a:t>
            </a:fld>
            <a:endParaRPr lang="en-US" dirty="0"/>
          </a:p>
        </p:txBody>
      </p:sp>
      <p:sp>
        <p:nvSpPr>
          <p:cNvPr id="10" name="Rectangle: Rounded Corners 9">
            <a:extLst>
              <a:ext uri="{FF2B5EF4-FFF2-40B4-BE49-F238E27FC236}">
                <a16:creationId xmlns:a16="http://schemas.microsoft.com/office/drawing/2014/main" id="{032D8A33-820C-484C-8B01-ED66234573B0}"/>
              </a:ext>
            </a:extLst>
          </p:cNvPr>
          <p:cNvSpPr/>
          <p:nvPr/>
        </p:nvSpPr>
        <p:spPr>
          <a:xfrm>
            <a:off x="617096" y="5693455"/>
            <a:ext cx="10957808" cy="68154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Claims are not limited to these recognized times and places!</a:t>
            </a:r>
            <a:endParaRPr lang="en-US" sz="3200" dirty="0">
              <a:solidFill>
                <a:schemeClr val="tx1"/>
              </a:solidFill>
            </a:endParaRPr>
          </a:p>
        </p:txBody>
      </p:sp>
      <p:pic>
        <p:nvPicPr>
          <p:cNvPr id="4" name="Picture 3" descr="A picture containing cup, yellow, indoor, table&#10;&#10;Description automatically generated">
            <a:extLst>
              <a:ext uri="{FF2B5EF4-FFF2-40B4-BE49-F238E27FC236}">
                <a16:creationId xmlns:a16="http://schemas.microsoft.com/office/drawing/2014/main" id="{1E97AD67-7FF3-46DD-9C63-8A8049EAA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48" y="1496153"/>
            <a:ext cx="2432605" cy="3939194"/>
          </a:xfrm>
          <a:prstGeom prst="rect">
            <a:avLst/>
          </a:prstGeom>
        </p:spPr>
      </p:pic>
    </p:spTree>
    <p:custDataLst>
      <p:tags r:id="rId1"/>
    </p:custDataLst>
    <p:extLst>
      <p:ext uri="{BB962C8B-B14F-4D97-AF65-F5344CB8AC3E}">
        <p14:creationId xmlns:p14="http://schemas.microsoft.com/office/powerpoint/2010/main" val="8676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rmAutofit/>
          </a:bodyPr>
          <a:lstStyle/>
          <a:p>
            <a:r>
              <a:rPr lang="en-US" sz="5400" dirty="0"/>
              <a:t>The Presumption of Causation</a:t>
            </a:r>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p:txBody>
          <a:bodyPr/>
          <a:lstStyle/>
          <a:p>
            <a:fld id="{772AD97A-4EE5-4134-952F-E148AF3C2668}" type="slidenum">
              <a:rPr lang="en-US" smtClean="0"/>
              <a:t>9</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400468" y="1437310"/>
            <a:ext cx="7155364" cy="3882855"/>
          </a:xfrm>
        </p:spPr>
        <p:txBody>
          <a:bodyPr anchor="ctr">
            <a:normAutofit fontScale="92500" lnSpcReduction="10000"/>
          </a:bodyPr>
          <a:lstStyle/>
          <a:p>
            <a:pPr marL="0" indent="0">
              <a:lnSpc>
                <a:spcPct val="100000"/>
              </a:lnSpc>
              <a:spcBef>
                <a:spcPts val="0"/>
              </a:spcBef>
              <a:spcAft>
                <a:spcPts val="1200"/>
              </a:spcAft>
              <a:buNone/>
            </a:pPr>
            <a:r>
              <a:rPr lang="en-US" b="1" u="sng" dirty="0"/>
              <a:t>Qualifying Health Conditions</a:t>
            </a:r>
            <a:r>
              <a:rPr lang="en-US" dirty="0"/>
              <a:t>: </a:t>
            </a:r>
          </a:p>
          <a:p>
            <a:pPr>
              <a:lnSpc>
                <a:spcPct val="100000"/>
              </a:lnSpc>
              <a:spcBef>
                <a:spcPts val="0"/>
              </a:spcBef>
              <a:spcAft>
                <a:spcPts val="1200"/>
              </a:spcAft>
            </a:pPr>
            <a:r>
              <a:rPr lang="en-US" dirty="0"/>
              <a:t>Listed at 38 C.F.R. § 3.309(e), include leukemia, Parkinson’s disease, Hodgkin’s disease, type 2 diabetes, prostate cancer, ischemic heart disease, lung cancer, etc.</a:t>
            </a:r>
          </a:p>
          <a:p>
            <a:pPr>
              <a:lnSpc>
                <a:spcPct val="100000"/>
              </a:lnSpc>
              <a:spcBef>
                <a:spcPts val="0"/>
              </a:spcBef>
              <a:spcAft>
                <a:spcPts val="1200"/>
              </a:spcAft>
            </a:pPr>
            <a:r>
              <a:rPr lang="en-US" dirty="0"/>
              <a:t>Bladder cancer, hypothyroidism, and Parkinsonism have recently been added to the list.</a:t>
            </a:r>
          </a:p>
        </p:txBody>
      </p:sp>
      <p:pic>
        <p:nvPicPr>
          <p:cNvPr id="8" name="Picture 7" descr="A couple of people that are talking to each other&#10;&#10;Description automatically generated">
            <a:extLst>
              <a:ext uri="{FF2B5EF4-FFF2-40B4-BE49-F238E27FC236}">
                <a16:creationId xmlns:a16="http://schemas.microsoft.com/office/drawing/2014/main" id="{74695751-CC12-498B-AC5E-40070F459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1825" y="1664815"/>
            <a:ext cx="3880918" cy="5000298"/>
          </a:xfrm>
          <a:prstGeom prst="rect">
            <a:avLst/>
          </a:prstGeom>
        </p:spPr>
      </p:pic>
      <p:sp>
        <p:nvSpPr>
          <p:cNvPr id="7" name="Rectangle: Rounded Corners 6">
            <a:extLst>
              <a:ext uri="{FF2B5EF4-FFF2-40B4-BE49-F238E27FC236}">
                <a16:creationId xmlns:a16="http://schemas.microsoft.com/office/drawing/2014/main" id="{8B52E7AB-A23F-422D-A769-75726022D17F}"/>
              </a:ext>
            </a:extLst>
          </p:cNvPr>
          <p:cNvSpPr/>
          <p:nvPr/>
        </p:nvSpPr>
        <p:spPr>
          <a:xfrm>
            <a:off x="736012" y="5320165"/>
            <a:ext cx="6356556" cy="112457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Use Form 21-4142 to get private treatment records of the diagnosis.</a:t>
            </a:r>
            <a:endParaRPr lang="en-US" sz="3200" dirty="0">
              <a:solidFill>
                <a:schemeClr val="tx1"/>
              </a:solidFill>
            </a:endParaRPr>
          </a:p>
        </p:txBody>
      </p:sp>
    </p:spTree>
    <p:custDataLst>
      <p:tags r:id="rId1"/>
    </p:custDataLst>
    <p:extLst>
      <p:ext uri="{BB962C8B-B14F-4D97-AF65-F5344CB8AC3E}">
        <p14:creationId xmlns:p14="http://schemas.microsoft.com/office/powerpoint/2010/main" val="157255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TAL_DSO_Templates_2021-01-17"/>
  <p:tag name="ISPRING_CURRENT_PLAYER_ID" val="universal"/>
  <p:tag name="ISPRING_PROJECT_VERSION" val="9.3"/>
  <p:tag name="ISPRING_PROJECT_FOLDER_UPDATED" val="1"/>
  <p:tag name="ISPRING_UUID" val="{DED144DD-10F2-4160-8AC0-33138856C38D}"/>
  <p:tag name="FLASHSPRING_ZOOM_TAG" val="50"/>
  <p:tag name="ISPRING_LMS_API_VERSION" val="SCORM 2004 (2nd edition)"/>
  <p:tag name="ISPRING_ULTRA_SCORM_COURSE_ID" val="D342EFF5-80EF-4EDB-8E2B-735657F601D2"/>
  <p:tag name="ISPRING_CMI5_LAUNCH_METHOD" val="any window"/>
  <p:tag name="ISPRINGCLOUDFOLDERID" val="1"/>
  <p:tag name="ISPRINGONLINEFOLDERID" val="0"/>
  <p:tag name="ISPRING_OUTPUT_FOLDER" val="[[&quot;Ӡ\uFFFD\uFFFD{084B873A-63FD-4DAC-9BCB-11E112ECCEAE}&quot;,&quot;Z:\\TALDSO\\8 ~ TAL DSO Winter 2022\\~~ Michael Upload Fil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0&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80.000000"/>
  <p:tag name="ISPRING_FIRST_PUBLISH" val="1"/>
  <p:tag name="ISPRING_PLAYERS_CUSTOMIZATION_2" val="UEsDBBQAAgAIAIFTR1QyG7oi+QMAAOAOAAAYAAAAbm9uZS9jb21tb25fbWVzc2FnZXMubG5nrVffb6s2FH6/0v0fLKT7tvVub3toUwFxMysEc8Fp2r0gF5zUuoAzMOmyv37HhnTJ3SpCWilCsZHPj+/7zjnm+vavskA7UTdSVTfOr1e/OEhUmcpltblxluzu598c1Ghe5bxQlbhxKuWg28nnT9cFrzYt3wj4//kTQtelaBpYNhOz+neNZH7jRF7q+j5OEuIFOHVj4qaB6+Eg9Vx/njKaenhGQmcyU0jD71mgJ7GRVQVBILW2G00hc3H9tbc6zglljC7SyA1x4Ew8pbUqkcfry6yF7j2ZuYzQMPWWYDhMnEnId3LDNUCInlowXzWX2U4wYyScgUU3y+CAfJKF1HuUCK0Bi0utBmSKnUlyOYKMRgf4mNqOxW45JRRgi+MONWsSMmxzqVDF69oCN8JgFLiPOE4TH4NRY5qyNFlGEY0ZnkKERi2ybIuOENmgSmnUtNutqrXIkaysoPgJwqUahU0yJ2EK7m1+/TYJCHtMF9Rgzdq6QuD8w5yENF64wYn19fp95u9BFf/Dyz2o5DJeVi7DEGU87yL3Ywwb03RF2O/OxK8FN+i/SP2MZLKtTW2LHS/ajqa+BQ25OzQMN4r68jvE7fHs+9Bpn4YspkGn5TTEDwxqF57jzkUxvncm5jl4bhnHOGRdBaYksVL16SIKsJXqo2rRM98J0/V2UrxYYYpKy7pveOZFpmCjagepndKFC7DHOGEx8Q2lUPOqrvc/dXpv9bOqwV2DctnwpwLIMD4ND+b9thYNuO7YUKZGoHJyVXJZXQ25hhyhICM3SVY0hrxwpUWNONrypnlRdX6S37GjIcMk9ClA6LMj46a+Xw1DjBLGVV2LTA8bgyhdi0zPyIqEU7pKmRWCIaNsGw2Al9tCaGGjlSYVnnW9XawVMFMIaPcWNfBuaRoEaAE14s4wjKIH0ACIjo45QefOhM7HnHjEMEPgMXTmaJiBOg/SOUgz40YJxb7vM4a5nVRtAzuGTRCQzb65Gucmwd+WoBjiBm9UQGf10Kg3cicgjjoX9aAjKEofT2GEpt+W5I/0ziWB7UA/0sz3dijwfMerzNw2Mt42Au3hXS5z+85IzPr/s5V/I677gvzS13I4xQ9fxsZzUv5vqI9rLcqtHnJtAOvDvyQKU05vhnBO6pf5f53ZH8LM0ZR/Nz8nt4kxHA0G8U6kzmfrQyOxSjm7S1qhXN4ej2bWSRtjhAX45HoNJgtZSrhJnGFzucAG0QSaTdd8TjJZqbbIrbAK+d02IBhMbSn+Ow3XNXwwmN2CNwdguwZ4+54ouuTizmk0Yiq+auNsfo6kcTlLydKzMScpvbuDibReD51gBHL/kAsJ74qtVCVs/RDp66qx36LXX48+Tf8BUEsDBBQAAgAIAIFTR1Q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IFTR1Q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CBU0dU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IFTR1T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CBU0dUjnP2+moAAADlAAAAHAAAAG5vbmUvaHRtbF9za2luX3NldHRpbmdzLmpzb26r5lIAAqUcJQUrhWowG8xPKi0pyc/TS87PK0nNK9HLyy/KTQSrUVJ2AwMlHZyK88tSiwgoTUtMTkUx1NTIwskFp0qEiSZO5i7OlsjqChLTU/WSEpOz04vyS/NSIMqcXV0MXYyVwKpquWoBUEsDBBQAAgAIAIFTR1S8fTX3SgAAAEkAAAAXAAAAbm9uZS9sb2NhbF9zZXR0aW5ncy54bWyzsa/IzVEoSy0qzszPs1Uy1DNQUkjNS85PycxLt1UKDXHTtVBSKC5JzEtJzMnPS7VVystXUrC347LJyU9OzAlOLSkBKizWt+MCAFBLAwQUAAIACAB5djFU7gPNTEkDAADjCQAAFAAAAHVuaXZlcnNhbC9wbGF5ZXIueG1srVbJbtswED07QP5B4D2iHXdJAilBW8DooS0CuNvNoKWxxFoiVZKK4nx9R9SuyG4D1IANaTjvcZbHob27xzRxHkBpLoVPFu6cOCACGXIR+eTb19XFFbm7PT/zsoQdQDk89EkueAlgCXFC0IHimUHwPTOxT3oGF5mJkykuFTcHnyznyN3utLwk52czdBHaJ7Ex2Q2lRVG4XCNCRFomeUmi3UCmNFOgQRhQtAqDOA32xvwdjd9UCmoOGegeMjMv37gmaTkeNR+QFEtXqohezucL+vPzp3UQQ8ouuNCGiQCIg5Wc2VJuWbD/LMM8AV3aZl4V5BqMKYOwtplnbvjiSjhaBT6pHDYpaM0i0G4iIkJbv4azIagwjXXDRLgR7IFHrMxto2sv26KORMdSmSA3NXoPh61kKty09p6/Ryci9nYJ03HNpwe5WP49r5OxfpvyfTIWm1G+TbiOcakP6azTSdDhrl5qa2xl+62R7apkIo6C3zlXENrX7+0JmC9ItWErcxunq4sAF/BpxQIj1eEDwlC6tWzcVilupRTXgloOt9193VGQJtsdMJMraEo18x54CPILU8r269aoHDw6MtZYOgR7tEq5blLXEC82afL6H3pT+o1a80tLcao3FvI/WvMRidqqcBHC44qjj4EUq2oAy13aXJMlbrlnF5POt2nvOA1M3VnAtvzCEWCYigBPf8gMo52dHoOCYhpdglyNsL2Fo+CYR3GCXzPJMF49SpMytZ9k6C0cBScy2E9AW/NR4FbJAjPUeZbhCHhevOfrbUfouCUjZbZy9OjEQPSCXBuZ8ier9cGkNDdW1CfO7/mZc+zTgN5lvIW8nZ9CjGbBIK5mMuxOEeBkeOBQrAc8F7XVzXCMT0z78mk04kvTfTllmvlcGjZZZRlPcjB5Vnk1JznPRj4h7FiemA/9hIbXh4WOEp6+Oaa4fuBZlcWaP4FT8LD8c7BYYqmdGEq9++TN1bLHgFrE2TjY3pqO7biToqmD61L7Vv3adjR3VK2VSmbHJOXVvagw1Tx4j3KMlMxFOBKAbVhNrxOcyO8UMCeBHWa0uMTjITOfvMKHOufr19ddym8X1w3WxnVfbVzF8oILqQ64kx+tD1KbiFfPNXz8A1BLAwQUAAIACAABVEdUBqKuqXIGAAAmGQAAHQAAAHVuaXZlcnNhbC9jb21tb25fbWVzc2FnZXMubG5nrVn/bts2EP5/QN+BMBBgA7q0HdBiGBIXtMzYQmRJlei42TAIjEXbRCTRkygn3l97mj3YnmRHSnbs/oAkJ0ASRDLuu+Pxu++O9MXHxzRBG54XQmaXvXfnb3uIZ3MZi2x52ZvSq59/7aFCsSxmicz4ZS+TPfSx/+qHi4Rly5ItOfz/6geELlJeFPBY9PXT0zMS8WXPH0TYskgY2gOHRDiwceTgAXGiAbauI+pFAzKy3V5/JJGCnxVHd3wpsgyCQHJhXhSJiPnFmxq1mxOPUm8S+dglTq8/kErJFA1Yfhqai2/sEaa250aDKQC7Ya/vso1YMgUpRHclwGfFadghodR2R4CI53MwEHciEWqLQq4U5OJUVMcekl4/PD2D1PN36aNy3TV306HtQdqCoMqagYQVlrGQKGN5bhLXAdB38C0JotAiAKqhPRqFU9/3AkqGEKFmi0jLpNoQUaBMKlSU67XMFY+RyAyh2FGGU9kpN+G17Ubg3qyvfm07Nr2NJp7ONcnYXQJhzHPOM5RzFvP8OT5cL5hgpwYfiuKF0P2AhMSlkEx/7FGv1/dzXvBMAdx6JZXsgqdJFrmRdxVZ3tSlNd/Q2acpCc2+u9PJgARnuqDPqEdhObuPwrMOjm7AzzfodAPOTqPTDEMCJji4rnJiBQReDKOZTce9vgXZ1aR5EGqFRLjOtSTxDUvKil21cja52+kc9v1aNXZxD9j8vsna8iZQfbeR441AKu0RhCXTNcu2yJFL+eMvHz48vnv/4adOMCHwyTkGQgbp/dsWQC4NPKeShMgln2G39d9udt6UOrYLfK7/6WYN1L0BvsLfRrtpEADJa4baodELnQuHGL24lSVasQ3XrWcj+INRBygCkdddR38wl/AiKxsrbOhNMJAI6ooGtqUJCoUg83z7uhKdUq1kDu4KFFdVHBufmlX683VVfxW3pBYqkK9Ypkxk582uZ67j4aEh2QTYjUdE6/VuUYB0BG8ovdFl8xpcPGSJZDFagKQg4YWIrdeJmNcSWvPeT9i2MYoAz6CFAdk9JwT5Gu7eaFGM0TBnerEdUQIckgAAclbw/ATbyHDdmCOcJN0QxvZo7MAv1SGMxXKVwK/qGodPgAk+b1SKWo5xGM68YKiTptWYoTUrigeZx0csPdzPJmDbtTwoBIsegOtWuQcGfgiY/PKcz1UzGESJDb/ruoKlAgEjasRAl1RaFgrKJl0nXHETrdBLYfNqTOILCfWVcJicDPfBuym2Rpo7eOpa42hA9xLqsDKbr1raQXF+sz4Oq6EEmhxyvjGmGg0mzc+gLiCGXhcL7xo08LqLxS2BERH+NNkczKqgeztR2onenGmNSbb1KKTZtBGyLOCNTglIk9mR4rybm5BAX3epjZ3vaGuFupvDlmIDQwwQkOeNjkDuLTLURfVpav8eXWHbMZ36S+qxrZn5WLxh2VwfJuZM7+kWPotFbD7TtDf+/yrF34ipWurP6i7hDsnns67xHDWW71QEU4qna9XkWiesDv+UKHSJfzeENks/zf9+JH+RnTkY4p+9P0eHhS571BjEMzPVfrdeOpJ68icwsOjmCDNG0t5qrN0ObE93xOZzx5Od7V4dHTPsbCHbW7teDeBKdCpGOIYcm8hDGHVS6ELtbc3Z4zB8c+pobz8jg9Cm0HVm/K4QqtGzqefW/dWU8+mN9WBmPWo21KYOObrjAMhEpBB/3AJzOiG7DFQt4mglM1kmsSn/RNybNgG5LVP+9TS8yGVq3ias2NG/alMfnxNFtbigcup3mKf2Fdx6fw4K+PRdCgkOYIyxsGvp2cfS1Z60NILy0alwaLgbnaCOUqbmK2jHC1lmcUug6gg2JFcYwOo1h5zlzVNYDfBFGNVbVL/9rROInuhARMke7A9XKl782RlEL2OPUV1eKP6omoGmA8OiMPKurmCSWyyaLCgeHIdsHtpY1UflnV3LkzO1gf0vciRlVVNMZQqvzpv9Un1dZ8iCKcXWeAL1F5pyk2UOQ2cXhB3dLG8awJGurlwLgGCAoEIlHJFHpuutC6q++AFlNoe0Xn/C8nuQdSpl0ik2s4G6nFS3NT3dgZQqEVmnyJ/XVPWCqe1HeDg0F0KQSTjv31czRAwHznl9M5TIZWswa4xd6Bpf4PFYqK6AASH7Cx99qWEuEBzJ9PcS//3zb5N9dUlYazLIXvX8JHqbr/v2/qkw32hcvDn4guN/UEsDBBQAAgAIAAFUR1RzanLmpQAAAIIBAAAuAAAAdW5pdmVyc2FsL3BsYXliYWNrX2FuZF9uYXZpZ2F0aW9uX3NldHRpbmdzLnhtbHWQQQqDMBBF957CGwhdh0DXpUWoFxhxKgNJJiSj4O1NRG1p02Xe+3/CjIooQm6MuqprBZPwUyCIljChat7vbCPMeHVkQYhdwoJxz5VMbhhm3waM6GRT+gUmpvwPPz5vDSznoHjEC6Zc6MiivpQKm8klBzONG+sWj9qQJcFBNV88R9FBb/CGS88QhscZ2Jf+q3M3LTdZvPOA2ge2XlTzgap0suPuK1BLAwQUAAIACAABVEdUtEHcN5cDAADeEAAAJwAAAHVuaXZlcnNhbC9mbGFzaF9wdWJsaXNoaW5nX3NldHRpbmdzLnhtbO1YzXIaRxC+8xRTm/LRrGTLsaNaUDmwVChLQGk3tnVSDTsDO6X52cwPGJ/8NH6wPEl6dgBDJNsr2ySqSg4UbE/3199093TvkJy9ExwtqDZMyU503D6KEJWFIkzOO9Hv+eDxiwgZiyXBXEnaiaSK0Fm3lVRuypkpM2otqBoEMNKcVrYTldZWp3G8XC7bzFTaryruLOCbdqFEXGlqqLRUxxXHK/iyq4qaaI3QAAA+Qsm1WbfVQigJSBeKOE4RI8BcMr8pzAccmzKKg9oUFzdzrZwkPcWVRno+7UQ/9dL+cf/pRidA9Zmg0sfEdEHoxfYUE8I8C8wz9p6ikrJ5CXSfn0RoyYgtO9GTE48C2vFtlBo7bB17lJ6CGEi7hhfUYoItDo/Bn6XvrNkIgoisJBasyGEF+f13on5+/dvVJL08H45eXefj8Xk+nAQStU28j5PE+44SIKScLujWT4KtxUUJvMFmhrmhSbwr2qgxn0FcWLaAmNC/0Zw5zjNXVUrbrtWO1jR2hVt6n4FJZkru7d0/o6nikNqaFFSpmFIywoLuJDu7YXIAmscRmkGc+KoTjSsqUYYlFBizmLNiC2Dc1Fhm68IarLVfaoY5Ajw4ARRdZNEnCmFnRYm1obvUNivGp7XovlGOE7RSDnF2Q5FVCELsBPwqKdrNP5ppJWopVKhFhjPwuGB0SclZHa814OccXYEL4cASjkPFqQ0e/nDsPZrSmdKAS/ECDg/ImQn47XsBV9iYT6B4w/FRdj7sp9fDUT99+8hvEJMFlsU9waGmqKjsQfDxCkllN3YQjgI7Q+ukEEbqtSZ7a397GrZlDXn+QdnYwzdMOI5/JPw2IDvQB0z5YbzcJ/FfZdDYbYkX9UH3h7eGhiPOICUBExYKaElMrttgA8ACS6QkXyFcQGc2vm0smHIGJKFBBGjz7QyDPZRp/TSH9gkeNaG6EeTR8ZOnJ89+fv7il9N2/OeHj4+/aLSeWROOvbswtHpfnFq3bAdKC189ZMd+OMrTy5e9fPh6mF9d5+nbfB+g5nS7XSexHyV3TxY/qh7sYJlcpq+bJGcEkWhUF2nWCG7cRGv8qonWZZiEk50p2IgCdLZ5OKnQ2zgTDCrhYHX6D9Xad7/FhGI9TK095MB97yH9r8btYb82HyhyWXox/HV83v//zP5bEQxP2+vn3n0zie+8EPsVwSQTEFb/nrK9RXefnRzBDfbOpVYL0Pb/k+i2/gJQSwMEFAACAAgAAVRHVNwxlu+LAwAA/gwAACEAAAB1bml2ZXJzYWwvZmxhc2hfc2tpbl9zZXR0aW5ncy54bWyVV11P2zAUfedXRN3zKAS2ghQqlbaT0NhAa9V3t7m0Fo4d2U5Z9+t3/ZHEaZO2UJDwvefY9+P4GhL1Tnm0Bamo4A+9uDe8iKJkVUgJXM8hyxnREHGSwUNvPnqOJrOXSJfm+CqOv17h902v73iCCTkDrSlfK2MpbRFNH3rLQmvBL1eCa9z8kguZEdYbfvlhv5K+RZ5iCYz1XM4bWUF9zLf47nFyFsWfcfs4mIzvuwgrkeWE757FWlwuyep9LUXBUxPajfl00Ta7HCSj/P1kRIwq/YS1bsQ0vZ7G0/g8Si5BKTAh3U9G8ej7SRYjS2BV9oPbu9vRmZz6qOON2aNtqaLa0gbx4GZw20XLyRqaRR5PJ9eTm248x92bXTkalyNo+KtPZo7S34H81OYiL/LPaCSXYm0KuscZmM9JDhMkxeuHhMm9+ZwkmITMQScFqRhNsQ1Cpk6KV+bTBe6qpf81HBKJudtSsFfThL3pYRSyZDDUsoCkX66cT23Ex0uh8TLB8I0whYDQVINeMcNXUqhym6atxv2BD8rTAOQNNWIhWJHB2MUbAJv2Gj8eP9q5EsZX2YIAJWy9MYiwNtbI31jWA2RgrJEz060XznYH8H2P45R6eCS+mcerj17gBJdpmVu5LN3mqGdzzVVwtjeUmEykMLS6mtMMTNuSvrW5mPoHQSWcbOmaaHytfhnccmezUUl/z+Gl1i6sRFPNoE1vK1FIhcGge+HT9em1eBzFvRxqpJ/hTZfoprHuinkuQjHYdVPq3rttO6QqnFtHGl+Th15G5DvIuRBM9SLPwxuIRXfv8iHDzGt8TUE+8TcRcOzZXSQuNKhzwcLdwnPhRGuy2mQYU1cKVU1da9s7mPhj21rLi2wJcoqKoFBKsmlzuA1dbxj+6AWFD0ibhA6nY+oNbscJrRQfGLwEgMjVprwPbuE8WcE0ZbCFcqwEBptwV2aJQv235Wvk1RRlYDlLkX4K1UoJcU1HC2GBcbUznOcM1WuyVDa1xlA5NfPLUWnkGoKcwYupsTX624qI7WpUlBRazDSR2reoXvv0yRZGnGZ2CqFDV7Jp8zgOEyL3hbHOMuADex2CebqqzaoMWzxdFDNrh3EbxXr2B+0cb+iQ0cz8qRbOWWu/CJ6Cn7BbCiLT3xXEp9/pdmxME19PO7Zx4Ge5TvqByfUnbEtGOTX/t4wLpUVG/9m9ps3X6CjmAjdE3/A/UEsDBBQAAgAIAAFUR1T1yVm7kAMAAGgQAAAmAAAAdW5pdmVyc2FsL2h0bWxfcHVibGlzaGluZ19zZXR0aW5ncy54bWztWN1yEkkUvucpumbLSxmjWXVTAykXJiWVBKjMrGuuUs10w3TZP2P/gHjl0/hg+yR7ehoQDGYnrrhrlRdUmNPnfOfv63OYJKfvBEdzqg1TshMdtR9FiMpCESZnneiP/Ozh8wgZiyXBXEnaiaSK0Gm3lVRuwpkpM2otqBoEMNKcVLYTldZWJ3G8WCzazFTanyruLOCbdqFEXGlqqLRUxxXHS/hjlxU10QqhAQB8hJIrs26rhVASkC4VcZwiRiByyXxSmL+0gkdx0Jrg4s1MKydJT3GlkZ5NOtEvvbR/1H+y1glIfSao9CUxXRB6sT3BhDAfBOYZe09RSdmshGifHUdowYgtO9HjY48C2vFtlBo7ZI49Sk9BCaRdwQtqMcEWh8fgz9J31qwFQUSWEgtW5HCCfPqdqJ/fvLwep1cXg+H5TT4aXeSDcQiitol3cZJ411ECASmnC7rxk2BrcVFC3GAzxdzQJN4WrdWYbyAuLJtDTehnYU4d55mrKqVt12pH6zC2hZvwvgCTTJXcyd0/o4ni0Nk6KCCpmFAyxAJqMD6TEZpCYfiyE40qKlGGJRCKWcxZsbEwbmIsszWRzlbaLzTDHAFZgPEUXWbRJ58hlaLE2tDtWNYnxvex6P6pHCdoqRzi7A1FViGoqRPwraRou+FoqpWopRwbiwxn4HHO6IKS07pAK8AvOboGF8KBJdC/4tQGD28de48mdKo04FI8h8sCcmYCfvtewBU25hMoXsf4ILsY9NObwbCfvn7gE8RkjmVxT3AgERWVPQg+XiKp7NoOylFgZ2jdFMJIfdYkt/bXt2HDY+jzN+rGDr5hwnH8LeE3BdmCPmDLD+PlPo3/xwgauy3xvL7o/vLW0HDFGbQkYMJBAdOKydXcawBYYImU5EuECxjFxo+NOVPOgCQMiABtvj7CYA80rZ9msBvBoyZUN4J8dPT4yfGvT589/+2kHf/14ePDO41WS2rMsXcXtlTvzjV1y/ZMaeHZQ7bsB8M8vXrRywevBvn1TZ6+zncB6phuj+sk9rtj/yrxu+nzTTL571bJ+Cp91aQdQ8i9ERPSrBHcqInW6LyJ1lXYfeOtvdcoBJhls3A3YZpxJhj0/mDM/E7s2vtDhd1Jr0DIw7Dr/1yqvRfxZ6kas8rsm1ooo4J5o+80vg5UtSy9HPw+uugftHysWf1+QNL92/KFp837484LYxLvfaNtgXz3vwPd1t9QSwMEFAACAAgAAVRHVCajy3+1AQAAfwYAACEAAAB1bml2ZXJzYWwvaHRtbF9za2luX3NldHRpbmdzLmpzb26NlFFPgzAQx9/9FEt9NYuyKc63OTAx2YOJvhkfCpyMrLRN2+Hm4neXsjlLORT6Qv/8+F/v4G5/NqovkpLR3Wjf3Df7p/a+0cBq75RpuGg/YPaBURtfL61ONCsyeClKYAUH4iHVz6sn+euXwIwJb0yT3bO11Y4fEcj5iEQsFKJpRKsQ7QPRtljgz1Zmx6wOGTl1TjbGCD5OBTfAzZgLVdKGIecPzeUm6MGiAvUP+k5TaJleB7f3US/56zi9D6PFzOVSUUrKd0uRi3FC03WuxIZnx/gTu1x6tZOg6g++7gvLCm0eDZR+4PgqDuKgn5QKtIZj3Fk0D+Y3KMxoAsxNKJzeTud/oC3jbkE9uip0YX7oMAgn4dSlJc2hU6VFHF1FkzbGa69ONTvBD5yBrelLRjK6AzXESsiNHPABpRK5rUgXDe1CUSZoVvD8wEUzu1DOHtba9v0bzcQYJ0Jlp7/i0i6X6RSj1Wal15GH2eD03Qpp47Jv2gwYFQbtdu1FXWKDgmEix8T+AeeL1Ulsncf408fuX+vMqVqDehGC1QN1RKgxNF2V9YypE3hzZwV61nRwVv6xzr6+AVBLAwQUAAIACAABVEdUh/aSnXIAAAB6AAAAHAAAAHVuaXZlcnNhbC9sb2NhbF9zZXR0aW5ncy54bWyzsa/IzVEoSy0qzszPs1Uy1DNQUkjNS85PycxLt1UKDXHTtVBSKC5JzEtJzMnPS7VVystXUrC347LJyU9OzAlOLSkBKixWKMhJrEwtCknNBTJKUv0Sc4EqQxx9FFyC/RVKoKIKRgZGRroGQGSspG/HBQBQSwMEFAACAAgAAVRHVEMTjXt8DgAA0R0AABcAAAB1bml2ZXJzYWwvdW5pdmVyc2FsLnBuZ+2ZaVBTWZvHr4oNwiuig7iyddvlCjQCAmGJuBAXCC1RISAg2uwQxBCCxiQ2YqGypG1tkCVGjYLIEhACEghRENMKgiGQQGKIiBAghGCTBRKSTOjxfWtqpmpqar7MFz7ce+v+zq1z/+c5z3Oe59S5+TMUstp4szEAAKuPHjkUCAArMgFgOdvoOz2BPu96qX8sQwZCDgDV3Vsn9C8GMT7+PgBQSzBZiFypf1914QgcCQDrUhevZUPR1ukAYBl99JDPyfRwiaAne5sIy/y6gF7lDvpi4YewfXt4Y+H4g/3mZgafp15l+e/5ae9FA9Cg4cH9pt2RPq/WtRo9zIZ7HPv+327WbPNV2H9/z1Qo9+wlf554Njk5OXgCH+4wt9dJcMrFq99JoJmOmPUw1Ev4ftUBALj6c4YZANjctTEAAKMfjZYBwIH/LUYFmuFmXhm+2Xg+x1F/mx4vmfyy2PBpeq3eFsBDA1sA2L/DxwgAzI6ZLQeAzHVLeAkv4SW8hJfwEl7CS3gJL+ElvISX8P8/njyd8eHbXrZLUAwhWAnu8i9vX6n/AOAe/J96Arkb4eVfXLNch1Sk9ojWrxFZ4HkO3qr1r0ZdmqgMGkMcAglQqmXACwR47q0DaUhbMU9O1qpn9j2C36dgRRsClMOuugnGGrBujl1Mx9Boq7USay/VlOcmrAOSV4+Fq+Ulb9x3GoG1Qp26V+fTP0EhrQCuik+udaJZxnaTrHUyrivmEt346AncYLmm2WUgwLiNFnM2dXlrIgys3+pzy6w2bRVondR+15nl2jG19ZrGKAWR1xNaYp7JDVSE4m7rxak9Lb/+NTuE92wa5ItzGiLtnRabycmqKEsAqCaUZYfjoFjeeOyWsb11120MEIKhZChVnksuMb0qhhXgyZ2+dcL0zJnpbosMsxenCnDIZzxFkWveRRBQfcemZcGordkj1OjAp9OCN8WwqksjO8pWfAKtausk2LQ06/v7yIJYY1PnKgq0qpmZ4R6EKVyRm7wgYMsvJ9PllIDGWTlF18GeH1K24pH/wGCUAjSYz5XXgh1wc+147ZTnnBo/xxm+E+Dd5D6WPZYf2pxbzpIerlILpNqRGL4Y7xA/GFJmGQTm/tl7Ue41mcqZaL173Hszp7SVue6/KDkqqNGywerZ9iCGiglJzgk45cYBwVAHGY9qECXcBpxSidM9/vMXOogRH8HFVWvCa0/uKuFdgsNq3W49bhrlIM5PDuh/HcqP5VdETWLuggTrs1HpGk85FjKWX5HUr0hopnY9ydFaOTge9xWfOZefw2l6DTw2yyyw9klHx5j4vLhDSwkbsyIWPoOc43iq0O/2wSnddcYPhoK0n9aAMXcrwcmqIxUX4l85N378mILM04T30TSWK6h+dqFljVA0BVet8IDbwhng4539zJBS3D6fF8I97lFE5P1w498OmIXjDIYFRDuD4W7ozUYL6+OTJ0q8DQaYO67w5l1B1uLbvEDRYZO3TaNjecXIKeU5GgIPEp+n6AZ3bd6tyM9P8M2SxMmUbkQV85k8n4O6XueS8fcI9sCbu5soLgZHamPMFMMwEiH/6FafF1h7jQe1w2l1WzmVKXEs2Hvr6u3LfaVeXilQL2NnrHk2NqetbE3lxLzbraZF05FdlZhaF6NiameuKZ89Lq3110ifkvALE+9/Z5zSgSLrp3r3bKqqc2ZCOz8q8ivhMWLvcUObjnCfOX3E0AY/J+u8PuzUWYwbgudH2VvULijDmLA8roz/VNzS4OcfWjoNTBVUUNSjvD7l01Eel8x9rOvEkDy9qqdjiVbo7r59AY68N+5sqXCih6NIsGObFvOzqEIel53Uz5W8UNHjSdbFOMF5mAiuc3g4qUys/8gZPGA2nWi+7AcNTJ5XDkkrdf002LPjiupl0X1C49pMJGMD1yoT9etHHSZT1WJ/poyQ078yxjIoq4du2/k7C8QsDYNvDZUODLsc51TCgraKtOSoq+YYg8iwMQV09bM0ouOpApGEVgEVOWK7Tm7LqwfiuES2uNOYULqmy2tsoAfdFbtF5KfTiEVSQoKaKiEVPcEGq5v9GvsVSZZgNM5FQ0PCGAF0JGVE/U0qTPLed6zvh8PyolqXgJ1RxcaUCTIlIfzgQHEoQrKv6Ikwu4pim8ixV1Zm1DAuUEymWXtdUAEJlGnN1rDf7Avt8YmTxg8Y2yngaqzAOy/67UeQvM5Fk3vDbsVv5wg2U6SqQK4HOWqsNKysfzRdMCe99ti0Ikr1MrZTVqC2+8yjoYriifskNEqHHx9RbPw6UCzPkjpqUIrN5KQSJ73thYhYNbUj/H2v95T0LoIfL+4bRl3xD6XgZS+E4WpcQinDq050qV4fqoNFNomuXwhxjsH8OHYWoC7fH69uaHvqlXE661QJ1SZZ2g3f9XHScxey872l63MZ5gRTuYyPgxyzHPpcB43QgV6DqlDBhaHVlyx8Bqrr38mMk0BMWdB3yE4XzXN2oVNYtc6t6EcmJ04pU6hLq39q8LXdfwuWfC+g7Pr+wcsxZ0zytbTyjnCTP0BEvW+VxoEhHl7YTzK21apKNs96KOO86s9hK6fVz39cHJhE3UggQ8LVGmr9mgQeOY1apY0jkiFZBCK6zI84pPB6J0vr+tubKhEfHDpCr/s0/+odeGIvsenns80g612/x1tzmd55uxp81QxTqXWcR8OZQg9E/ITy0ckuqoS6ww5FS1BLXmjRNa2ItW6NZ2B8SSO9kSU839wbr2zLzS8v9O54ZH9EvDxVdvLej+xRdSE7zxq79b3eCdm7pTTDOhynqCpg97IjKVAzhausk5NE/XnTykjM6xTz9ZpINsRIDHruncwmNdDaa+rTy8W90cc/2Pur5zmbk0ZK4oQMK0sJiQNnUrFuxm1N2GC20GqnpKWoe7yFv1eT9k4mSyy0M7C9UDGmteJfn6+dIB2Djd0/V/tLPbTYXTLHYrL0ce1UZPyqyjF4xW+fS7b021W+q90Y7GQXvGvP5Kz3Ax4Rx944Lu/Jj3N0OpXVGMWDbeTLY5tXyEtIkQgVKSaXta+7UKFJsJahLYIONWpCOutHuVPtRbT7EsvmIUlPM+trmV/2h+dMGKTRLPNlVZEaUxL+U0BZ2IxywxR5NF6/hsU5lVmCVfoZJ6M43eO3WecXhdh4ioiH1ZtWwpIojJHZYDNoBIhVPbvLQu/CmriKnuMrY7GC6f301+zDCdOBZoqIoDNUDehvC8BEAdIBy34J5i7ra0JZK14T7oxpGRn/Oz0i8YTjBLOGCYcaCJOrHzk7GuqBk6U46xNCZSHtubXXddkAvRDYOflGNX7xgmTq6w1/k7u0SsRXR+zkmPOukPq+KAwj0aNlTQmrHuKa0Gy31/5rKqtIMVvlsrh+teJN2rS36YobwzuMRIpIRm7DlU1hFGhPcxW7u+45l9wUatT2h/fCTHv7luSWlBd4nXZDqWnFyFWUL54gyaAL6pqcJctTp29dfhtL3Ics7ZRbQ+p+qe/ulQUdwppzmKrLtCur99+i5WwNM60m3npqcfLJYeZOp9X5rJxHj8IYxM1OLhL/P3n7SgnO0+4SUWhCfS4yuh7PJ3ZI5Piy6fYGYcg9qsd3vo0uCqO2tKJ3MuhVZLQ+7z04R2mTDtExWeihSyJ9GdDu0HXNcI2pA2PhL3ZUpu2eLRqvht21e9GjcDbj9Nnp8vV6c+WUMl7aa1IkYsU36+FI/euPYgWIlzn5hkdSEGYcGdclSraD9TEnIwpEfhqLnvojzdKVbhVfmgLzYVWQHoJxPXFgYchijJI1Hqvncbo9kva0K9bRGkWpaKTJJ1iETO6ZjTfxcRv5OsIMOE95lAy147bVeBvm6QVx6jGyd7KMRv+wsw0mIu0BzKKKrcW0T8lCdOpCbXuC3rHgHlhzhW/n8scDPxgl8MQzx7yOOaOJTsQTNX6i4JP1XEeOHEp/k7gzWhVHiO+nsUcUJd9mEpmoU3CzNdpCfpZGPBevYSl4l1im4O1GYuVTr81wBW4belFXf1AEVnX3AzUcr5G376a0XEz/68tNxyB3Ek41v3LgNJnBLNKGswI35KOWDZXi/SFwmmuSfmqbyk1mWH8kv9en0hyOe5Rv0EXyKBA4tT4T1SQUwpsUqOlVs5XXZjo9NWqbPil3J9q5stDufpyZdyc8MMCwCrIAlfced7Acwus0w7lx56sju11UmESYslWuLMo96Vzd9Dxib4ho3aLr8Ap9U51CLBZTdWzet0rL85HVpkruP6D97XMoHxjbqldK1yj4WdxwTFL6Qd69hHvIXK2VuhzzbjK5ghHU0MdFUUJ0d3Ob4P/stMjd4lpUved+Y5/0+bWZaHSDWSakZe5zdhaE0LrxClk0p+hxcKB2mzi0/NRim9Tl0tVUij9YsBjf9v9RegGBRv+q+zw/z4tIjPkpJFnS5+el/Ihs39L75kx7SYJU9I7w38tEzwNmm53uI/2Fr8TrkFMCVwzU8CVq3b9quPTX4zvJEt0rmRPW8mFZTlECCRn22ZKqKk8KiMC7fU4Fzmz/T6L7GCUb6eV++GTteLjyMmyT7nLbmdmph0NHZeuCBqjvn6B3StwtAa5oXUHZWPYPRtLpRFsjQrqUrjRVTgua5+PpIWWclcAnxT/ldRz1SX9b5iIY6+up9e0Q6IMI0RpyuhNx8wgAKFK2UN5DSbCIWzWKCN/C2VLFrMX2lcPUhV+rsNeuX/Y6S8+fee8qbHH/ZWrR3Qs20afNgKt8J5VrZDRjcJ3l95q06KQRP6J5ZgFu9hr/Hkx49uFySnhA8Kw+YIsPgrn3Q0KY2T7A1RhpgnC+YybtgTset8COEE6Nyqsf2k6rSnhu9DsZNWcm369BnO++pP/ntUK1UgrWoM01fZFkV9Iy4NPgXP8dYfrJeFE55LvG12dnoxA3mr1FzlB398WzyBem/9dDyxupbgtg86J72xokEGv9Zg44ehh6qPrA2Yx/B1BLAwQUAAIACAABVEdU5WXGsUsAAABqAAAAGwAAAHVuaXZlcnNhbC91bml2ZXJzYWwucG5nLnhtbLOxr8jNUShLLSrOzM+zVTLUM1Cyt+PlsikoSi3LTC1XqACKAQUhQEmhEsg1QnDLM1NKMmyVLMzNEGIZqZnpGSW2Smam5nBBfaCRAFBLAwQUAAIACACEU0dU9rEOQqMFAAClFQAAIAAAAHZpZGVvbGVjdHVyZS9jb21tb25fbWVzc2FnZXMubG5nrVjfb6M4EH5faf8HC6nSnbTX3dO97EObihCnRSWYA5O094JccFJrAef4kTb319/YQJrc7QrIVqqiYjTfjL/5Zjzm6uY1S9GOF6WQ+bXx++UXA/E8lonIN9dGSOe/fTVQWbE8YanM+bWRSwPdTD5+uEpZvqnZhsP/Hz8gdJXxsoTHcqKe3p6RSK4NbxqZloWDwJ46ODJ924wcc4qdaGpa9xEl0RTf2q4xuZWogr9njp74RuQ5BIHkWi+UqUj41ecWdZwTQilZRJ7pYseYTGVVyQxNWXEemmsu7VuT2sSNpiEAu4ExcdlObFgFFKKnGuDz8jzsAFNqu7eAaMYxGIgnkYpqjwJeVcDFuaiOPcPGJDifQUq8jj4qt2O5C2c2Adp8v2FNQ8IO60RIlLOi0MSNAPQc8xH7UWBhAFXQhEZB6HnEp3gGESq1iKxOm4SIEuWyQmW93cqi4gkSuRYUO2E4k6O4Ce5tNwL3en/tsu3Y9DFaEMU1rYscgfN3c+ISf2E6J+jr9TvAez4OsEuBTu+OUGJMvIKXPK94gbbPspJj8JTMIjci88gioUtbxaGLP0Mc6My74WKK/QtV0heUUNhP9yq4GOFoCX6+I6glODtPUCsTCFiY/n3DieVjWJhFK5veGROr4EzJ5kVUz0gE20I1Jb5jad3oq+2dfe66Tmd6Xts3urinLP7WZ22RBdTfY+SQWxIFoASws2S2ZfkeOXIj0S9/fP3y+vXLr/1ALvWJ01Rz5OIHSJP6HWcHqlmCVOC31y70fdBXKw470MWqduNgXayPskbPbMdV398J/qJLE/QnirblqxexhIW87hX3jCxMyB9Imvq2pbQBGpRFsf/UVHxdPcsC3JUoESV7SiGryqdKqHq/baTfpFWqLgG9I5EZE/llv+uV6xBzpvO7AGGZt6pQD5sCpBN4raadUuwncPGSp5IlaF1wACQBYtttKuK2f7WS81K274uirWQzCFbEB3axLmSGtqwsX2SRnLB8HE8fsO1aBBJp0SNw1WcPwLA/AWNDUfC46geDKE2dn1YXK9sFAiOq5agkkdVlBWnPtimvuI5WqK2wuDlj+VqCPlIOx67OHXjXYulNk2OGrnUXTemh+hxW5/HzQDsQ13fze5zNuuQnOeuNqUWDMeUBqgPKkYyxIPfGhNyPsXjEMF/AT5/N0aADddsVVVe0MVM1ku7bM0ipaSdkXcKKogRKS2ekHOclwHAiuNQ2nR+0hga0O8M3YschjCLhRS/NJKSO7eKI2tSB1LWPfVbQ4yw8g5kMjir7r2hu2o4+Gf6rV7bXUwZLdiyP1fgaMyWEPbxLRKLfqVrRUf9di38Qq9r+dtG2RneGHy4uR8Zz0k1/UEasqni2rfpcK5rb8M+JQvWFH4YwZOvn+T8Mge+SmaOx8afzczKejslRbxA/ydTwbL13JO2kieGUhvrGcLCmw61cAk7nqj9K9Dak2vlaDsdoa/+wMNxyhaeBTcF2xZ9KUfWOIrouBh9uuizOP9UgShL6MM6ekAQcybqIdbfsJ+kNoyXpsDDAshu3Ts6ZFufobgwbSkUG7CUDMMMF7vhvjocTHleyThNdxKn4po8I2G6d8f8PcusCbvtqNWVlJ+LmhLr5mShakhqn3ohR6lCHg9VxVIbnayQIpzrmAO5nczj+1us+C2rD3t9llmZNY8tkBku9kVJCHGp7kWWpOQ281k+VqNL+UeJgeGe6oEF1V4JbEgzS35Q+eCKgz2pm1a0phVvTUMB56DgB3Aqx20Q0r9O0jGFYz89AAPobFPwKAa0PUIOu7x2eurK1AtJYLn+thn0i6xC6cUibk7pKRT7Y1jPDoLX01GE62M4xH1uzAZeZg9WhCTemXe8fYb885sprJ9VxfL31Rw3id811qP2SOKqXaOOlTKFrnFoenkr9QfXq89H31X8BUEsDBBQAAgAIAIRTR1QVHmAbowAAAH8BAAAxAAAAdmlkZW9sZWN0dXJlL3BsYXliYWNrX2FuZF9uYXZpZ2F0aW9uX3NldHRpbmdzLnhtbHWQQQqDMBBF957CGwhdh0DXpUWoFxhxlECSCZlR8PZNRG1p02Xe+z/DjGIUMX5iXdW1glnoKRBFS5xRNe93tgwLXr1xIIZ8woK850omNyxRaCMyetmUHsFyyv/wY3hrYT0/4iNeMOVCZxzqS6mwmVzysJhpY90aUI8R04AvmHPoobd4w7UniMPjDOwb/9W5mzabHd5pQB0iuSCq+UBVutdx9BdQSwMEFAACAAgAhFNHVKeK7jYMBQAA5RkAACoAAAB2aWRlb2xlY3R1cmUvZmxhc2hfcHVibGlzaGluZ19zZXR0aW5ncy54bWztWV9v4jgQf++nsHLaxy3077UVULE0aKOlwJG03T5VJjHgq2NnbYeWfbpPcx/sPsmNEwhQCjXVtrenu0qoij2/n8fjmfFMUjl/jBkaE6mo4FVnb7fsIMJDEVE+rDpXQfPjiYOUxjzCTHBSdbhw0Hltp5KkfUbVyCdag6hCQMPVWaKrzkjr5KxUenh42KUqkWZWsFQDv9oNRVxKJFGEayJLCcMT+KcnCVHOlMGCAH6x4FNYbWcHoUrOdCmilBFEo6pzTSMiWiTUqSRNhtXIKeWSfRzeD6VIedQQTEgkh/2q88tB9jeTydkuaEy4MYuqwaAZ1mc4iqhRBDOffidoROhwBBqD0R5opEdV56BcNiwgXVplybjz3WPD0hBgBq6n9DHROMIa54/5epIMiITzIKqmZUqAdGlsQVKTR10M5EPRhOOYhgHMIGOsqnMR3PXcpttz2w337qrXylW1RgRe0HKtMH7Lu9hGvttzfbcduL27T15nS8RrVnEv615rS8yN+8n3gm1Xatcvt4V0P3faW2Hqgddpb2GHRueyW2/fbrWjz7ddt9fy2l/ugk6nFXjdOSrzygX/q5SWXbkCLi9SueiwepTGfY4pg/zxxGsV0ZCBGJZDEogmhegaYKaIg35PyPC3FDOqJ5CoIM7QPSFJXSUQ5T0TT1XHxIgzp8sJQTEIsiJWT/eLYN3bP13aeylffr6vZ9WsFAmsOxJavLP6e+WjQv/Tw83qr1G0Agk0wXzSEsN31/7oeJ4qT8qb1X9OzcrYJPY2ljLLoKvqv2i+/cP5+R8cH29WYc1qFaw1DkeQ2fUsMS+OzKSosT0ONR3DpUGe6DpIGfPTJBFSz3P74mChxBqaykDwpeAxz6gvWFScGon7JGrjmEwvRJZfiP495U0Q3nPQACKdwZF2EsKRjzncw1TDMYcFh0r7SlOd3b/NqXRdUszQFadQKBB06a8cezjCUi2FdnFE5uoLa124HHNz589r5XCqiI1g22QrxWCXVrSSjKlIlT3iGkqQ2Eqyk2pGuZVob5YYLXXOo9lG2I0ha9kI3pC+otrOxAIVOiCPD4QNqAkerUJJCLdS+5FqNCggKBZ2p3MjUhahiUgRo/cEaYFAUTgvpEcELZZcaCBFnI1CUTh1GDSm5IFE5zYL3cIScQpIk5wY0fkK31L6HfXJQEjgJXgMJSuM06l77b6euAh90PwH8SdYqbnSeGaDD3nJ5rUv3K8fjAFxNMZQZG5HDlmQxIl+E348QVzoGQ7MEZrckB16RKNszmZv1guO8DjzJOMdGSn4EIUDyDlhIoQUSnlKbAlDzJHgbIJwCCGvjF9mSQhGcg/MqdWrFczh4DTZ05COIYKEjIi02nN5b//g8Oj415PTs93SX3/8+XEjaFokQh43y+VVYmNjs2CNfNKYvIBb02q8gFrbcFjjXr/iSvNhjXymYLfGPm1ErIEr7Ygdck1T8gJ4Q2vyAnJDg7KCbQoZm1QVLeA9s9l6I/CuveD2LnC/BssEWTSs1jWVkim7nq/Csor4Jy7COlcBGMy1qlRcv3PVa7i+VaUy8x2rTGbH2e5Y1V5fLMsuUxt0F+oCKxXg4h3mVQRcvYzGUDdF75ZZ3yGS3yksfkRzkofW24TFq47r35NS/qum++l74jcynu9eep86rYv/g/cfNGL+VLwgXXojWryoW/4oYGZiymmMmW8K++JLQu3osFwpPT+1swNsy59majt/A1BLAwQUAAIACACEU0dUj3ZV/m8CAACHCAAAJAAAAHZpZGVvbGVjdHVyZS9mbGFzaF9za2luX3NldHRpbmdzLnhtbJ1W247aMBB971eg7QfQJRCElCIlXERVdkELP2DIECwcO7IntPx9becGJFnYJi945py5nLEdPHWifPyt0/H2ggm5AUTKI2Usha1Dw58vIVVkxyAMUkTBX8bfB77rDH2vayE1+FGcQZbY+XwyG/RbsZcEJKP8ZJBuEPR7bUguZExYGXbqTN3pqA1sKtgwGsKSKpwxiIGjJvVGrh+0ZkhIBEGkYY59WmGMXHZkbyqeTf3R6/QzoBbCRHz9Yd5WoEjSZE04sCz90PHbdajACyChnpdRzjdvG0MBgz1CuPofUQry14kavyNybcpdmHn8QogDrVskRcpDs4t6A9d9im+oW/iL73YPPG64gWqat7vRPF8hbnIBzGBcx3eeIhekWs+f73FlRFZvRJ5AqofVoq7uoRZ4TOMdJ5Q9sbORxqDPItxU3Hf6fvv5RSEY0uSG8SBJxthmxc+G5m3HJoHQB15rKG9TjJx5/1qY/Of1FeYhRQb2pNzdbGeqqL7PxihT8LrFKvOpo/izFJHIneXS5miOqAvmKAVrSkVSFAs91DxcuaySrVK0mtuL7Srrrb3CTya56UCYyrGlrYKtJSh9TIuL+CrwvafifIASqdyDqnHuPRVnnjKm9hKA10g1Vz6nZrGsirqu5oGFIKxjxZdwwHJyd+YyQVMcT9VHs0Ei8Wo22TrvjpzB5zQmSAXXDgRVNNfgyThMiCTX1zqLIdXsVQlr/ZUog6mC0OBpo2z1qR33mijWk9E4OdPIWrf6izs+6Kl43TtjhgRuvvW/4bITRIbvJSTvvdWdsXWPaQxvQm/xRIo4Qa97ZbLzqcagf5s/IP8AUEsDBBQAAgAIAIRTR1R8n4QKAgUAAF0ZAAApAAAAdmlkZW9sZWN0dXJlL2h0bWxfcHVibGlzaGluZ19zZXR0aW5ncy54bWztWd1u4jgUvu9TWFnN5RT6u20FVJQGTTT8LaTt9KoyiQFvHTtjO7TM1T7NPtg+yR4nEKAUarpbRittpaqKc77Px8fnfD5OS5fPEUNjIhUVvOwc7BcdRHggQsqHZefGr38+c5DSmIeYCU7KDhcOuqzsleKkz6ga9YjWYKoQ0HB1EeuyM9I6vigUnp6e9qmKpXkrWKKBX+0HIirEkijCNZGFmOEJ/NGTmChnymBBAL+R4FNYZW8PoVLG1BRhwgiiYdm5pSERDRLoRJIvOmJOITPs4+BxKEXCw5pgQiI57JedX47Sn5lNRnZNI8JNVFQFBs2wvsBhSI0fmPXoD4JGhA5H4DDE7ImGelR2jopFwwLWhVWWlDtbPDYsNQFR4HpKHxGNQ6xx9pjNJ8mASNgOoipaJgRIl8YWLDV51vlANhROOI5o4MMbZGJVdq79h65bd7tuq+Y+3HQbmavWCN/zG64Vptfwrrex73Tdntvy3e7DldfeEvGeWdxm1Wtsiblzr3qev+1MrWpzW0jnS7u1Fabqe+3WFnGotZudaut+qxV9ue+43YbX+vrgt9sN3+vMUWlWLuRfqbCcyiVIeZHIxYTVoyTqc0wZyMeLrFVEgwAxLIfEF3UK1TXATBEH/R6T4W8JZlRPQKegztAjIXFVxVDkXVNPZcfUiDOnywjBMSiyvFbPD/NiPTg8X1p7IZt+vq5X3Szl+tUZCS127P5B8ST3//x4s/trHC2BfsaYTxpiuHPvT07nUnlW3Oz+a26WxkbXW1jKVEFX3X8zfIfH8/0/Oj3d7MKa2UpYaxyMQNn1TJgXR2ZW1MQeB5qO4dAgL3wdJIz1kjgWUs+1fXEwd2INTWkg+FLxmGfUFyzMd41EfRK2cAQl3KlzBw2grhlsYDsmHPUwh0OXatjUIEeopK801elhW59aVyXFDN1wCl0BQc3eyiYHIyzVUiHnG2IOuqDSgaMwC272vNYOJ4rYGLaMNikGu2NFK8mYikTZI26h34isLNuJZpRbmXZnMmjpc1a7NsZuBBplY3hH+opquxALlPuAPD4QNqA65K8KJCHcyu1nqtEgh6BI2O3OnUhYiCYiQYw+EqQFAkdhv5AeEbTYYKGBFFE6yrCaJgwaU/JEwkubie5hiigBpJEiRnQ2w/eE/kB9MhASeAkeQ38K43SaXvvvJ84LHTz/l/hjrNTcaTyLwaesQfNa1+63TyaAOBxjaCm3IwfNI1GsP4QfTxAXeoaDcARGG9JND2mYvrNZm/WEIzxOM8lkR0oKOURhAzJOeBGAulKeEFvCAHMkOJsgHEDJK5OXqQjBSJaBGbV6t4MZHJImfRrSMVSQkCGRVmsuHhweHZ+c/np2frFf+OuPPz9vBE1bQtBxM13WE9Y2Xg2skS+uIW/g1lws3kCtvV5Y494/48pVwxr5SntujX157bAGrlw+7JBrriBvgDdcRN5AbriOrGDrQkZGqsIFvGcWW6353q3n3z/47jd/mSCthtW+plQwTdbrPVfa/75oufo/r+dq3/gQH9eqMXF77Ztuze1ZNSazVLESLjvOVtuq1fpq2WWZVqCz0AZYuQDn7DBrGuCkZTSCNincmZDuoHB3VAWv3jzoxjLICudjquBdu/MzBeP/UFlnlXpNXVGPRNSAdiSzHxS1ntv0rtqN6w8NH7WL338w6f5p+LKn/Hvm0gfM/Lva8jf8PRhf/pdIZe9vUEsDBBQAAgAIAIRTR1STaEB+hwEAANkEAAAkAAAAdmlkZW9sZWN0dXJlL2h0bWxfc2tpbl9zZXR0aW5ncy5qc29u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CEU0dUvH0190oAAABJAAAAHwAAAHZpZGVvbGVjdHVyZS9sb2NhbF9zZXR0aW5ncy54bWyzsa/IzVEoSy0qzszPs1Uy1DNQUkjNS85PycxLt1UKDXHTtVBSKC5JzEtJzMnPS7VVystXUrC347LJyU9OzAlOLSkBKizWt+MCAFBLAQIAABQAAgAIAIFTR1QyG7oi+QMAAOAOAAAYAAAAAAAAAAEAAAAAAAAAAABub25lL2NvbW1vbl9tZXNzYWdlcy5sbmdQSwECAAAUAAIACACBU0dUFR5gG6MAAAB/AQAAKQAAAAAAAAABAAAAAAAvBAAAbm9uZS9wbGF5YmFja19hbmRfbmF2aWdhdGlvbl9zZXR0aW5ncy54bWxQSwECAAAUAAIACACBU0dUH1SKajADAADHDgAAIgAAAAAAAAABAAAAAAAZBQAAbm9uZS9mbGFzaF9wdWJsaXNoaW5nX3NldHRpbmdzLnhtbFBLAQIAABQAAgAIAIFTR1RxV5SdFQEAANECAAAcAAAAAAAAAAEAAAAAAIkIAABub25lL2ZsYXNoX3NraW5fc2V0dGluZ3MueG1sUEsBAgAAFAACAAgAgVNHVNebcJYrAwAAbw4AACEAAAAAAAAAAQAAAAAA2AkAAG5vbmUvaHRtbF9wdWJsaXNoaW5nX3NldHRpbmdzLnhtbFBLAQIAABQAAgAIAIFTR1SOc/b6agAAAOUAAAAcAAAAAAAAAAEAAAAAAEINAABub25lL2h0bWxfc2tpbl9zZXR0aW5ncy5qc29uUEsBAgAAFAACAAgAgVNHVLx9NfdKAAAASQAAABcAAAAAAAAAAQAAAAAA5g0AAG5vbmUvbG9jYWxfc2V0dGluZ3MueG1sUEsBAgAAFAACAAgAeXYxVO4DzUxJAwAA4wkAABQAAAAAAAAAAQAAAAAAZQ4AAHVuaXZlcnNhbC9wbGF5ZXIueG1sUEsBAgAAFAACAAgAAVRHVAairqlyBgAAJhkAAB0AAAAAAAAAAQAAAAAA4BEAAHVuaXZlcnNhbC9jb21tb25fbWVzc2FnZXMubG5nUEsBAgAAFAACAAgAAVRHVHNqcualAAAAggEAAC4AAAAAAAAAAQAAAAAAjRgAAHVuaXZlcnNhbC9wbGF5YmFja19hbmRfbmF2aWdhdGlvbl9zZXR0aW5ncy54bWxQSwECAAAUAAIACAABVEdUtEHcN5cDAADeEAAAJwAAAAAAAAABAAAAAAB+GQAAdW5pdmVyc2FsL2ZsYXNoX3B1Ymxpc2hpbmdfc2V0dGluZ3MueG1sUEsBAgAAFAACAAgAAVRHVNwxlu+LAwAA/gwAACEAAAAAAAAAAQAAAAAAWh0AAHVuaXZlcnNhbC9mbGFzaF9za2luX3NldHRpbmdzLnhtbFBLAQIAABQAAgAIAAFUR1T1yVm7kAMAAGgQAAAmAAAAAAAAAAEAAAAAACQhAAB1bml2ZXJzYWwvaHRtbF9wdWJsaXNoaW5nX3NldHRpbmdzLnhtbFBLAQIAABQAAgAIAAFUR1Qmo8t/tQEAAH8GAAAhAAAAAAAAAAEAAAAAAPgkAAB1bml2ZXJzYWwvaHRtbF9za2luX3NldHRpbmdzLmpzb25QSwECAAAUAAIACAABVEdUh/aSnXIAAAB6AAAAHAAAAAAAAAABAAAAAADsJgAAdW5pdmVyc2FsL2xvY2FsX3NldHRpbmdzLnhtbFBLAQIAABQAAgAIAAFUR1RDE417fA4AANEdAAAXAAAAAAAAAAAAAAAAAJgnAAB1bml2ZXJzYWwvdW5pdmVyc2FsLnBuZ1BLAQIAABQAAgAIAAFUR1TlZcaxSwAAAGoAAAAbAAAAAAAAAAEAAAAAAEk2AAB1bml2ZXJzYWwvdW5pdmVyc2FsLnBuZy54bWxQSwECAAAUAAIACACEU0dU9rEOQqMFAAClFQAAIAAAAAAAAAABAAAAAADNNgAAdmlkZW9sZWN0dXJlL2NvbW1vbl9tZXNzYWdlcy5sbmdQSwECAAAUAAIACACEU0dUFR5gG6MAAAB/AQAAMQAAAAAAAAABAAAAAACuPAAAdmlkZW9sZWN0dXJlL3BsYXliYWNrX2FuZF9uYXZpZ2F0aW9uX3NldHRpbmdzLnhtbFBLAQIAABQAAgAIAIRTR1Sniu42DAUAAOUZAAAqAAAAAAAAAAEAAAAAAKA9AAB2aWRlb2xlY3R1cmUvZmxhc2hfcHVibGlzaGluZ19zZXR0aW5ncy54bWxQSwECAAAUAAIACACEU0dUj3ZV/m8CAACHCAAAJAAAAAAAAAABAAAAAAD0QgAAdmlkZW9sZWN0dXJlL2ZsYXNoX3NraW5fc2V0dGluZ3MueG1sUEsBAgAAFAACAAgAhFNHVHyfhAoCBQAAXRkAACkAAAAAAAAAAQAAAAAApUUAAHZpZGVvbGVjdHVyZS9odG1sX3B1Ymxpc2hpbmdfc2V0dGluZ3MueG1sUEsBAgAAFAACAAgAhFNHVJNoQH6HAQAA2QQAACQAAAAAAAAAAQAAAAAA7koAAHZpZGVvbGVjdHVyZS9odG1sX3NraW5fc2V0dGluZ3MuanNvblBLAQIAABQAAgAIAIRTR1S8fTX3SgAAAEkAAAAfAAAAAAAAAAEAAAAAALdMAAB2aWRlb2xlY3R1cmUvbG9jYWxfc2V0dGluZ3MueG1sUEsFBgAAAAAYABgAagcAAD5NAAAAAA=="/>
  <p:tag name="ISPRING_RESOURCE_FOLDER" val="Z:\TALDSO\8 ~ TAL DSO Winter 2022\10 Process Filing Exposure Claims\Lesson_10_Filing_Exposure_Claims_2022-02-22\"/>
  <p:tag name="ISPRING_PRESENTATION_PATH" val="Z:\TALDSO\8 ~ TAL DSO Winter 2022\10 Process Filing Exposure Claims\Lesson_10_Filing_Exposure_Claims_2022-02-22.pptx"/>
  <p:tag name="ISPRING_PRESENTATION_INFO_2" val="&lt;?xml version=&quot;1.0&quot; encoding=&quot;UTF-8&quot; standalone=&quot;no&quot; ?&gt;&#10;&lt;presentation2&gt;&#10;&#10;  &lt;slides&gt;&#10;    &lt;slide id=&quot;{B02D5325-294F-46DE-A970-56A30AF627FA}&quot; pptId=&quot;262&quot;/&gt;&#10;    &lt;slide id=&quot;{36C168BD-7722-4CDA-A1FF-DCC855086617}&quot; pptId=&quot;259&quot;/&gt;&#10;    &lt;slide id=&quot;{19FD1F06-49C1-41D7-BA9E-40FD43840367}&quot; pptId=&quot;662&quot;/&gt;&#10;    &lt;slide id=&quot;{8A7927C2-61ED-4E70-97C2-9E700BADB2ED}&quot; pptId=&quot;663&quot;/&gt;&#10;    &lt;slide id=&quot;{0123765C-6FAD-40FD-9D0D-F8D3F3FA805B}&quot; pptId=&quot;702&quot;/&gt;&#10;    &lt;slide id=&quot;{D359380E-B4B2-446F-A5B1-3C709B30FD6F}&quot; pptId=&quot;664&quot;/&gt;&#10;    &lt;slide id=&quot;{C9B5515C-8712-4059-AE17-2A51F60CCA29}&quot; pptId=&quot;694&quot;/&gt;&#10;    &lt;slide id=&quot;{B02F34B8-2211-423F-A294-D2273C3FA850}&quot; pptId=&quot;666&quot;/&gt;&#10;    &lt;slide id=&quot;{1B78C05E-61CF-41CD-AC4E-59FC8B2474FC}&quot; pptId=&quot;671&quot;/&gt;&#10;    &lt;slide id=&quot;{42B65E19-50A2-4CB6-AC4A-CE3017140220}&quot; pptId=&quot;683&quot;/&gt;&#10;    &lt;slide id=&quot;{1860BA6B-8803-447E-9C74-BD19290DF94E}&quot; pptId=&quot;684&quot;/&gt;&#10;    &lt;slide id=&quot;{ACDCA1E2-7A7B-4D6B-9AD7-AEADCAFD9D2B}&quot; pptId=&quot;603&quot;/&gt;&#10;    &lt;slide id=&quot;{0E5A3C83-DBFB-4AF3-8B06-E6B7A6657A15}&quot; pptId=&quot;611&quot;/&gt;&#10;    &lt;slide id=&quot;{6C8DC5F3-E925-4E86-B52A-44942A805A47}&quot; pptId=&quot;612&quot;/&gt;&#10;    &lt;slide id=&quot;{9839A5AC-99DB-4B99-A1F2-1544C870D41F}&quot; pptId=&quot;695&quot;/&gt;&#10;    &lt;slide id=&quot;{2FC163FB-AAD0-4FD4-BC66-E301D9C8A35A}&quot; pptId=&quot;696&quot;/&gt;&#10;    &lt;slide id=&quot;{3C1E2566-D52F-4E28-B844-0C74A6880FA7}&quot; pptId=&quot;604&quot;/&gt;&#10;    &lt;slide id=&quot;{850B72E2-4F16-47E5-9484-48904D38C9E5}&quot; pptId=&quot;697&quot;/&gt;&#10;    &lt;slide id=&quot;{8292831A-6186-40BC-A660-59D05202F46F}&quot; pptId=&quot;616&quot;/&gt;&#10;    &lt;slide id=&quot;{FB7C66DA-DE61-4D8A-A8B6-3A81AEC82846}&quot; pptId=&quot;632&quot;/&gt;&#10;    &lt;slide id=&quot;{1536D3F1-65E3-4483-831C-33FA7FB1B3B6}&quot; pptId=&quot;618&quot;/&gt;&#10;    &lt;slide id=&quot;{13363C5B-5C66-4078-9F7C-3245059E3FDC}&quot; pptId=&quot;619&quot;/&gt;&#10;    &lt;slide id=&quot;{ABCA839A-7569-4BF8-862C-3ADC09984DF1}&quot; pptId=&quot;269&quot;/&gt;&#10;    &lt;slide id=&quot;{2FE18F18-A90D-4424-AE3D-D11F83C9D70E}&quot; pptId=&quot;602&quot;/&gt;&#10;    &lt;slide id=&quot;{79344C25-1B53-42A2-80A2-6344B6CC6094}&quot; pptId=&quot;692&quot;/&gt;&#10;    &lt;slide id=&quot;{D34B3F7D-C837-48D6-908C-FA1230FBBEE6}&quot; pptId=&quot;698&quot;/&gt;&#10;    &lt;slide id=&quot;{44F4E5F1-0F76-43D1-83EF-0BDBE11DBF55}&quot; pptId=&quot;693&quot;/&gt;&#10;    &lt;slide id=&quot;{A78BDE58-8161-4782-8644-F39E6A469053}&quot; pptId=&quot;699&quot;/&gt;&#10;    &lt;slide id=&quot;{AEBDDB2F-76AA-4331-95D6-5B1CE30AF703}&quot; pptId=&quot;658&quot;/&gt;&#10;    &lt;slide id=&quot;{B97DCB0B-A603-4E0A-A7F4-DC7B459493EB}&quot; pptId=&quot;700&quot;/&gt;&#10;    &lt;slide id=&quot;{8FC88CF3-A673-400B-B94A-A196426C4BC0}&quot; pptId=&quot;701&quot;/&gt;&#10;    &lt;slide id=&quot;{7B51C9A1-824E-4834-BE27-6CEAA707F6D6}&quot; pptId=&quot;660&quot;/&gt;&#10;  &lt;/slides&gt;&#10;&#10;  &lt;narration&gt;&#10;    &lt;audioTracks&gt;&#10;      &lt;audioTrack muted=&quot;false&quot; name=&quot;Audio 1&quot; resource=&quot;22585043&quot; slideId=&quot;{B02D5325-294F-46DE-A970-56A30AF627FA}&quot; startTime=&quot;0&quot; stepIndex=&quot;0&quot; volume=&quot;1&quot;&gt;&#10;        &lt;audio channels=&quot;1&quot; format=&quot;s16&quot; sampleRate=&quot;44100&quot;/&gt;&#10;      &lt;/audioTrack&gt;&#10;      &lt;audioTrack muted=&quot;false&quot; name=&quot;Audio 2&quot; resource=&quot;97542693&quot; slideId=&quot;{36C168BD-7722-4CDA-A1FF-DCC855086617}&quot; startTime=&quot;0&quot; stepIndex=&quot;0&quot; volume=&quot;1&quot;&gt;&#10;        &lt;audio channels=&quot;1&quot; format=&quot;s16&quot; sampleRate=&quot;44100&quot;/&gt;&#10;      &lt;/audioTrack&gt;&#10;      &lt;audioTrack muted=&quot;false&quot; name=&quot;Audio 3&quot; resource=&quot;0045bb7b&quot; slideId=&quot;{19FD1F06-49C1-41D7-BA9E-40FD43840367}&quot; startTime=&quot;0&quot; stepIndex=&quot;0&quot; volume=&quot;1&quot;&gt;&#10;        &lt;audio channels=&quot;1&quot; format=&quot;s16&quot; sampleRate=&quot;44100&quot;/&gt;&#10;      &lt;/audioTrack&gt;&#10;      &lt;audioTrack muted=&quot;false&quot; name=&quot;Audio 4&quot; resource=&quot;fd225cc5&quot; slideId=&quot;{8A7927C2-61ED-4E70-97C2-9E700BADB2ED}&quot; startTime=&quot;0&quot; stepIndex=&quot;0&quot; volume=&quot;1&quot;&gt;&#10;        &lt;audio channels=&quot;1&quot; format=&quot;s16&quot; sampleRate=&quot;44100&quot;/&gt;&#10;      &lt;/audioTrack&gt;&#10;      &lt;audioTrack muted=&quot;false&quot; name=&quot;Audio 5&quot; resource=&quot;fff427e0&quot; slideId=&quot;{0123765C-6FAD-40FD-9D0D-F8D3F3FA805B}&quot; startTime=&quot;0&quot; stepIndex=&quot;0&quot; volume=&quot;1&quot;&gt;&#10;        &lt;audio channels=&quot;1&quot; format=&quot;s16&quot; sampleRate=&quot;44100&quot;/&gt;&#10;      &lt;/audioTrack&gt;&#10;      &lt;audioTrack muted=&quot;false&quot; name=&quot;Audio 6&quot; resource=&quot;d2cfb231&quot; slideId=&quot;{D359380E-B4B2-446F-A5B1-3C709B30FD6F}&quot; startTime=&quot;0&quot; stepIndex=&quot;0&quot; volume=&quot;1&quot;&gt;&#10;        &lt;audio channels=&quot;1&quot; format=&quot;s16&quot; sampleRate=&quot;44100&quot;/&gt;&#10;      &lt;/audioTrack&gt;&#10;      &lt;audioTrack muted=&quot;false&quot; name=&quot;Audio 7&quot; resource=&quot;eaae7cac&quot; slideId=&quot;{B02F34B8-2211-423F-A294-D2273C3FA850}&quot; startTime=&quot;0&quot; stepIndex=&quot;0&quot; volume=&quot;1&quot;&gt;&#10;        &lt;audio channels=&quot;1&quot; format=&quot;s16&quot; sampleRate=&quot;44100&quot;/&gt;&#10;      &lt;/audioTrack&gt;&#10;      &lt;audioTrack muted=&quot;false&quot; name=&quot;Audio 8&quot; resource=&quot;224adbd9&quot; slideId=&quot;{1B78C05E-61CF-41CD-AC4E-59FC8B2474FC}&quot; startTime=&quot;0&quot; stepIndex=&quot;0&quot; volume=&quot;1&quot;&gt;&#10;        &lt;audio channels=&quot;1&quot; format=&quot;s16&quot; sampleRate=&quot;44100&quot;/&gt;&#10;      &lt;/audioTrack&gt;&#10;      &lt;audioTrack muted=&quot;false&quot; name=&quot;Audio 9&quot; resource=&quot;9c8cc4ca&quot; slideId=&quot;{42B65E19-50A2-4CB6-AC4A-CE3017140220}&quot; startTime=&quot;0&quot; stepIndex=&quot;0&quot; volume=&quot;1&quot;&gt;&#10;        &lt;audio channels=&quot;1&quot; format=&quot;s16&quot; sampleRate=&quot;44100&quot;/&gt;&#10;      &lt;/audioTrack&gt;&#10;      &lt;audioTrack muted=&quot;false&quot; name=&quot;Audio 10&quot; resource=&quot;8bb4d3e5&quot; slideId=&quot;{1860BA6B-8803-447E-9C74-BD19290DF94E}&quot; startTime=&quot;0&quot; stepIndex=&quot;0&quot; volume=&quot;1&quot;&gt;&#10;        &lt;audio channels=&quot;1&quot; format=&quot;s16&quot; sampleRate=&quot;44100&quot;/&gt;&#10;      &lt;/audioTrack&gt;&#10;      &lt;audioTrack muted=&quot;false&quot; name=&quot;Audio 11&quot; resource=&quot;9930a998&quot; slideId=&quot;{ACDCA1E2-7A7B-4D6B-9AD7-AEADCAFD9D2B}&quot; startTime=&quot;0&quot; stepIndex=&quot;0&quot; volume=&quot;1&quot;&gt;&#10;        &lt;audio channels=&quot;1&quot; format=&quot;s16&quot; sampleRate=&quot;44100&quot;/&gt;&#10;      &lt;/audioTrack&gt;&#10;      &lt;audioTrack muted=&quot;false&quot; name=&quot;Audio 12&quot; resource=&quot;7f4f997a&quot; slideId=&quot;{0E5A3C83-DBFB-4AF3-8B06-E6B7A6657A15}&quot; startTime=&quot;0&quot; stepIndex=&quot;0&quot; volume=&quot;1&quot;&gt;&#10;        &lt;audio channels=&quot;1&quot; format=&quot;s16&quot; sampleRate=&quot;44100&quot;/&gt;&#10;      &lt;/audioTrack&gt;&#10;      &lt;audioTrack muted=&quot;false&quot; name=&quot;Audio 13&quot; resource=&quot;5a91a9db&quot; slideId=&quot;{6C8DC5F3-E925-4E86-B52A-44942A805A47}&quot; startTime=&quot;0&quot; stepIndex=&quot;0&quot; volume=&quot;1&quot;&gt;&#10;        &lt;audio channels=&quot;1&quot; format=&quot;s16&quot; sampleRate=&quot;44100&quot;/&gt;&#10;      &lt;/audioTrack&gt;&#10;      &lt;audioTrack muted=&quot;false&quot; name=&quot;Audio 14&quot; resource=&quot;8dfc2585&quot; slideId=&quot;{2FC163FB-AAD0-4FD4-BC66-E301D9C8A35A}&quot; startTime=&quot;0&quot; stepIndex=&quot;0&quot; volume=&quot;1&quot;&gt;&#10;        &lt;audio channels=&quot;1&quot; format=&quot;s16&quot; sampleRate=&quot;44100&quot;/&gt;&#10;      &lt;/audioTrack&gt;&#10;      &lt;audioTrack muted=&quot;false&quot; name=&quot;Audio 15&quot; resource=&quot;a0e0fc7c&quot; slideId=&quot;{3C1E2566-D52F-4E28-B844-0C74A6880FA7}&quot; startTime=&quot;0&quot; stepIndex=&quot;0&quot; volume=&quot;1&quot;&gt;&#10;        &lt;audio channels=&quot;1&quot; format=&quot;s16&quot; sampleRate=&quot;44100&quot;/&gt;&#10;      &lt;/audioTrack&gt;&#10;      &lt;audioTrack muted=&quot;false&quot; name=&quot;Audio 17&quot; resource=&quot;ae0422ad&quot; slideId=&quot;{850B72E2-4F16-47E5-9484-48904D38C9E5}&quot; startTime=&quot;0&quot; stepIndex=&quot;0&quot; volume=&quot;1&quot;&gt;&#10;        &lt;audio channels=&quot;1&quot; format=&quot;s16&quot; sampleRate=&quot;44100&quot;/&gt;&#10;      &lt;/audioTrack&gt;&#10;      &lt;audioTrack muted=&quot;false&quot; name=&quot;Audio 18&quot; resource=&quot;486d4ce2&quot; slideId=&quot;{8292831A-6186-40BC-A660-59D05202F46F}&quot; startTime=&quot;0&quot; stepIndex=&quot;0&quot; volume=&quot;1&quot;&gt;&#10;        &lt;audio channels=&quot;1&quot; format=&quot;s16&quot; sampleRate=&quot;44100&quot;/&gt;&#10;      &lt;/audioTrack&gt;&#10;      &lt;audioTrack muted=&quot;false&quot; name=&quot;Audio 19&quot; resource=&quot;92fa0c68&quot; slideId=&quot;{FB7C66DA-DE61-4D8A-A8B6-3A81AEC82846}&quot; startTime=&quot;0&quot; stepIndex=&quot;0&quot; volume=&quot;1&quot;&gt;&#10;        &lt;audio channels=&quot;1&quot; format=&quot;s16&quot; sampleRate=&quot;44100&quot;/&gt;&#10;      &lt;/audioTrack&gt;&#10;      &lt;audioTrack muted=&quot;false&quot; name=&quot;Audio 20&quot; resource=&quot;77941907&quot; slideId=&quot;{1536D3F1-65E3-4483-831C-33FA7FB1B3B6}&quot; startTime=&quot;0&quot; stepIndex=&quot;0&quot; volume=&quot;1&quot;&gt;&#10;        &lt;audio channels=&quot;1&quot; format=&quot;s16&quot; sampleRate=&quot;44100&quot;/&gt;&#10;      &lt;/audioTrack&gt;&#10;      &lt;audioTrack muted=&quot;false&quot; name=&quot;Audio 21&quot; resource=&quot;e44f548a&quot; slideId=&quot;{13363C5B-5C66-4078-9F7C-3245059E3FDC}&quot; startTime=&quot;0&quot; stepIndex=&quot;0&quot; volume=&quot;1&quot;&gt;&#10;        &lt;audio channels=&quot;1&quot; format=&quot;s16&quot; sampleRate=&quot;44100&quot;/&gt;&#10;      &lt;/audioTrack&gt;&#10;      &lt;audioTrack muted=&quot;false&quot; name=&quot;Audio 22&quot; resource=&quot;dd203456&quot; slideId=&quot;{ABCA839A-7569-4BF8-862C-3ADC09984DF1}&quot; startTime=&quot;0&quot; stepIndex=&quot;0&quot; volume=&quot;1&quot;&gt;&#10;        &lt;audio channels=&quot;1&quot; format=&quot;s16&quot; sampleRate=&quot;44100&quot;/&gt;&#10;      &lt;/audioTrack&gt;&#10;      &lt;audioTrack muted=&quot;false&quot; name=&quot;Audio 23&quot; resource=&quot;8a0b735a&quot; slideId=&quot;{2FE18F18-A90D-4424-AE3D-D11F83C9D70E}&quot; startTime=&quot;0&quot; stepIndex=&quot;0&quot; volume=&quot;1&quot;&gt;&#10;        &lt;audio channels=&quot;1&quot; format=&quot;s16&quot; sampleRate=&quot;44100&quot;/&gt;&#10;      &lt;/audioTrack&gt;&#10;      &lt;audioTrack muted=&quot;false&quot; name=&quot;Audio 24&quot; resource=&quot;f38a6041&quot; slideId=&quot;{79344C25-1B53-42A2-80A2-6344B6CC6094}&quot; startTime=&quot;0&quot; stepIndex=&quot;0&quot; volume=&quot;1&quot;&gt;&#10;        &lt;audio channels=&quot;1&quot; format=&quot;s16&quot; sampleRate=&quot;44100&quot;/&gt;&#10;      &lt;/audioTrack&gt;&#10;      &lt;audioTrack muted=&quot;false&quot; name=&quot;Audio 25&quot; resource=&quot;e3b1e844&quot; slideId=&quot;{D34B3F7D-C837-48D6-908C-FA1230FBBEE6}&quot; startTime=&quot;0&quot; stepIndex=&quot;0&quot; volume=&quot;1&quot;&gt;&#10;        &lt;audio channels=&quot;1&quot; format=&quot;s16&quot; sampleRate=&quot;44100&quot;/&gt;&#10;      &lt;/audioTrack&gt;&#10;      &lt;audioTrack muted=&quot;false&quot; name=&quot;Audio 26&quot; resource=&quot;d4d2dff4&quot; slideId=&quot;{AEBDDB2F-76AA-4331-95D6-5B1CE30AF703}&quot; startTime=&quot;0&quot; stepIndex=&quot;0&quot; volume=&quot;1&quot;&gt;&#10;        &lt;audio channels=&quot;1&quot; format=&quot;s16&quot; sampleRate=&quot;44100&quot;/&gt;&#10;      &lt;/audioTrack&gt;&#10;      &lt;audioTrack muted=&quot;false&quot; name=&quot;Audio 27&quot; resource=&quot;4e5e5e11&quot; slideId=&quot;{8FC88CF3-A673-400B-B94A-A196426C4BC0}&quot; startTime=&quot;0&quot; stepIndex=&quot;0&quot; volume=&quot;1&quot;&gt;&#10;        &lt;audio channels=&quot;1&quot; format=&quot;s16&quot; sampleRate=&quot;44100&quot;/&gt;&#10;      &lt;/audioTrack&gt;&#10;      &lt;audioTrack muted=&quot;false&quot; name=&quot;Audio 28&quot; resource=&quot;e68f4559&quot; slideId=&quot;{7B51C9A1-824E-4834-BE27-6CEAA707F6D6}&quot; startTime=&quot;0&quot; stepIndex=&quot;0&quot; volume=&quot;1&quot;&gt;&#10;        &lt;audio channels=&quot;1&quot; format=&quot;s16&quot; sampleRate=&quot;44100&quot;/&gt;&#10;      &lt;/audioTrack&gt;&#10;    &lt;/audioTracks&gt;&#10;    &lt;videoTracks/&gt;&#10;  &lt;/narration&gt;&#10;&#10;&lt;/presentation2&gt;&#10;"/>
  <p:tag name="ISPRING_ULTRA_SCORM_COURCE_TITLE" val="Lesson_10_Filing_Exposure_Claims_2022-02-22"/>
  <p:tag name="ISPRING_SCORM_ENDPOINT" val="&lt;endpoint&gt;&lt;enable&gt;0&lt;/enable&gt;&lt;lrs&gt;http://&lt;/lrs&gt;&lt;auth&gt;0&lt;/auth&gt;&lt;login&gt;&lt;/login&gt;&lt;password&gt;&lt;/password&gt;&lt;key&gt;&lt;/key&gt;&lt;name&gt;&lt;/name&gt;&lt;email&gt;&lt;/email&gt;&lt;/endpoint&gt;&#10;"/>
  <p:tag name="ISPRING_PRESENTATION_TITLE" val="Lesson_10_Filing_Exposure_Claims_2022-02-22"/>
  <p:tag name="ISPRING_SCREEN_RECS_UPDATED" val="Z:\TALDSO\8 ~ TAL DSO Winter 2022\10 Process Filing Exposure Claims\Lesson_10_Filing_Exposure_Claims_2022-02-22\"/>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264A430-DA74-4109-9E6C-669EEC21F853}:684"/>
  <p:tag name="GENSWF_ADVANCE_TIME" val="63.708"/>
  <p:tag name="TIMING" val="|12.165|10.607|25.65"/>
  <p:tag name="ISPRING_SLIDE_ID_2" val="{1860BA6B-8803-447E-9C74-BD19290DF94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7.385"/>
  <p:tag name="TIMING" val="|12.687|60.368|3.22|2.578|2.255"/>
  <p:tag name="GENSWF_SLIDE_UID" val="{B80E5570-7A48-4DF8-86CA-FEEB707DCA0A}:603"/>
  <p:tag name="ISPRING_SLIDE_ID_2" val="{ACDCA1E2-7A7B-4D6B-9AD7-AEADCAFD9D2B}"/>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9D81C86-6537-4DE1-AD10-8AD4B068D467}:611"/>
  <p:tag name="GENSWF_ADVANCE_TIME" val="54.675"/>
  <p:tag name="TIMING" val="|7.38|18.752|10.451|5.329"/>
  <p:tag name="ISPRING_SLIDE_ID_2" val="{0E5A3C83-DBFB-4AF3-8B06-E6B7A6657A1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E03BACE-936E-4668-9294-53A6C091C8CC}:612"/>
  <p:tag name="GENSWF_ADVANCE_TIME" val="81.612"/>
  <p:tag name="TIMING" val="|34.503|13.75|4.076|5.754|8.044"/>
  <p:tag name="ISPRING_SLIDE_ID_2" val="{6C8DC5F3-E925-4E86-B52A-44942A805A47}"/>
</p:tagLst>
</file>

<file path=ppt/tags/tag14.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2.quiz"/>
  <p:tag name="GENSWF_ADVANCE_TIME" val="5.000"/>
  <p:tag name="ISPRING_CUSTOM_TIMING_USED" val="1"/>
  <p:tag name="GENSWF_SLIDE_UID" val="{E76B1270-6E3C-4F54-BBEC-07C15CF90A3D}:695"/>
  <p:tag name="ISPRING_QUIZ_FULL_PATH" val="Z:\TALDSO\8 ~ TAL DSO Winter 2022\10 Process Filing Exposure Claims\Lesson_10_Filing_Exposure_Claims_2022-02-22\quiz\quiz2.quiz"/>
  <p:tag name="ISPRING_QUIZ_RELATIVE_PATH" val="Lesson_10_Filing_Exposure_Claims_2022-02-22\quiz\quiz2.quiz"/>
  <p:tag name="ISPRING_SLIDE_ID_2" val="{9839A5AC-99DB-4B99-A1F2-1544C870D41F}"/>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721"/>
  <p:tag name="TIMING" val="|2.644|8.95|6.334|7.211"/>
  <p:tag name="GENSWF_SLIDE_UID" val="{75941D87-4D9E-47D1-91AE-6E5AD1FBB770}:696"/>
  <p:tag name="ISPRING_SLIDE_ID_2" val="{2FC163FB-AAD0-4FD4-BC66-E301D9C8A35A}"/>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5.076"/>
  <p:tag name="TIMING" val="|10.559|12.876|8.611|6.958|10.533"/>
  <p:tag name="GENSWF_SLIDE_UID" val="{C23E6544-1298-4E42-9878-F98FD036744B}:604"/>
  <p:tag name="ISPRING_SLIDE_ID_2" val="{3C1E2566-D52F-4E28-B844-0C74A6880FA7}"/>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4.229"/>
  <p:tag name="TIMING" val="|1.134|10.104|4.312|4.125|9.411"/>
  <p:tag name="GENSWF_SLIDE_UID" val="{184FC679-75D5-49AD-ADAF-A0A6448C7421}:697"/>
  <p:tag name="ISPRING_SLIDE_ID_2" val="{850B72E2-4F16-47E5-9484-48904D38C9E5}"/>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C88DB62-CDD6-492C-87C9-A6566C11F61B}:616"/>
  <p:tag name="GENSWF_ADVANCE_TIME" val="54.524"/>
  <p:tag name="TIMING" val="|4.874|17.612|26.839"/>
  <p:tag name="ISPRING_SLIDE_ID_2" val="{8292831A-6186-40BC-A660-59D05202F46F}"/>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D6E1DFB-B813-41C8-990B-B463830721C4}:632"/>
  <p:tag name="GENSWF_ADVANCE_TIME" val="33.222"/>
  <p:tag name="TIMING" val="|1.615|6.816|11.983"/>
  <p:tag name="ISPRING_SLIDE_ID_2" val="{FB7C66DA-DE61-4D8A-A8B6-3A81AEC8284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GENSWF_SLIDE_UID" val="{A3824D76-6880-4BFD-ABC9-21A32D42C166}:262"/>
  <p:tag name="ISPRING_SLIDE_ID_2" val="{B02D5325-294F-46DE-A970-56A30AF627FA}"/>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B4EFDEA4-AE8F-4FBC-B0F0-2EFD6E4DD5B2}:618"/>
  <p:tag name="GENSWF_ADVANCE_TIME" val="24.566"/>
  <p:tag name="TIMING" val="|2.796|6.454|4.408|6.125"/>
  <p:tag name="ISPRING_SLIDE_ID_2" val="{1536D3F1-65E3-4483-831C-33FA7FB1B3B6}"/>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00E508F-3172-4303-B77F-E1C0D0674B36}:619"/>
  <p:tag name="GENSWF_ADVANCE_TIME" val="49.316"/>
  <p:tag name="TIMING" val="|0.988|6.592|15.078|4.063"/>
  <p:tag name="ISPRING_SLIDE_ID_2" val="{13363C5B-5C66-4078-9F7C-3245059E3FDC}"/>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988"/>
  <p:tag name="TIMING" val="|17.089|13.242|7.969"/>
  <p:tag name="GENSWF_SLIDE_UID" val="{F7ED946A-E37A-4703-8BCF-FA73947511D9}:269"/>
  <p:tag name="ISPRING_SLIDE_ID_2" val="{ABCA839A-7569-4BF8-862C-3ADC09984DF1}"/>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984"/>
  <p:tag name="TIMING" val="|6.155|11.458|5.01"/>
  <p:tag name="GENSWF_SLIDE_UID" val="{53A0AFC7-C0E3-469E-A3F0-76B197F661C1}:602"/>
  <p:tag name="ISPRING_SLIDE_ID_2" val="{2FE18F18-A90D-4424-AE3D-D11F83C9D70E}"/>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5BDC042-72C5-4EBB-B8F1-D9F5D637CB07}:692"/>
  <p:tag name="GENSWF_ADVANCE_TIME" val="70.919"/>
  <p:tag name="TIMING" val="|0.766|16.011|10.176|3.551|29.199"/>
  <p:tag name="ISPRING_SLIDE_ID_2" val="{79344C25-1B53-42A2-80A2-6344B6CC6094}"/>
</p:tagLst>
</file>

<file path=ppt/tags/tag3.xml><?xml version="1.0" encoding="utf-8"?>
<p:tagLst xmlns:a="http://schemas.openxmlformats.org/drawingml/2006/main" xmlns:r="http://schemas.openxmlformats.org/officeDocument/2006/relationships" xmlns:p="http://schemas.openxmlformats.org/presentationml/2006/main">
  <p:tag name="GENSWF_ADVANCE_TIME" val="28.427"/>
  <p:tag name="TIMING" val="|9.665|4.944|4.355|4.539"/>
  <p:tag name="ISPRING_CUSTOM_TIMING_USED" val="1"/>
  <p:tag name="GENSWF_SLIDE_UID" val="{BA3D5E85-3E1E-47E7-9EFE-F71E23ADB730}:259"/>
  <p:tag name="ISPRING_SLIDE_ID_2" val="{36C168BD-7722-4CDA-A1FF-DCC855086617}"/>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B1E2C4A-D83D-4DD5-94DB-DB36BBC64D63}:662"/>
  <p:tag name="GENSWF_ADVANCE_TIME" val="24.570"/>
  <p:tag name="TIMING" val="|9.378|2.497|4.488"/>
  <p:tag name="ISPRING_SLIDE_ID_2" val="{19FD1F06-49C1-41D7-BA9E-40FD43840367}"/>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978D4D7-44DD-487D-B181-12F143F1F949}:663"/>
  <p:tag name="GENSWF_ADVANCE_TIME" val="56.170"/>
  <p:tag name="TIMING" val="|7.455|11.89|11.467"/>
  <p:tag name="ISPRING_SLIDE_ID_2" val="{8A7927C2-61ED-4E70-97C2-9E700BADB2E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7.620"/>
  <p:tag name="TIMING" val="|8.928|4.798|7.115"/>
  <p:tag name="GENSWF_SLIDE_UID" val="{E826BD5D-761E-40C4-9D49-3FCE5899C887}:702"/>
  <p:tag name="ISPRING_SLIDE_ID_2" val="{0123765C-6FAD-40FD-9D0D-F8D3F3FA805B}"/>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B886AD7-E07D-4E56-851C-94963D4653DF}:664"/>
  <p:tag name="GENSWF_ADVANCE_TIME" val="73.149"/>
  <p:tag name="TIMING" val="|23.15|10.266|19.03|5.029"/>
  <p:tag name="ISPRING_SLIDE_ID_2" val="{D359380E-B4B2-446F-A5B1-3C709B30FD6F}"/>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330C62F-FB1E-40E1-B573-19DE0F6EDD8E}:671"/>
  <p:tag name="GENSWF_ADVANCE_TIME" val="85.600"/>
  <p:tag name="TIMING" val="|12.665|16.59|24.595|19.059"/>
  <p:tag name="ISPRING_SLIDE_ID_2" val="{1B78C05E-61CF-41CD-AC4E-59FC8B2474F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CDBC50D-66DA-47B9-8256-C5730F580994}:683"/>
  <p:tag name="GENSWF_ADVANCE_TIME" val="36.556"/>
  <p:tag name="TIMING" val="|0.977|7.818|17.12"/>
  <p:tag name="ISPRING_SLIDE_ID_2" val="{42B65E19-50A2-4CB6-AC4A-CE30171402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3350</TotalTime>
  <Words>4859</Words>
  <Application>Microsoft Office PowerPoint</Application>
  <PresentationFormat>Widescreen</PresentationFormat>
  <Paragraphs>310</Paragraphs>
  <Slides>24</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Segoe UI</vt:lpstr>
      <vt:lpstr>Segoe UI Semibold</vt:lpstr>
      <vt:lpstr>Verdana</vt:lpstr>
      <vt:lpstr>Office Theme</vt:lpstr>
      <vt:lpstr>Custom Design</vt:lpstr>
      <vt:lpstr>1_Custom Design</vt:lpstr>
      <vt:lpstr>PowerPoint Presentation</vt:lpstr>
      <vt:lpstr>Lesson Learning Objectives</vt:lpstr>
      <vt:lpstr>Presumptive Conditions Recap</vt:lpstr>
      <vt:lpstr>Filing Exposure Claims</vt:lpstr>
      <vt:lpstr>Exposure Claim Presumptions</vt:lpstr>
      <vt:lpstr>Herbicide-Agent Orange</vt:lpstr>
      <vt:lpstr>Other Herbicide Exposures</vt:lpstr>
      <vt:lpstr>Herbicide Testing and Storage</vt:lpstr>
      <vt:lpstr>The Presumption of Causation</vt:lpstr>
      <vt:lpstr>Gulf War Conditions</vt:lpstr>
      <vt:lpstr>Undiagnosed Illnesses</vt:lpstr>
      <vt:lpstr>MUCMI</vt:lpstr>
      <vt:lpstr>PowerPoint Presentation</vt:lpstr>
      <vt:lpstr>Answer</vt:lpstr>
      <vt:lpstr>Gulf War Infectious Diseases</vt:lpstr>
      <vt:lpstr>Infectious Diseases Residuals</vt:lpstr>
      <vt:lpstr>Particulate Matter Exposures</vt:lpstr>
      <vt:lpstr>Particulate Matter Conditions</vt:lpstr>
      <vt:lpstr>Burn Pits</vt:lpstr>
      <vt:lpstr>Burn Pit Exposure Claims</vt:lpstr>
      <vt:lpstr>Camp Lejeune</vt:lpstr>
      <vt:lpstr>Radiation Exposed Veterans</vt:lpstr>
      <vt:lpstr>Non-Presumptive Conditions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Lesson_10_Filing_Exposure_Claims_2022-02-22</dc:title>
  <dc:creator>Michael Garza</dc:creator>
  <cp:lastModifiedBy>Paul Sullivan</cp:lastModifiedBy>
  <cp:revision>242</cp:revision>
  <dcterms:created xsi:type="dcterms:W3CDTF">2018-10-23T18:41:38Z</dcterms:created>
  <dcterms:modified xsi:type="dcterms:W3CDTF">2022-04-27T19:50:42Z</dcterms:modified>
</cp:coreProperties>
</file>