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63" r:id="rId3"/>
  </p:sldMasterIdLst>
  <p:notesMasterIdLst>
    <p:notesMasterId r:id="rId23"/>
  </p:notesMasterIdLst>
  <p:sldIdLst>
    <p:sldId id="262" r:id="rId4"/>
    <p:sldId id="263" r:id="rId5"/>
    <p:sldId id="602" r:id="rId6"/>
    <p:sldId id="603" r:id="rId7"/>
    <p:sldId id="604" r:id="rId8"/>
    <p:sldId id="605" r:id="rId9"/>
    <p:sldId id="606" r:id="rId10"/>
    <p:sldId id="607" r:id="rId11"/>
    <p:sldId id="608" r:id="rId12"/>
    <p:sldId id="609" r:id="rId13"/>
    <p:sldId id="614" r:id="rId14"/>
    <p:sldId id="615" r:id="rId15"/>
    <p:sldId id="610" r:id="rId16"/>
    <p:sldId id="611" r:id="rId17"/>
    <p:sldId id="612" r:id="rId18"/>
    <p:sldId id="618" r:id="rId19"/>
    <p:sldId id="664" r:id="rId20"/>
    <p:sldId id="613" r:id="rId21"/>
    <p:sldId id="665"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80025" autoAdjust="0"/>
  </p:normalViewPr>
  <p:slideViewPr>
    <p:cSldViewPr snapToGrid="0">
      <p:cViewPr varScale="1">
        <p:scale>
          <a:sx n="68" d="100"/>
          <a:sy n="68" d="100"/>
        </p:scale>
        <p:origin x="1027"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D2BCDB-4B42-4254-B432-F6A2449BE272}"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055FE4-C66D-4B15-B666-BC04428DE721}" type="slidenum">
              <a:rPr lang="en-US" smtClean="0"/>
              <a:t>‹#›</a:t>
            </a:fld>
            <a:endParaRPr lang="en-US"/>
          </a:p>
        </p:txBody>
      </p:sp>
    </p:spTree>
    <p:extLst>
      <p:ext uri="{BB962C8B-B14F-4D97-AF65-F5344CB8AC3E}">
        <p14:creationId xmlns:p14="http://schemas.microsoft.com/office/powerpoint/2010/main" val="917714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AUDIO</a:t>
            </a:r>
          </a:p>
        </p:txBody>
      </p:sp>
      <p:sp>
        <p:nvSpPr>
          <p:cNvPr id="4" name="Slide Number Placeholder 3"/>
          <p:cNvSpPr>
            <a:spLocks noGrp="1"/>
          </p:cNvSpPr>
          <p:nvPr>
            <p:ph type="sldNum" sz="quarter" idx="5"/>
          </p:nvPr>
        </p:nvSpPr>
        <p:spPr/>
        <p:txBody>
          <a:bodyPr/>
          <a:lstStyle/>
          <a:p>
            <a:fld id="{17055FE4-C66D-4B15-B666-BC04428DE721}" type="slidenum">
              <a:rPr lang="en-US" smtClean="0"/>
              <a:t>1</a:t>
            </a:fld>
            <a:endParaRPr lang="en-US"/>
          </a:p>
        </p:txBody>
      </p:sp>
    </p:spTree>
    <p:extLst>
      <p:ext uri="{BB962C8B-B14F-4D97-AF65-F5344CB8AC3E}">
        <p14:creationId xmlns:p14="http://schemas.microsoft.com/office/powerpoint/2010/main" val="2301818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So lets explore the two big categories of Gulf War presumptive health conditions. First in undiagnosed illness.</a:t>
            </a:r>
          </a:p>
          <a:p>
            <a:pPr marL="171450" indent="-171450">
              <a:buFontTx/>
              <a:buChar char="-"/>
            </a:pPr>
            <a:r>
              <a:rPr lang="en-US" b="1" dirty="0"/>
              <a:t>[click] </a:t>
            </a:r>
            <a:r>
              <a:rPr lang="en-US" dirty="0"/>
              <a:t>VA’s regulation provides a list of signs and symptoms of an undiagnosed illness, but no additional guidance.</a:t>
            </a:r>
          </a:p>
          <a:p>
            <a:pPr marL="171450" indent="-171450">
              <a:buFontTx/>
              <a:buChar char="-"/>
            </a:pPr>
            <a:r>
              <a:rPr lang="en-US" b="1" dirty="0"/>
              <a:t>[click] </a:t>
            </a:r>
            <a:r>
              <a:rPr lang="en-US" dirty="0"/>
              <a:t>The graphic is from the 2017 GAO report and simply puts the symptoms with their respective body part. These signs and symptoms include headaches, fatigue, joint plain, and pain problems, along with the others you see listed here.</a:t>
            </a:r>
          </a:p>
          <a:p>
            <a:pPr marL="171450" indent="-171450">
              <a:buFontTx/>
              <a:buChar char="-"/>
            </a:pPr>
            <a:r>
              <a:rPr lang="en-US" b="1" dirty="0"/>
              <a:t>[click] </a:t>
            </a:r>
            <a:r>
              <a:rPr lang="en-US" dirty="0"/>
              <a:t>Undiagnosed illness claims are hard to win because once a diagnosis is made, then the Veteran’s condition is no longer “undiagnosed,” and thus no longer a presumptive. However, medical doctors are trained to find a diagnosis. So usually VA examiners will assign each symptom some diagnosis, meaning it is no longer an undiagnosed illness for this presumption.</a:t>
            </a:r>
          </a:p>
          <a:p>
            <a:pPr marL="171450" indent="-171450">
              <a:buFontTx/>
              <a:buChar char="-"/>
            </a:pPr>
            <a:r>
              <a:rPr lang="en-US" dirty="0"/>
              <a:t>For this reason, we advise trying to establish direct service connection for the symptom first, since undiagnosed illness claims are hard to win.</a:t>
            </a:r>
          </a:p>
        </p:txBody>
      </p:sp>
      <p:sp>
        <p:nvSpPr>
          <p:cNvPr id="4" name="Slide Number Placeholder 3"/>
          <p:cNvSpPr>
            <a:spLocks noGrp="1"/>
          </p:cNvSpPr>
          <p:nvPr>
            <p:ph type="sldNum" sz="quarter" idx="5"/>
          </p:nvPr>
        </p:nvSpPr>
        <p:spPr/>
        <p:txBody>
          <a:bodyPr/>
          <a:lstStyle/>
          <a:p>
            <a:fld id="{17055FE4-C66D-4B15-B666-BC04428DE721}" type="slidenum">
              <a:rPr lang="en-US" smtClean="0"/>
              <a:t>10</a:t>
            </a:fld>
            <a:endParaRPr lang="en-US"/>
          </a:p>
        </p:txBody>
      </p:sp>
    </p:spTree>
    <p:extLst>
      <p:ext uri="{BB962C8B-B14F-4D97-AF65-F5344CB8AC3E}">
        <p14:creationId xmlns:p14="http://schemas.microsoft.com/office/powerpoint/2010/main" val="2263483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7055FE4-C66D-4B15-B666-BC04428DE721}" type="slidenum">
              <a:rPr lang="en-US" smtClean="0"/>
              <a:t>11</a:t>
            </a:fld>
            <a:endParaRPr lang="en-US"/>
          </a:p>
        </p:txBody>
      </p:sp>
    </p:spTree>
    <p:extLst>
      <p:ext uri="{BB962C8B-B14F-4D97-AF65-F5344CB8AC3E}">
        <p14:creationId xmlns:p14="http://schemas.microsoft.com/office/powerpoint/2010/main" val="1814547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best answer in this case is Both of these. This Veteran can establish service connection two ways:</a:t>
            </a:r>
          </a:p>
          <a:p>
            <a:pPr marL="228600" indent="-228600">
              <a:buAutoNum type="arabicParenR"/>
            </a:pPr>
            <a:r>
              <a:rPr lang="en-US" dirty="0"/>
              <a:t>[click] he can establish direct service connection, because his cough started in service and is ongoing</a:t>
            </a:r>
          </a:p>
          <a:p>
            <a:pPr marL="228600" indent="-228600">
              <a:buAutoNum type="arabicParenR"/>
            </a:pPr>
            <a:r>
              <a:rPr lang="en-US" dirty="0"/>
              <a:t>[click] he can also establish presumptive Gulf War service connection because respiratory symptoms are signs and symptoms of an undiagnosed illness, and he served in Iraq.</a:t>
            </a:r>
          </a:p>
        </p:txBody>
      </p:sp>
      <p:sp>
        <p:nvSpPr>
          <p:cNvPr id="4" name="Slide Number Placeholder 3"/>
          <p:cNvSpPr>
            <a:spLocks noGrp="1"/>
          </p:cNvSpPr>
          <p:nvPr>
            <p:ph type="sldNum" sz="quarter" idx="5"/>
          </p:nvPr>
        </p:nvSpPr>
        <p:spPr/>
        <p:txBody>
          <a:bodyPr/>
          <a:lstStyle/>
          <a:p>
            <a:fld id="{17055FE4-C66D-4B15-B666-BC04428DE721}" type="slidenum">
              <a:rPr lang="en-US" smtClean="0"/>
              <a:t>12</a:t>
            </a:fld>
            <a:endParaRPr lang="en-US"/>
          </a:p>
        </p:txBody>
      </p:sp>
    </p:spTree>
    <p:extLst>
      <p:ext uri="{BB962C8B-B14F-4D97-AF65-F5344CB8AC3E}">
        <p14:creationId xmlns:p14="http://schemas.microsoft.com/office/powerpoint/2010/main" val="2428526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solidFill>
                  <a:srgbClr val="000000"/>
                </a:solidFill>
                <a:latin typeface="Calibri" panose="020F0502020204030204" pitchFamily="34" charset="0"/>
                <a:sym typeface=""/>
              </a:rPr>
              <a:t>The second class of presumptive illness for deployed Gulf War Veterans medically unexplained chronic multisymptom illness, often called MUCMI.</a:t>
            </a:r>
          </a:p>
          <a:p>
            <a:pPr marL="171450" indent="-171450">
              <a:buFontTx/>
              <a:buChar char="-"/>
            </a:pPr>
            <a:r>
              <a:rPr lang="en-US">
                <a:solidFill>
                  <a:srgbClr val="000000"/>
                </a:solidFill>
                <a:latin typeface="Calibri" panose="020F0502020204030204" pitchFamily="34" charset="0"/>
                <a:sym typeface=""/>
              </a:rPr>
              <a:t>[click] MUCMI is defined by VA’s regulation, which has a lot of detail about what is or is not considered a MUCMI.</a:t>
            </a:r>
          </a:p>
          <a:p>
            <a:pPr marL="171450" indent="-171450">
              <a:buFontTx/>
              <a:buChar char="-"/>
            </a:pPr>
            <a:r>
              <a:rPr lang="en-US">
                <a:solidFill>
                  <a:srgbClr val="000000"/>
                </a:solidFill>
                <a:latin typeface="Calibri" panose="020F0502020204030204" pitchFamily="34" charset="0"/>
                <a:sym typeface=""/>
              </a:rPr>
              <a:t>[click] A MUCMI is a diagnosed illness without conclusive pathophysiology or etiology.</a:t>
            </a:r>
          </a:p>
          <a:p>
            <a:pPr marL="171450" indent="-171450">
              <a:buFontTx/>
              <a:buChar char="-"/>
            </a:pPr>
            <a:r>
              <a:rPr lang="en-US">
                <a:solidFill>
                  <a:srgbClr val="000000"/>
                </a:solidFill>
                <a:latin typeface="Calibri" panose="020F0502020204030204" pitchFamily="34" charset="0"/>
                <a:sym typeface=""/>
              </a:rPr>
              <a:t>First, you see that there has to be a diagnosis of an illness.  This is immediately different from an undiagnosed illness.</a:t>
            </a:r>
          </a:p>
          <a:p>
            <a:pPr marL="171450" indent="-171450">
              <a:buFontTx/>
              <a:buChar char="-"/>
            </a:pPr>
            <a:r>
              <a:rPr lang="en-US">
                <a:solidFill>
                  <a:srgbClr val="000000"/>
                </a:solidFill>
                <a:latin typeface="Calibri" panose="020F0502020204030204" pitchFamily="34" charset="0"/>
                <a:sym typeface=""/>
              </a:rPr>
              <a:t>[click] Etiology means the cause of a disease.</a:t>
            </a:r>
          </a:p>
          <a:p>
            <a:pPr marL="171450" indent="-171450">
              <a:buFontTx/>
              <a:buChar char="-"/>
            </a:pPr>
            <a:r>
              <a:rPr lang="en-US">
                <a:solidFill>
                  <a:srgbClr val="000000"/>
                </a:solidFill>
                <a:latin typeface="Calibri" panose="020F0502020204030204" pitchFamily="34" charset="0"/>
                <a:sym typeface=""/>
              </a:rPr>
              <a:t>[click] Pathophysiology means the bodily changes caused by that disease.</a:t>
            </a:r>
          </a:p>
          <a:p>
            <a:pPr marL="171450" indent="-171450">
              <a:buFontTx/>
              <a:buChar char="-"/>
            </a:pPr>
            <a:r>
              <a:rPr lang="en-US">
                <a:solidFill>
                  <a:srgbClr val="000000"/>
                </a:solidFill>
                <a:latin typeface="Calibri" panose="020F0502020204030204" pitchFamily="34" charset="0"/>
                <a:sym typeface=""/>
              </a:rPr>
              <a:t>[click] According to a 2018 court case, a MUCMI is a disease where either the cause or the bodily changes caused by the disease are not conclusive. Stewart v. Wilkie, 30 Vet.App. 383 (2018).</a:t>
            </a:r>
          </a:p>
          <a:p>
            <a:pPr marL="171450" indent="-171450">
              <a:buFontTx/>
              <a:buChar char="-"/>
            </a:pPr>
            <a:r>
              <a:rPr lang="en-US">
                <a:solidFill>
                  <a:srgbClr val="000000"/>
                </a:solidFill>
                <a:latin typeface="Calibri" panose="020F0502020204030204" pitchFamily="34" charset="0"/>
                <a:sym typeface=""/>
              </a:rPr>
              <a:t>Chronic multisymptom illnesses of partially understood etiology and pathophysiology are not considered medically unexplained. For this reason, diabetes and multiple sclerosis are listed as specific conditions that are not MUCMI.</a:t>
            </a:r>
          </a:p>
          <a:p>
            <a:pPr marL="171450" indent="-171450">
              <a:buFontTx/>
              <a:buChar char="-"/>
            </a:pPr>
            <a:r>
              <a:rPr lang="en-US">
                <a:solidFill>
                  <a:srgbClr val="000000"/>
                </a:solidFill>
                <a:latin typeface="Calibri" panose="020F0502020204030204" pitchFamily="34" charset="0"/>
                <a:sym typeface=""/>
              </a:rPr>
              <a:t>[click] This graphic includes some common MUCMIs, including chronic fatigue syndrome, fibromyalgia, and functional gastroinstestinal disorders.</a:t>
            </a:r>
          </a:p>
          <a:p>
            <a:pPr marL="171450" indent="-171450">
              <a:buFontTx/>
              <a:buChar char="-"/>
            </a:pPr>
            <a:r>
              <a:rPr lang="en-US">
                <a:solidFill>
                  <a:srgbClr val="000000"/>
                </a:solidFill>
                <a:latin typeface="Calibri" panose="020F0502020204030204" pitchFamily="34" charset="0"/>
                <a:sym typeface=""/>
              </a:rPr>
              <a:t>If a Veteran served in the Gulf War and develops at MUCMI at any time before December 31, 2021, then the MUCMI should be presumptively service connected.</a:t>
            </a:r>
          </a:p>
          <a:p>
            <a:pPr marL="171450" indent="-171450">
              <a:buFontTx/>
              <a:buChar char="-"/>
            </a:pPr>
            <a:endParaRPr lang="en-US">
              <a:solidFill>
                <a:srgbClr val="000000"/>
              </a:solidFill>
              <a:latin typeface="Calibri" panose="020F0502020204030204" pitchFamily="34" charset="0"/>
              <a:sym typeface=""/>
            </a:endParaRPr>
          </a:p>
          <a:p>
            <a:endParaRPr lang="en-US" dirty="0">
              <a:solidFill>
                <a:srgbClr val="000000"/>
              </a:solidFill>
              <a:latin typeface="Calibri" panose="020F0502020204030204" pitchFamily="34" charset="0"/>
              <a:sym typeface=""/>
            </a:endParaRPr>
          </a:p>
        </p:txBody>
      </p:sp>
      <p:sp>
        <p:nvSpPr>
          <p:cNvPr id="4" name="Slide Number Placeholder 3"/>
          <p:cNvSpPr>
            <a:spLocks noGrp="1"/>
          </p:cNvSpPr>
          <p:nvPr>
            <p:ph type="sldNum" sz="quarter" idx="5"/>
          </p:nvPr>
        </p:nvSpPr>
        <p:spPr/>
        <p:txBody>
          <a:bodyPr/>
          <a:lstStyle/>
          <a:p>
            <a:fld id="{17055FE4-C66D-4B15-B666-BC04428DE721}" type="slidenum">
              <a:rPr lang="en-US" smtClean="0"/>
              <a:t>13</a:t>
            </a:fld>
            <a:endParaRPr lang="en-US"/>
          </a:p>
        </p:txBody>
      </p:sp>
    </p:spTree>
    <p:extLst>
      <p:ext uri="{BB962C8B-B14F-4D97-AF65-F5344CB8AC3E}">
        <p14:creationId xmlns:p14="http://schemas.microsoft.com/office/powerpoint/2010/main" val="2994532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538" indent="-109538">
              <a:buFontTx/>
              <a:buChar char="-"/>
            </a:pPr>
            <a:r>
              <a:rPr lang="en-US" dirty="0">
                <a:solidFill>
                  <a:srgbClr val="000000"/>
                </a:solidFill>
                <a:latin typeface="Calibri" panose="020F0502020204030204" pitchFamily="34" charset="0"/>
                <a:sym typeface=""/>
              </a:rPr>
              <a:t>An overlooked class of qualifying Gulf War health conditions are infectious diseases.</a:t>
            </a:r>
          </a:p>
          <a:p>
            <a:pPr marL="109538" indent="-109538">
              <a:buFontTx/>
              <a:buChar char="-"/>
            </a:pPr>
            <a:r>
              <a:rPr lang="en-US" dirty="0">
                <a:solidFill>
                  <a:srgbClr val="000000"/>
                </a:solidFill>
                <a:latin typeface="Calibri" panose="020F0502020204030204" pitchFamily="34" charset="0"/>
                <a:sym typeface=""/>
              </a:rPr>
              <a:t>[click] There are nine infections diseases listed in VA regulations.  Examples include, malaria, tuberculosis (TB), and West Nile virus.</a:t>
            </a:r>
          </a:p>
          <a:p>
            <a:pPr marL="109538" indent="-109538">
              <a:buFontTx/>
              <a:buChar char="-"/>
            </a:pPr>
            <a:r>
              <a:rPr lang="en-US" dirty="0">
                <a:solidFill>
                  <a:srgbClr val="000000"/>
                </a:solidFill>
                <a:latin typeface="Calibri" panose="020F0502020204030204" pitchFamily="34" charset="0"/>
                <a:sym typeface=""/>
              </a:rPr>
              <a:t>[click] As with tropical diseases, these infections must be manifest to a degree of 10% or more disabling within a year or exit from service.  </a:t>
            </a:r>
          </a:p>
          <a:p>
            <a:pPr marL="109538" indent="-109538">
              <a:buFontTx/>
              <a:buChar char="-"/>
            </a:pPr>
            <a:r>
              <a:rPr lang="en-US" dirty="0">
                <a:solidFill>
                  <a:srgbClr val="000000"/>
                </a:solidFill>
                <a:latin typeface="Calibri" panose="020F0502020204030204" pitchFamily="34" charset="0"/>
                <a:sym typeface=""/>
              </a:rPr>
              <a:t>[click] The exceptions include malaria, which can also be onset within the normal incubation period of the disease and [click] TB which can have its onset any time after exit from service.</a:t>
            </a:r>
          </a:p>
          <a:p>
            <a:pPr marL="109538" indent="-109538">
              <a:buFontTx/>
              <a:buChar char="-"/>
            </a:pPr>
            <a:r>
              <a:rPr lang="en-US" dirty="0">
                <a:solidFill>
                  <a:srgbClr val="000000"/>
                </a:solidFill>
                <a:latin typeface="Calibri" panose="020F0502020204030204" pitchFamily="34" charset="0"/>
                <a:sym typeface=""/>
              </a:rPr>
              <a:t>[click] It’s important to note that the long-term effects of these infections can also be service connected.  We have here listed a few of the residuals of three of the diseases.  .  West Nile virus, which you’ve probably heard mentioned in the news, can cause variable physical, functional, or cognitive disabilities.</a:t>
            </a:r>
          </a:p>
          <a:p>
            <a:pPr marL="109538" indent="-109538">
              <a:buFontTx/>
              <a:buChar char="-"/>
            </a:pPr>
            <a:r>
              <a:rPr lang="en-US" dirty="0">
                <a:solidFill>
                  <a:srgbClr val="000000"/>
                </a:solidFill>
                <a:latin typeface="Calibri" panose="020F0502020204030204" pitchFamily="34" charset="0"/>
                <a:sym typeface=""/>
              </a:rPr>
              <a:t>These are serious residuals.  If a doctor can link those conditions to the original infection, service connection can be granted.</a:t>
            </a:r>
          </a:p>
          <a:p>
            <a:pPr marL="109538" indent="-109538">
              <a:buFontTx/>
              <a:buChar char="-"/>
            </a:pPr>
            <a:r>
              <a:rPr lang="en-US" dirty="0">
                <a:solidFill>
                  <a:srgbClr val="000000"/>
                </a:solidFill>
                <a:latin typeface="Calibri" panose="020F0502020204030204" pitchFamily="34" charset="0"/>
                <a:sym typeface=""/>
              </a:rPr>
              <a:t>[click] Finally, the infectious disease provisions include service in Afghanistan from September 2001 through present.</a:t>
            </a:r>
          </a:p>
          <a:p>
            <a:pPr marL="109538" indent="-109538">
              <a:buFontTx/>
              <a:buChar char="-"/>
            </a:pPr>
            <a:r>
              <a:rPr lang="en-US" dirty="0">
                <a:solidFill>
                  <a:srgbClr val="000000"/>
                </a:solidFill>
                <a:latin typeface="Calibri" panose="020F0502020204030204" pitchFamily="34" charset="0"/>
                <a:sym typeface=""/>
              </a:rPr>
              <a:t>Remember, Afghanistan veterans are not included with the presumptions for undiagnosed illnesses and chronic multi-symptom illnesses.  </a:t>
            </a:r>
          </a:p>
          <a:p>
            <a:endParaRPr lang="en-US" dirty="0">
              <a:solidFill>
                <a:srgbClr val="000000"/>
              </a:solidFill>
              <a:latin typeface="Calibri" panose="020F0502020204030204" pitchFamily="34" charset="0"/>
              <a:sym typeface=""/>
            </a:endParaRPr>
          </a:p>
        </p:txBody>
      </p:sp>
      <p:sp>
        <p:nvSpPr>
          <p:cNvPr id="4" name="Slide Number Placeholder 3"/>
          <p:cNvSpPr>
            <a:spLocks noGrp="1"/>
          </p:cNvSpPr>
          <p:nvPr>
            <p:ph type="sldNum" sz="quarter" idx="5"/>
          </p:nvPr>
        </p:nvSpPr>
        <p:spPr/>
        <p:txBody>
          <a:bodyPr/>
          <a:lstStyle/>
          <a:p>
            <a:fld id="{17055FE4-C66D-4B15-B666-BC04428DE721}" type="slidenum">
              <a:rPr lang="en-US" smtClean="0"/>
              <a:t>14</a:t>
            </a:fld>
            <a:endParaRPr lang="en-US"/>
          </a:p>
        </p:txBody>
      </p:sp>
    </p:spTree>
    <p:extLst>
      <p:ext uri="{BB962C8B-B14F-4D97-AF65-F5344CB8AC3E}">
        <p14:creationId xmlns:p14="http://schemas.microsoft.com/office/powerpoint/2010/main" val="461199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a:buFontTx/>
              <a:buChar char="-"/>
            </a:pPr>
            <a:r>
              <a:rPr lang="en-US" dirty="0"/>
              <a:t>UPDATE AUDIO</a:t>
            </a:r>
          </a:p>
          <a:p>
            <a:pPr marL="174254" indent="-174254">
              <a:buFontTx/>
              <a:buChar char="-"/>
            </a:pPr>
            <a:r>
              <a:rPr lang="en-US" dirty="0"/>
              <a:t>Another class of presumptive conditions is for Veterans exposed to contaminated drinking water at Camp Lejeune, North Carolina. </a:t>
            </a:r>
          </a:p>
          <a:p>
            <a:pPr marL="174254" indent="-174254">
              <a:buFontTx/>
              <a:buChar char="-"/>
            </a:pPr>
            <a:r>
              <a:rPr lang="en-US" dirty="0"/>
              <a:t>The water supply there was contaminated with benzene and other</a:t>
            </a:r>
            <a:r>
              <a:rPr lang="en-US" baseline="0" dirty="0"/>
              <a:t> hazardous</a:t>
            </a:r>
            <a:r>
              <a:rPr lang="en-US" dirty="0"/>
              <a:t> industrial chemicals from the 1950s through the 1980s.</a:t>
            </a:r>
          </a:p>
          <a:p>
            <a:pPr marL="174254" indent="-174254">
              <a:buFontTx/>
              <a:buChar char="-"/>
            </a:pPr>
            <a:r>
              <a:rPr lang="en-US" b="1" dirty="0"/>
              <a:t>[click] </a:t>
            </a:r>
            <a:r>
              <a:rPr lang="en-US" dirty="0"/>
              <a:t>The presumption applies to any service member, including National Guard and Reserve, who served a total of at least 30 days on base during that time period. The 30 days do not have to have been continuous.</a:t>
            </a:r>
          </a:p>
          <a:p>
            <a:pPr marL="174254" indent="-174254">
              <a:buFontTx/>
              <a:buChar char="-"/>
            </a:pPr>
            <a:r>
              <a:rPr lang="en-US" b="1" dirty="0"/>
              <a:t>[click] </a:t>
            </a:r>
            <a:r>
              <a:rPr lang="en-US" dirty="0"/>
              <a:t>Eight qualifying health conditions are listed at 3.309(f). These are mostly forms of cancer, as well as Parkinson's disease and aplastic anemia.</a:t>
            </a:r>
          </a:p>
          <a:p>
            <a:pPr marL="174254" indent="-174254">
              <a:buFontTx/>
              <a:buChar char="-"/>
            </a:pPr>
            <a:r>
              <a:rPr lang="en-US" b="1" dirty="0"/>
              <a:t>[click] </a:t>
            </a:r>
            <a:r>
              <a:rPr lang="en-US" dirty="0"/>
              <a:t>There is no time restriction on this presumption. So if a Veteran with qualifying service develops any of these eight conditions at any time, then they should be presumptively service connected.</a:t>
            </a:r>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15</a:t>
            </a:fld>
            <a:endParaRPr lang="en-US"/>
          </a:p>
        </p:txBody>
      </p:sp>
    </p:spTree>
    <p:extLst>
      <p:ext uri="{BB962C8B-B14F-4D97-AF65-F5344CB8AC3E}">
        <p14:creationId xmlns:p14="http://schemas.microsoft.com/office/powerpoint/2010/main" val="3489498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AUDIO</a:t>
            </a:r>
          </a:p>
          <a:p>
            <a:r>
              <a:rPr lang="en-US" dirty="0"/>
              <a:t>-VA’s newest category of presumptive service connection is for Veterans who developed certain respiratory illnesses after they were exposed to particulate matter from burn pits during service.</a:t>
            </a:r>
          </a:p>
          <a:p>
            <a:r>
              <a:rPr lang="en-US" dirty="0"/>
              <a:t>-</a:t>
            </a:r>
            <a:r>
              <a:rPr lang="en-US" b="1" dirty="0"/>
              <a:t>*</a:t>
            </a:r>
            <a:r>
              <a:rPr lang="en-US" dirty="0"/>
              <a:t>In the Gulf War theater, plus some other areas we will talk about, service members were often instructed to dispose of waste and trash in huge burn pits.</a:t>
            </a:r>
          </a:p>
          <a:p>
            <a:r>
              <a:rPr lang="en-US" dirty="0"/>
              <a:t>-</a:t>
            </a:r>
            <a:r>
              <a:rPr lang="en-US" b="1" dirty="0"/>
              <a:t>*</a:t>
            </a:r>
            <a:r>
              <a:rPr lang="en-US" dirty="0"/>
              <a:t>These burn pits produced smoke, fumes, and toxic pollution. VA has acknowledged that Veterans “may experience health effects related to this exposure.”</a:t>
            </a:r>
          </a:p>
          <a:p>
            <a:r>
              <a:rPr lang="en-US" dirty="0"/>
              <a:t>-</a:t>
            </a:r>
            <a:r>
              <a:rPr lang="en-US" b="1" dirty="0"/>
              <a:t>*</a:t>
            </a:r>
            <a:r>
              <a:rPr lang="en-US" dirty="0"/>
              <a:t>In recognition of these health effects, VA added the new class of presumptive service connection for certain respiratory conditions following exposure to Burn Pits in the summer of 2021. VA has indicated that they will continue to study these health effects and may add additional presumptive conditions in the future. Bergmann and Moore will be sure to let you know if new health conditions are added to this list.</a:t>
            </a:r>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16</a:t>
            </a:fld>
            <a:endParaRPr lang="en-US"/>
          </a:p>
        </p:txBody>
      </p:sp>
    </p:spTree>
    <p:extLst>
      <p:ext uri="{BB962C8B-B14F-4D97-AF65-F5344CB8AC3E}">
        <p14:creationId xmlns:p14="http://schemas.microsoft.com/office/powerpoint/2010/main" val="3284272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solidFill>
                  <a:srgbClr val="000000"/>
                </a:solidFill>
                <a:latin typeface="Calibri" panose="020F0502020204030204" pitchFamily="34" charset="0"/>
                <a:sym typeface="Calibri" panose="020F0502020204030204" pitchFamily="34" charset="0"/>
              </a:rPr>
              <a:t>ADD AUDIO</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Let’s start with the qualifying service in order to take advantage of the newest presumptive class for exposure to particulate matter, or burn pits.</a:t>
            </a:r>
          </a:p>
          <a:p>
            <a:pPr marL="182184" indent="-182184">
              <a:buFontTx/>
              <a:buChar char="-"/>
            </a:pPr>
            <a:r>
              <a:rPr lang="en-US" b="1" dirty="0">
                <a:solidFill>
                  <a:srgbClr val="000000"/>
                </a:solidFill>
                <a:latin typeface="Calibri" panose="020F0502020204030204" pitchFamily="34" charset="0"/>
                <a:sym typeface="Calibri" panose="020F0502020204030204" pitchFamily="34" charset="0"/>
              </a:rPr>
              <a:t>*</a:t>
            </a:r>
            <a:r>
              <a:rPr lang="en-US" dirty="0">
                <a:solidFill>
                  <a:srgbClr val="000000"/>
                </a:solidFill>
                <a:latin typeface="Calibri" panose="020F0502020204030204" pitchFamily="34" charset="0"/>
                <a:sym typeface="Calibri" panose="020F0502020204030204" pitchFamily="34" charset="0"/>
              </a:rPr>
              <a:t>This includes Veterans who served in any of the countries of bodies of water included in VA’s definition of the Southwest Asia theater of operations on or after August 2, 1990. Just like we talked about in the Gulf War presumptive class.</a:t>
            </a:r>
          </a:p>
          <a:p>
            <a:pPr marL="182184" indent="-182184">
              <a:buFontTx/>
              <a:buChar char="-"/>
            </a:pPr>
            <a:r>
              <a:rPr lang="en-US" b="1" dirty="0">
                <a:solidFill>
                  <a:srgbClr val="000000"/>
                </a:solidFill>
                <a:latin typeface="Calibri" panose="020F0502020204030204" pitchFamily="34" charset="0"/>
                <a:sym typeface="Calibri" panose="020F0502020204030204" pitchFamily="34" charset="0"/>
              </a:rPr>
              <a:t>*</a:t>
            </a:r>
            <a:r>
              <a:rPr lang="en-US" dirty="0">
                <a:solidFill>
                  <a:srgbClr val="000000"/>
                </a:solidFill>
                <a:latin typeface="Calibri" panose="020F0502020204030204" pitchFamily="34" charset="0"/>
                <a:sym typeface="Calibri" panose="020F0502020204030204" pitchFamily="34" charset="0"/>
              </a:rPr>
              <a:t>For the new Burn Pit presumptions, VA also added Veterans who served in </a:t>
            </a:r>
            <a:r>
              <a:rPr lang="en-US" dirty="0" err="1">
                <a:solidFill>
                  <a:srgbClr val="000000"/>
                </a:solidFill>
                <a:latin typeface="Calibri" panose="020F0502020204030204" pitchFamily="34" charset="0"/>
                <a:sym typeface="Calibri" panose="020F0502020204030204" pitchFamily="34" charset="0"/>
              </a:rPr>
              <a:t>Aghanistan</a:t>
            </a:r>
            <a:r>
              <a:rPr lang="en-US" dirty="0">
                <a:solidFill>
                  <a:srgbClr val="000000"/>
                </a:solidFill>
                <a:latin typeface="Calibri" panose="020F0502020204030204" pitchFamily="34" charset="0"/>
                <a:sym typeface="Calibri" panose="020F0502020204030204" pitchFamily="34" charset="0"/>
              </a:rPr>
              <a:t>, Syria, Djibouti, or Uzbekistan on or after September 19, 2001. Not the different date for these additional countries.</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This map is from VA. It includes some of the qualifying countries and water areas. But note this map has not yet been updated to also include Syria and Uzbekistan.</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It does not matter what the Veteran was doing or when they served in this region, or how long they were in the area.  The time requirement is as short as part of one day. Simply showing any kind of presence will work.</a:t>
            </a:r>
          </a:p>
          <a:p>
            <a:pPr marL="182184" indent="-182184">
              <a:buFontTx/>
              <a:buChar char="-"/>
            </a:pPr>
            <a:r>
              <a:rPr lang="en-US" dirty="0">
                <a:solidFill>
                  <a:srgbClr val="000000"/>
                </a:solidFill>
                <a:latin typeface="Calibri" panose="020F0502020204030204" pitchFamily="34" charset="0"/>
                <a:sym typeface="Calibri" panose="020F0502020204030204" pitchFamily="34" charset="0"/>
              </a:rPr>
              <a:t>For now, the list of qualifying health conditions only includes three conditions: </a:t>
            </a:r>
            <a:r>
              <a:rPr lang="en-US" b="1" dirty="0">
                <a:solidFill>
                  <a:srgbClr val="000000"/>
                </a:solidFill>
                <a:latin typeface="Calibri" panose="020F0502020204030204" pitchFamily="34" charset="0"/>
                <a:sym typeface="Calibri" panose="020F0502020204030204" pitchFamily="34" charset="0"/>
              </a:rPr>
              <a:t>*</a:t>
            </a:r>
            <a:r>
              <a:rPr lang="en-US" dirty="0">
                <a:solidFill>
                  <a:srgbClr val="000000"/>
                </a:solidFill>
                <a:latin typeface="Calibri" panose="020F0502020204030204" pitchFamily="34" charset="0"/>
                <a:sym typeface="Calibri" panose="020F0502020204030204" pitchFamily="34" charset="0"/>
              </a:rPr>
              <a:t>asthma, </a:t>
            </a:r>
            <a:r>
              <a:rPr lang="en-US" b="1" dirty="0">
                <a:solidFill>
                  <a:srgbClr val="000000"/>
                </a:solidFill>
                <a:latin typeface="Calibri" panose="020F0502020204030204" pitchFamily="34" charset="0"/>
                <a:sym typeface="Calibri" panose="020F0502020204030204" pitchFamily="34" charset="0"/>
              </a:rPr>
              <a:t>*</a:t>
            </a:r>
            <a:r>
              <a:rPr lang="en-US" dirty="0">
                <a:solidFill>
                  <a:srgbClr val="000000"/>
                </a:solidFill>
                <a:latin typeface="Calibri" panose="020F0502020204030204" pitchFamily="34" charset="0"/>
                <a:sym typeface="Calibri" panose="020F0502020204030204" pitchFamily="34" charset="0"/>
              </a:rPr>
              <a:t>rhinitis, and </a:t>
            </a:r>
            <a:r>
              <a:rPr lang="en-US" b="1" dirty="0">
                <a:solidFill>
                  <a:srgbClr val="000000"/>
                </a:solidFill>
                <a:latin typeface="Calibri" panose="020F0502020204030204" pitchFamily="34" charset="0"/>
                <a:sym typeface="Calibri" panose="020F0502020204030204" pitchFamily="34" charset="0"/>
              </a:rPr>
              <a:t>*</a:t>
            </a:r>
            <a:r>
              <a:rPr lang="en-US" dirty="0">
                <a:solidFill>
                  <a:srgbClr val="000000"/>
                </a:solidFill>
                <a:latin typeface="Calibri" panose="020F0502020204030204" pitchFamily="34" charset="0"/>
                <a:sym typeface="Calibri" panose="020F0502020204030204" pitchFamily="34" charset="0"/>
              </a:rPr>
              <a:t>sinusitis, which includes rhinosinusitis.</a:t>
            </a:r>
          </a:p>
        </p:txBody>
      </p:sp>
      <p:sp>
        <p:nvSpPr>
          <p:cNvPr id="4" name="Slide Number Placeholder 3"/>
          <p:cNvSpPr>
            <a:spLocks noGrp="1"/>
          </p:cNvSpPr>
          <p:nvPr>
            <p:ph type="sldNum" sz="quarter" idx="5"/>
          </p:nvPr>
        </p:nvSpPr>
        <p:spPr/>
        <p:txBody>
          <a:bodyPr/>
          <a:lstStyle/>
          <a:p>
            <a:fld id="{17055FE4-C66D-4B15-B666-BC04428DE721}" type="slidenum">
              <a:rPr lang="en-US" smtClean="0"/>
              <a:t>17</a:t>
            </a:fld>
            <a:endParaRPr lang="en-US"/>
          </a:p>
        </p:txBody>
      </p:sp>
    </p:spTree>
    <p:extLst>
      <p:ext uri="{BB962C8B-B14F-4D97-AF65-F5344CB8AC3E}">
        <p14:creationId xmlns:p14="http://schemas.microsoft.com/office/powerpoint/2010/main" val="68602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defTabSz="929356">
              <a:buFontTx/>
              <a:buChar char="-"/>
              <a:defRPr/>
            </a:pPr>
            <a:r>
              <a:rPr lang="en-US" b="1" dirty="0"/>
              <a:t>[click] </a:t>
            </a:r>
            <a:r>
              <a:rPr lang="en-US" dirty="0"/>
              <a:t>You may be able to prove that a health condition is related to one of these types exposures even if it’s not one that is presumed to be related to service. For example, hypertension is not included in the list at 3.309(e) as diseases that as presumptively caused by exposure to Agent Orange. However, a Veteran may still be able to prove that in his case, his diagnosis of hypertension was caused by his exposure to Agent Orange.</a:t>
            </a:r>
          </a:p>
          <a:p>
            <a:pPr marL="174254" indent="-174254" defTabSz="929356">
              <a:buFontTx/>
              <a:buChar char="-"/>
              <a:defRPr/>
            </a:pPr>
            <a:r>
              <a:rPr lang="en-US" b="1" dirty="0"/>
              <a:t>[click] </a:t>
            </a:r>
            <a:r>
              <a:rPr lang="en-US" dirty="0"/>
              <a:t>To do this, you’ll need to show nexus between the condition and the exposure in the special case of your Veteran, based on that Veteran’s specific risk factors.</a:t>
            </a:r>
          </a:p>
          <a:p>
            <a:pPr marL="174254" indent="-174254" defTabSz="929356">
              <a:buFontTx/>
              <a:buChar char="-"/>
              <a:defRPr/>
            </a:pPr>
            <a:r>
              <a:rPr lang="en-US" b="1" dirty="0"/>
              <a:t>[click] </a:t>
            </a:r>
            <a:r>
              <a:rPr lang="en-US" dirty="0"/>
              <a:t>This will usually require an expert medical opinion. This medical expert should provide an opinion on why the Veteran’s case is so special, and why their in-service exposure is at least as likely as not to be the underlying cause.</a:t>
            </a:r>
          </a:p>
          <a:p>
            <a:pPr marL="174254" indent="-174254" defTabSz="929356">
              <a:buFontTx/>
              <a:buChar char="-"/>
              <a:defRPr/>
            </a:pPr>
            <a:r>
              <a:rPr lang="en-US" b="1" dirty="0"/>
              <a:t>[click] </a:t>
            </a:r>
            <a:r>
              <a:rPr lang="en-US" b="0" dirty="0"/>
              <a:t>With good evidence, you may be able to prove a nexus between the non-presumptive condition and one of these exposures, therefore establishing service connection.</a:t>
            </a:r>
            <a:endParaRPr lang="en-US" dirty="0"/>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18</a:t>
            </a:fld>
            <a:endParaRPr lang="en-US"/>
          </a:p>
        </p:txBody>
      </p:sp>
    </p:spTree>
    <p:extLst>
      <p:ext uri="{BB962C8B-B14F-4D97-AF65-F5344CB8AC3E}">
        <p14:creationId xmlns:p14="http://schemas.microsoft.com/office/powerpoint/2010/main" val="3422639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AUDIO</a:t>
            </a:r>
          </a:p>
          <a:p>
            <a:r>
              <a:rPr lang="en-US" dirty="0"/>
              <a:t>-We’ve already had several lessons on how to establish connection to service. This lesson will cover another way, presumptive service connection.</a:t>
            </a:r>
          </a:p>
          <a:p>
            <a:r>
              <a:rPr lang="en-US" dirty="0"/>
              <a:t>-We will look at the special rules that apply to disease caused by exposure to certain situations or toxins.</a:t>
            </a:r>
          </a:p>
          <a:p>
            <a:r>
              <a:rPr lang="en-US" b="1" dirty="0"/>
              <a:t>-[click] </a:t>
            </a:r>
            <a:r>
              <a:rPr lang="en-US" dirty="0"/>
              <a:t>We will look at the disease and disabilities that can be presumptively service-connected.</a:t>
            </a:r>
          </a:p>
          <a:p>
            <a:r>
              <a:rPr lang="en-US" b="1" dirty="0"/>
              <a:t>-[click] </a:t>
            </a:r>
            <a:r>
              <a:rPr lang="en-US" b="0" dirty="0"/>
              <a:t>For each presumptive group we will look at the military service requirements, </a:t>
            </a:r>
            <a:r>
              <a:rPr lang="en-US" b="1" dirty="0"/>
              <a:t>[click] </a:t>
            </a:r>
            <a:r>
              <a:rPr lang="en-US" b="0" dirty="0"/>
              <a:t>the health condition requirements, </a:t>
            </a:r>
            <a:r>
              <a:rPr lang="en-US" b="1" dirty="0"/>
              <a:t>[click]  </a:t>
            </a:r>
            <a:r>
              <a:rPr lang="en-US" b="0" dirty="0"/>
              <a:t>and the time restrictions for the onset of the presumptive disease.</a:t>
            </a:r>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2</a:t>
            </a:fld>
            <a:endParaRPr lang="en-US"/>
          </a:p>
        </p:txBody>
      </p:sp>
    </p:spTree>
    <p:extLst>
      <p:ext uri="{BB962C8B-B14F-4D97-AF65-F5344CB8AC3E}">
        <p14:creationId xmlns:p14="http://schemas.microsoft.com/office/powerpoint/2010/main" val="333880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273" indent="-172273">
              <a:buFontTx/>
              <a:buChar char="-"/>
            </a:pPr>
            <a:r>
              <a:rPr lang="en-US" dirty="0"/>
              <a:t>Congress and VA have decided that certain diseases and disabilities can be </a:t>
            </a:r>
            <a:r>
              <a:rPr lang="en-US" b="1" dirty="0"/>
              <a:t>presumed</a:t>
            </a:r>
            <a:r>
              <a:rPr lang="en-US" dirty="0"/>
              <a:t> to be related to military service if the Veteran was exposed to certain conditions at certain times.</a:t>
            </a:r>
          </a:p>
          <a:p>
            <a:pPr marL="172273" indent="-172273">
              <a:buFontTx/>
              <a:buChar char="-"/>
            </a:pPr>
            <a:r>
              <a:rPr lang="en-US" dirty="0"/>
              <a:t>These conditions can be broken down into the seven major classes you see listed here.  They range from tropical diseases to contaminated</a:t>
            </a:r>
            <a:r>
              <a:rPr lang="en-US" baseline="0" dirty="0"/>
              <a:t> water</a:t>
            </a:r>
            <a:r>
              <a:rPr lang="en-US" dirty="0"/>
              <a:t> at Camp Lejeune. The newest class applies to Veterans who were exposed to particulate matter, or burn pits. We will go over each of these groups in this lesson.</a:t>
            </a:r>
          </a:p>
          <a:p>
            <a:pPr marL="174254" indent="-174254">
              <a:buFontTx/>
              <a:buChar char="-"/>
            </a:pPr>
            <a:r>
              <a:rPr lang="en-US" dirty="0"/>
              <a:t>If the Veteran</a:t>
            </a:r>
            <a:r>
              <a:rPr lang="en-US" baseline="0" dirty="0"/>
              <a:t> qualifies for one of these presumptive conditions, then the Veteran is relieved</a:t>
            </a:r>
            <a:r>
              <a:rPr lang="en-US" dirty="0"/>
              <a:t> from the burden of having to prove a nexus between their current health condition and</a:t>
            </a:r>
            <a:r>
              <a:rPr lang="en-US" baseline="0" dirty="0"/>
              <a:t> military </a:t>
            </a:r>
            <a:r>
              <a:rPr lang="en-US" dirty="0"/>
              <a:t>service.   </a:t>
            </a:r>
            <a:r>
              <a:rPr lang="en-US" b="1" dirty="0"/>
              <a:t>The nexus is already satisfied by law.</a:t>
            </a:r>
          </a:p>
          <a:p>
            <a:pPr marL="174254" indent="-174254">
              <a:buFontTx/>
              <a:buChar char="-"/>
            </a:pPr>
            <a:r>
              <a:rPr lang="en-US" dirty="0"/>
              <a:t>Although most of these are all lumped under one regulation</a:t>
            </a:r>
            <a:r>
              <a:rPr lang="en-US" baseline="0" dirty="0"/>
              <a:t> (38 CFR Section 3.309), </a:t>
            </a:r>
            <a:r>
              <a:rPr lang="en-US" dirty="0"/>
              <a:t>these </a:t>
            </a:r>
            <a:r>
              <a:rPr lang="en-US" dirty="0" err="1"/>
              <a:t>sevenclasses</a:t>
            </a:r>
            <a:r>
              <a:rPr lang="en-US" dirty="0"/>
              <a:t> stem from several different laws passed by Congress at different times, and the rules do not operate in the same way</a:t>
            </a:r>
            <a:r>
              <a:rPr lang="en-US" baseline="0" dirty="0"/>
              <a:t> for each class.</a:t>
            </a:r>
          </a:p>
          <a:p>
            <a:pPr marL="174254" indent="-174254">
              <a:buFontTx/>
              <a:buChar char="-"/>
            </a:pPr>
            <a:r>
              <a:rPr lang="en-US" dirty="0"/>
              <a:t>To take advantage of </a:t>
            </a:r>
            <a:r>
              <a:rPr lang="en-US" baseline="0" dirty="0"/>
              <a:t>one of these presumptive conditions</a:t>
            </a:r>
            <a:r>
              <a:rPr lang="en-US" dirty="0"/>
              <a:t>, the Veteran</a:t>
            </a:r>
            <a:r>
              <a:rPr lang="en-US" baseline="0" dirty="0"/>
              <a:t> has to meet qualifications in terms of their military service and health condition.  </a:t>
            </a:r>
            <a:r>
              <a:rPr lang="en-US" dirty="0"/>
              <a:t>In some cases, they also have to meet time restrictions.   </a:t>
            </a:r>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3</a:t>
            </a:fld>
            <a:endParaRPr lang="en-US"/>
          </a:p>
        </p:txBody>
      </p:sp>
    </p:spTree>
    <p:extLst>
      <p:ext uri="{BB962C8B-B14F-4D97-AF65-F5344CB8AC3E}">
        <p14:creationId xmlns:p14="http://schemas.microsoft.com/office/powerpoint/2010/main" val="22616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a:buFontTx/>
              <a:buChar char="-"/>
            </a:pPr>
            <a:r>
              <a:rPr lang="en-US" b="0" dirty="0"/>
              <a:t>The first class is for tropical diseases.</a:t>
            </a:r>
          </a:p>
          <a:p>
            <a:pPr marL="174254" indent="-174254">
              <a:buFontTx/>
              <a:buChar char="-"/>
            </a:pPr>
            <a:r>
              <a:rPr lang="en-US" b="1" dirty="0"/>
              <a:t>[click] </a:t>
            </a:r>
            <a:r>
              <a:rPr lang="en-US" b="0" dirty="0"/>
              <a:t>These rules apply </a:t>
            </a:r>
            <a:r>
              <a:rPr lang="en-US" dirty="0"/>
              <a:t>to any Veteran who served in a tropical area </a:t>
            </a:r>
            <a:r>
              <a:rPr lang="en-US" b="1" dirty="0"/>
              <a:t>[click]</a:t>
            </a:r>
            <a:r>
              <a:rPr lang="en-US" dirty="0"/>
              <a:t> if they contracted one of the health conditions listed in 38 CFR 3.309(b) </a:t>
            </a:r>
            <a:r>
              <a:rPr lang="en-US" b="1" dirty="0"/>
              <a:t>[click] </a:t>
            </a:r>
            <a:r>
              <a:rPr lang="en-US" dirty="0"/>
              <a:t>.  </a:t>
            </a:r>
          </a:p>
          <a:p>
            <a:pPr marL="174254" indent="-174254">
              <a:buFontTx/>
              <a:buChar char="-"/>
            </a:pPr>
            <a:r>
              <a:rPr lang="en-US" dirty="0"/>
              <a:t>The most common ones are for cholera, dysentery, malaria, and</a:t>
            </a:r>
            <a:r>
              <a:rPr lang="en-US" baseline="0" dirty="0"/>
              <a:t> </a:t>
            </a:r>
            <a:r>
              <a:rPr lang="en-US" dirty="0"/>
              <a:t>yellow fever.  </a:t>
            </a:r>
          </a:p>
          <a:p>
            <a:pPr marL="174254" indent="-174254">
              <a:buFontTx/>
              <a:buChar char="-"/>
            </a:pPr>
            <a:r>
              <a:rPr lang="en-US" dirty="0"/>
              <a:t>You can see here a mosquito,</a:t>
            </a:r>
            <a:r>
              <a:rPr lang="en-US" baseline="0" dirty="0"/>
              <a:t> which can transmit many of these tropical diseases.</a:t>
            </a:r>
            <a:endParaRPr lang="en-US" dirty="0"/>
          </a:p>
          <a:p>
            <a:pPr marL="174254" indent="-174254">
              <a:buFontTx/>
              <a:buChar char="-"/>
            </a:pPr>
            <a:r>
              <a:rPr lang="en-US" b="1" dirty="0"/>
              <a:t>[click] </a:t>
            </a:r>
            <a:r>
              <a:rPr lang="en-US" dirty="0"/>
              <a:t>Like chronic conditions, the disease has to manifest to a compensable degree within one year of service,</a:t>
            </a:r>
            <a:r>
              <a:rPr lang="en-US" baseline="0" dirty="0"/>
              <a:t> although s</a:t>
            </a:r>
            <a:r>
              <a:rPr lang="en-US" dirty="0"/>
              <a:t>ometimes you can show that the commonly accepted incubation period for certain conditions is longer than one year.</a:t>
            </a:r>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4</a:t>
            </a:fld>
            <a:endParaRPr lang="en-US"/>
          </a:p>
        </p:txBody>
      </p:sp>
    </p:spTree>
    <p:extLst>
      <p:ext uri="{BB962C8B-B14F-4D97-AF65-F5344CB8AC3E}">
        <p14:creationId xmlns:p14="http://schemas.microsoft.com/office/powerpoint/2010/main" val="415005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a:buFontTx/>
              <a:buChar char="-"/>
            </a:pPr>
            <a:r>
              <a:rPr lang="en-US">
                <a:solidFill>
                  <a:srgbClr val="000000"/>
                </a:solidFill>
                <a:latin typeface="Calibri" panose="020F0502020204030204" pitchFamily="34" charset="0"/>
                <a:sym typeface=""/>
              </a:rPr>
              <a:t>The second presumptive class relates to former prisoners of war (POWs).</a:t>
            </a:r>
          </a:p>
          <a:p>
            <a:pPr marL="174254" indent="-174254">
              <a:buFontTx/>
              <a:buChar char="-"/>
            </a:pPr>
            <a:r>
              <a:rPr lang="en-US">
                <a:solidFill>
                  <a:srgbClr val="000000"/>
                </a:solidFill>
                <a:latin typeface="Calibri" panose="020F0502020204030204" pitchFamily="34" charset="0"/>
                <a:sym typeface=""/>
              </a:rPr>
              <a:t>VA has reviewed numerous studies on the effects of imprisonment.</a:t>
            </a:r>
          </a:p>
          <a:p>
            <a:pPr marL="174254" indent="-174254">
              <a:buFontTx/>
              <a:buChar char="-"/>
            </a:pPr>
            <a:r>
              <a:rPr lang="en-US">
                <a:solidFill>
                  <a:srgbClr val="000000"/>
                </a:solidFill>
                <a:latin typeface="Calibri" panose="020F0502020204030204" pitchFamily="34" charset="0"/>
                <a:sym typeface=""/>
              </a:rPr>
              <a:t>POWs could experience ill-treatment/torture, malnourishment, and psychological trauma.  They also could live in unsanitary conditions and suffer from various infectious diseases.  Presumptive conditions is this class are a result of these conditions.</a:t>
            </a:r>
          </a:p>
          <a:p>
            <a:pPr marL="174254" indent="-174254">
              <a:buFontTx/>
              <a:buChar char="-"/>
            </a:pPr>
            <a:r>
              <a:rPr lang="en-US">
                <a:solidFill>
                  <a:srgbClr val="000000"/>
                </a:solidFill>
                <a:latin typeface="Calibri" panose="020F0502020204030204" pitchFamily="34" charset="0"/>
                <a:sym typeface=""/>
              </a:rPr>
              <a:t>There are two separate provisions under this class.  [click] The first is for veterans who were POWs for any period of time.</a:t>
            </a:r>
          </a:p>
          <a:p>
            <a:pPr marL="174254" indent="-174254">
              <a:buFontTx/>
              <a:buChar char="-"/>
            </a:pPr>
            <a:r>
              <a:rPr lang="en-US">
                <a:solidFill>
                  <a:srgbClr val="000000"/>
                </a:solidFill>
                <a:latin typeface="Calibri" panose="020F0502020204030204" pitchFamily="34" charset="0"/>
                <a:sym typeface=""/>
              </a:rPr>
              <a:t>The qualifying conditions include psychoses and other mental health conditions, residuals of frostbite, certain types of arthritis and heart disease, and stroke.</a:t>
            </a:r>
          </a:p>
          <a:p>
            <a:pPr marL="174254" indent="-174254">
              <a:buFontTx/>
              <a:buChar char="-"/>
            </a:pPr>
            <a:r>
              <a:rPr lang="en-US">
                <a:solidFill>
                  <a:srgbClr val="000000"/>
                </a:solidFill>
                <a:latin typeface="Calibri" panose="020F0502020204030204" pitchFamily="34" charset="0"/>
                <a:sym typeface=""/>
              </a:rPr>
              <a:t>[click] The second provision under this class is for veterans who were POWs for 30 days or more. </a:t>
            </a:r>
          </a:p>
          <a:p>
            <a:pPr marL="174254" indent="-174254">
              <a:buFontTx/>
              <a:buChar char="-"/>
            </a:pPr>
            <a:r>
              <a:rPr lang="en-US">
                <a:solidFill>
                  <a:srgbClr val="000000"/>
                </a:solidFill>
                <a:latin typeface="Calibri" panose="020F0502020204030204" pitchFamily="34" charset="0"/>
                <a:sym typeface=""/>
              </a:rPr>
              <a:t>These POWs are presumptively service connected for any of the conditions in the first provision, plus dysentery, malnutrition, IBS, a cirrhosis.</a:t>
            </a:r>
          </a:p>
          <a:p>
            <a:pPr marL="174254" indent="-174254">
              <a:buFontTx/>
              <a:buChar char="-"/>
            </a:pPr>
            <a:r>
              <a:rPr lang="en-US">
                <a:solidFill>
                  <a:srgbClr val="000000"/>
                </a:solidFill>
                <a:latin typeface="Calibri" panose="020F0502020204030204" pitchFamily="34" charset="0"/>
                <a:sym typeface=""/>
              </a:rPr>
              <a:t>[click] Any condition must be manifest to a degree of 10 percent or more disabling at any time after exit from service.  It doesn’t matter how long after service the conditions manifests, the presumption still applies.</a:t>
            </a:r>
          </a:p>
          <a:p>
            <a:endParaRPr lang="en-US" dirty="0">
              <a:solidFill>
                <a:srgbClr val="000000"/>
              </a:solidFill>
              <a:latin typeface="Calibri" panose="020F0502020204030204" pitchFamily="34" charset="0"/>
              <a:sym typeface=""/>
            </a:endParaRPr>
          </a:p>
        </p:txBody>
      </p:sp>
      <p:sp>
        <p:nvSpPr>
          <p:cNvPr id="4" name="Slide Number Placeholder 3"/>
          <p:cNvSpPr>
            <a:spLocks noGrp="1"/>
          </p:cNvSpPr>
          <p:nvPr>
            <p:ph type="sldNum" sz="quarter" idx="5"/>
          </p:nvPr>
        </p:nvSpPr>
        <p:spPr/>
        <p:txBody>
          <a:bodyPr/>
          <a:lstStyle/>
          <a:p>
            <a:fld id="{17055FE4-C66D-4B15-B666-BC04428DE721}" type="slidenum">
              <a:rPr lang="en-US" smtClean="0"/>
              <a:t>5</a:t>
            </a:fld>
            <a:endParaRPr lang="en-US"/>
          </a:p>
        </p:txBody>
      </p:sp>
    </p:spTree>
    <p:extLst>
      <p:ext uri="{BB962C8B-B14F-4D97-AF65-F5344CB8AC3E}">
        <p14:creationId xmlns:p14="http://schemas.microsoft.com/office/powerpoint/2010/main" val="2417721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a:buFontTx/>
              <a:buChar char="-"/>
            </a:pPr>
            <a:r>
              <a:rPr lang="en-US" b="1" dirty="0"/>
              <a:t>[click] </a:t>
            </a:r>
            <a:r>
              <a:rPr lang="en-US" dirty="0"/>
              <a:t>The third one </a:t>
            </a:r>
            <a:r>
              <a:rPr lang="en-US" baseline="0" dirty="0"/>
              <a:t>is for conditions associated with radiation exposure at places like </a:t>
            </a:r>
            <a:r>
              <a:rPr lang="en-US" dirty="0"/>
              <a:t>World War II bomb sites in Hiroshima and Nagasaki,</a:t>
            </a:r>
            <a:r>
              <a:rPr lang="en-US" baseline="0" dirty="0"/>
              <a:t> </a:t>
            </a:r>
            <a:r>
              <a:rPr lang="en-US" dirty="0"/>
              <a:t>nuclear weapon test sites around the world,</a:t>
            </a:r>
            <a:r>
              <a:rPr lang="en-US" baseline="0" dirty="0"/>
              <a:t> and enriched uranium plants in Oak Ridge, Tennessee and Paducah, Kentucky.</a:t>
            </a:r>
            <a:endParaRPr lang="en-US" dirty="0"/>
          </a:p>
          <a:p>
            <a:pPr marL="174254" indent="-174254">
              <a:buFontTx/>
              <a:buChar char="-"/>
            </a:pPr>
            <a:r>
              <a:rPr lang="en-US" b="1" dirty="0"/>
              <a:t>[click] </a:t>
            </a:r>
            <a:r>
              <a:rPr lang="en-US" baseline="0" dirty="0"/>
              <a:t>VA lists many types of cancers associated with radiation exposure.</a:t>
            </a:r>
          </a:p>
          <a:p>
            <a:pPr marL="174254" indent="-174254">
              <a:buFontTx/>
              <a:buChar char="-"/>
            </a:pPr>
            <a:r>
              <a:rPr lang="en-US" b="1" dirty="0"/>
              <a:t>[click] </a:t>
            </a:r>
            <a:r>
              <a:rPr lang="en-US" baseline="0" dirty="0"/>
              <a:t>And the conditions can manifest anytime after service. </a:t>
            </a:r>
          </a:p>
          <a:p>
            <a:pPr marL="174254" indent="-174254">
              <a:buFontTx/>
              <a:buChar char="-"/>
            </a:pPr>
            <a:r>
              <a:rPr lang="en-US" b="1" dirty="0"/>
              <a:t>[click] </a:t>
            </a:r>
            <a:r>
              <a:rPr lang="en-US" b="0" baseline="0" dirty="0"/>
              <a:t>Look carefully </a:t>
            </a:r>
            <a:r>
              <a:rPr lang="en-US" baseline="0" dirty="0"/>
              <a:t>at the names of the islands in the Pacific where the U.S. tested nuclear weapons, as some have different spellings and have even changed names.   </a:t>
            </a:r>
            <a:endParaRPr lang="en-US" dirty="0"/>
          </a:p>
          <a:p>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6</a:t>
            </a:fld>
            <a:endParaRPr lang="en-US"/>
          </a:p>
        </p:txBody>
      </p:sp>
    </p:spTree>
    <p:extLst>
      <p:ext uri="{BB962C8B-B14F-4D97-AF65-F5344CB8AC3E}">
        <p14:creationId xmlns:p14="http://schemas.microsoft.com/office/powerpoint/2010/main" val="4192755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a:buFontTx/>
              <a:buChar char="-"/>
            </a:pPr>
            <a:r>
              <a:rPr lang="en-US">
                <a:solidFill>
                  <a:srgbClr val="000000"/>
                </a:solidFill>
                <a:latin typeface="Calibri" panose="020F0502020204030204" pitchFamily="34" charset="0"/>
                <a:sym typeface=""/>
              </a:rPr>
              <a:t>The presumptions related to herbicide exposure are probably the most well-known. Veterans are presumed to be exposed to herbicides, including Agent Orange, if they meet one of the following service requirements:</a:t>
            </a:r>
          </a:p>
          <a:p>
            <a:pPr marL="174254" indent="-174254">
              <a:buFontTx/>
              <a:buChar char="-"/>
            </a:pPr>
            <a:r>
              <a:rPr lang="en-US">
                <a:solidFill>
                  <a:srgbClr val="000000"/>
                </a:solidFill>
                <a:latin typeface="Calibri" panose="020F0502020204030204" pitchFamily="34" charset="0"/>
                <a:sym typeface=""/>
              </a:rPr>
              <a:t>[click] The most common is if they set foot in Vietnam or served on a ship in the territorial waters of Vietnam during the dates you see here.</a:t>
            </a:r>
          </a:p>
          <a:p>
            <a:pPr marL="174254" indent="-174254">
              <a:buFontTx/>
              <a:buChar char="-"/>
            </a:pPr>
            <a:r>
              <a:rPr lang="en-US">
                <a:solidFill>
                  <a:srgbClr val="000000"/>
                </a:solidFill>
                <a:latin typeface="Calibri" panose="020F0502020204030204" pitchFamily="34" charset="0"/>
                <a:sym typeface=""/>
              </a:rPr>
              <a:t>This also applies to those who served on [click]  perimeter of airbases in Thailand, [click] in the Korean Demilitarized Zone in the late 60s/early 70s, and [click] on aircraft that sprayed herbicides.</a:t>
            </a:r>
          </a:p>
          <a:p>
            <a:pPr marL="174254" indent="-174254">
              <a:buFontTx/>
              <a:buChar char="-"/>
            </a:pPr>
            <a:r>
              <a:rPr lang="en-US">
                <a:solidFill>
                  <a:srgbClr val="000000"/>
                </a:solidFill>
                <a:latin typeface="Calibri" panose="020F0502020204030204" pitchFamily="34" charset="0"/>
                <a:sym typeface=""/>
              </a:rPr>
              <a:t>However, VA excludes Veterans who only flew over Vietnamese airspace. </a:t>
            </a:r>
          </a:p>
          <a:p>
            <a:endParaRPr lang="en-US" dirty="0">
              <a:solidFill>
                <a:srgbClr val="000000"/>
              </a:solidFill>
              <a:latin typeface="Calibri" panose="020F0502020204030204" pitchFamily="34" charset="0"/>
              <a:sym typeface=""/>
            </a:endParaRPr>
          </a:p>
        </p:txBody>
      </p:sp>
      <p:sp>
        <p:nvSpPr>
          <p:cNvPr id="4" name="Slide Number Placeholder 3"/>
          <p:cNvSpPr>
            <a:spLocks noGrp="1"/>
          </p:cNvSpPr>
          <p:nvPr>
            <p:ph type="sldNum" sz="quarter" idx="5"/>
          </p:nvPr>
        </p:nvSpPr>
        <p:spPr/>
        <p:txBody>
          <a:bodyPr/>
          <a:lstStyle/>
          <a:p>
            <a:fld id="{17055FE4-C66D-4B15-B666-BC04428DE721}" type="slidenum">
              <a:rPr lang="en-US" smtClean="0"/>
              <a:t>7</a:t>
            </a:fld>
            <a:endParaRPr lang="en-US"/>
          </a:p>
        </p:txBody>
      </p:sp>
    </p:spTree>
    <p:extLst>
      <p:ext uri="{BB962C8B-B14F-4D97-AF65-F5344CB8AC3E}">
        <p14:creationId xmlns:p14="http://schemas.microsoft.com/office/powerpoint/2010/main" val="387496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b="1" dirty="0"/>
              <a:t>[click] </a:t>
            </a:r>
            <a:r>
              <a:rPr lang="en-US" dirty="0"/>
              <a:t>If a Veteran was presumptively exposed to herbicides, then VA will presume diseases listed at 3.309(e) were related to the Veterans exposure to </a:t>
            </a:r>
            <a:r>
              <a:rPr lang="en-US" dirty="0" err="1"/>
              <a:t>hebricides</a:t>
            </a:r>
            <a:r>
              <a:rPr lang="en-US" dirty="0"/>
              <a:t>. This list includes leukemia, Parkinson’s, Hodgkin’s disease, diabetes, prostate cancer, ischemic heart disease, and numerous others.</a:t>
            </a:r>
          </a:p>
          <a:p>
            <a:r>
              <a:rPr lang="en-US" dirty="0"/>
              <a:t>-</a:t>
            </a:r>
            <a:r>
              <a:rPr lang="en-US" b="1" dirty="0"/>
              <a:t>[click] </a:t>
            </a:r>
            <a:r>
              <a:rPr lang="en-US" b="0" dirty="0"/>
              <a:t>There are no time restrictions for these diseases to start. If any of these qualifying health conditions manifest to 10% or more at any time after exit from service.</a:t>
            </a:r>
          </a:p>
          <a:p>
            <a:r>
              <a:rPr lang="en-US" b="0" dirty="0"/>
              <a:t>-Although there is an exception for chloracne and early-onset peripheral neuropathy.</a:t>
            </a:r>
            <a:endParaRPr lang="en-US" dirty="0"/>
          </a:p>
        </p:txBody>
      </p:sp>
      <p:sp>
        <p:nvSpPr>
          <p:cNvPr id="4" name="Slide Number Placeholder 3"/>
          <p:cNvSpPr>
            <a:spLocks noGrp="1"/>
          </p:cNvSpPr>
          <p:nvPr>
            <p:ph type="sldNum" sz="quarter" idx="5"/>
          </p:nvPr>
        </p:nvSpPr>
        <p:spPr/>
        <p:txBody>
          <a:bodyPr/>
          <a:lstStyle/>
          <a:p>
            <a:fld id="{17055FE4-C66D-4B15-B666-BC04428DE721}" type="slidenum">
              <a:rPr lang="en-US" smtClean="0"/>
              <a:t>8</a:t>
            </a:fld>
            <a:endParaRPr lang="en-US"/>
          </a:p>
        </p:txBody>
      </p:sp>
    </p:spTree>
    <p:extLst>
      <p:ext uri="{BB962C8B-B14F-4D97-AF65-F5344CB8AC3E}">
        <p14:creationId xmlns:p14="http://schemas.microsoft.com/office/powerpoint/2010/main" val="290590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54" indent="-174254">
              <a:buFontTx/>
              <a:buChar char="-"/>
            </a:pPr>
            <a:r>
              <a:rPr lang="en-US" dirty="0">
                <a:solidFill>
                  <a:srgbClr val="000000"/>
                </a:solidFill>
                <a:latin typeface="Calibri" panose="020F0502020204030204" pitchFamily="34" charset="0"/>
                <a:sym typeface=""/>
              </a:rPr>
              <a:t>UPDATE AUDIO</a:t>
            </a:r>
          </a:p>
          <a:p>
            <a:pPr marL="174254" indent="-174254">
              <a:buFontTx/>
              <a:buChar char="-"/>
            </a:pPr>
            <a:r>
              <a:rPr lang="en-US" dirty="0">
                <a:solidFill>
                  <a:srgbClr val="000000"/>
                </a:solidFill>
                <a:latin typeface="Calibri" panose="020F0502020204030204" pitchFamily="34" charset="0"/>
                <a:sym typeface=""/>
              </a:rPr>
              <a:t>Another big category of presumptive service connection is based on service in the Gulf War.</a:t>
            </a:r>
          </a:p>
          <a:p>
            <a:pPr marL="174254" indent="-174254">
              <a:buFontTx/>
              <a:buChar char="-"/>
            </a:pPr>
            <a:r>
              <a:rPr lang="en-US" dirty="0">
                <a:solidFill>
                  <a:srgbClr val="000000"/>
                </a:solidFill>
                <a:latin typeface="Calibri" panose="020F0502020204030204" pitchFamily="34" charset="0"/>
                <a:sym typeface=""/>
              </a:rPr>
              <a:t>[click] Qualifying service for Class 5 begins when the Gulf War began on August 2, 1990, and it continues through the present.  Even if a Veteran deployed last week to Southwest Asia, then the Veteran has Gulf War service, thus opening the door to a Gulf War presumption.</a:t>
            </a:r>
          </a:p>
          <a:p>
            <a:pPr marL="174254" indent="-174254">
              <a:buFontTx/>
              <a:buChar char="-"/>
            </a:pPr>
            <a:r>
              <a:rPr lang="en-US" dirty="0">
                <a:solidFill>
                  <a:srgbClr val="000000"/>
                </a:solidFill>
                <a:latin typeface="Calibri" panose="020F0502020204030204" pitchFamily="34" charset="0"/>
                <a:sym typeface=""/>
              </a:rPr>
              <a:t>[click] You can see the map here of areas accepted in the Southwest Asia theater of operations listed in red. This includes the bodies of water listed in red AND the airspace over these areas. So unlike the herbicide exposure, flying over the airspace counts for the Gulf War presumption.</a:t>
            </a:r>
          </a:p>
          <a:p>
            <a:pPr marL="174254" indent="-174254">
              <a:buFontTx/>
              <a:buChar char="-"/>
            </a:pPr>
            <a:r>
              <a:rPr lang="en-US" dirty="0">
                <a:solidFill>
                  <a:srgbClr val="000000"/>
                </a:solidFill>
                <a:latin typeface="Calibri" panose="020F0502020204030204" pitchFamily="34" charset="0"/>
                <a:sym typeface=""/>
              </a:rPr>
              <a:t>Afghanistan only counts for infectious diseases, not the other health conditions.</a:t>
            </a:r>
          </a:p>
          <a:p>
            <a:pPr marL="174254" indent="-174254">
              <a:buFontTx/>
              <a:buChar char="-"/>
            </a:pPr>
            <a:r>
              <a:rPr lang="en-US" dirty="0">
                <a:solidFill>
                  <a:srgbClr val="000000"/>
                </a:solidFill>
                <a:latin typeface="Calibri" panose="020F0502020204030204" pitchFamily="34" charset="0"/>
                <a:sym typeface=""/>
              </a:rPr>
              <a:t>There are three types of Gulf War illness conditions that qualify for this presumption. </a:t>
            </a:r>
          </a:p>
          <a:p>
            <a:pPr marL="174254" indent="-174254">
              <a:buFontTx/>
              <a:buChar char="-"/>
            </a:pPr>
            <a:r>
              <a:rPr lang="en-US" dirty="0">
                <a:solidFill>
                  <a:srgbClr val="000000"/>
                </a:solidFill>
                <a:latin typeface="Calibri" panose="020F0502020204030204" pitchFamily="34" charset="0"/>
                <a:sym typeface=""/>
              </a:rPr>
              <a:t>[click] The first and most difficult is undiagnosed illness.  </a:t>
            </a:r>
          </a:p>
          <a:p>
            <a:pPr marL="174254" indent="-174254">
              <a:buFontTx/>
              <a:buChar char="-"/>
            </a:pPr>
            <a:r>
              <a:rPr lang="en-US" dirty="0">
                <a:solidFill>
                  <a:srgbClr val="000000"/>
                </a:solidFill>
                <a:latin typeface="Calibri" panose="020F0502020204030204" pitchFamily="34" charset="0"/>
                <a:sym typeface=""/>
              </a:rPr>
              <a:t>[click] The second is Chronic Multi-symptom Illness. </a:t>
            </a:r>
          </a:p>
          <a:p>
            <a:pPr marL="174254" indent="-174254">
              <a:buFontTx/>
              <a:buChar char="-"/>
            </a:pPr>
            <a:r>
              <a:rPr lang="en-US" dirty="0">
                <a:solidFill>
                  <a:srgbClr val="000000"/>
                </a:solidFill>
                <a:latin typeface="Calibri" panose="020F0502020204030204" pitchFamily="34" charset="0"/>
                <a:sym typeface=""/>
              </a:rPr>
              <a:t>[click] Third is, infectious diseases.  We will go over all three categories in the next slides</a:t>
            </a:r>
          </a:p>
          <a:p>
            <a:pPr marL="174254" indent="-174254">
              <a:buFontTx/>
              <a:buChar char="-"/>
            </a:pPr>
            <a:r>
              <a:rPr lang="en-US" dirty="0">
                <a:solidFill>
                  <a:srgbClr val="000000"/>
                </a:solidFill>
                <a:latin typeface="Calibri" panose="020F0502020204030204" pitchFamily="34" charset="0"/>
                <a:sym typeface=""/>
              </a:rPr>
              <a:t>[click] The Veteran’s condition must manifest before December 31, 2026.  </a:t>
            </a:r>
          </a:p>
          <a:p>
            <a:endParaRPr lang="en-US" dirty="0">
              <a:solidFill>
                <a:srgbClr val="000000"/>
              </a:solidFill>
              <a:latin typeface="Calibri" panose="020F0502020204030204" pitchFamily="34" charset="0"/>
              <a:sym typeface=""/>
            </a:endParaRPr>
          </a:p>
        </p:txBody>
      </p:sp>
      <p:sp>
        <p:nvSpPr>
          <p:cNvPr id="4" name="Slide Number Placeholder 3"/>
          <p:cNvSpPr>
            <a:spLocks noGrp="1"/>
          </p:cNvSpPr>
          <p:nvPr>
            <p:ph type="sldNum" sz="quarter" idx="5"/>
          </p:nvPr>
        </p:nvSpPr>
        <p:spPr/>
        <p:txBody>
          <a:bodyPr/>
          <a:lstStyle/>
          <a:p>
            <a:fld id="{17055FE4-C66D-4B15-B666-BC04428DE721}" type="slidenum">
              <a:rPr lang="en-US" smtClean="0"/>
              <a:t>9</a:t>
            </a:fld>
            <a:endParaRPr lang="en-US"/>
          </a:p>
        </p:txBody>
      </p:sp>
    </p:spTree>
    <p:extLst>
      <p:ext uri="{BB962C8B-B14F-4D97-AF65-F5344CB8AC3E}">
        <p14:creationId xmlns:p14="http://schemas.microsoft.com/office/powerpoint/2010/main" val="39403823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_one">
    <p:bg>
      <p:bgPr>
        <a:solidFill>
          <a:srgbClr val="104C7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ACA905-FA76-425A-939F-5A34A981F1CA}"/>
              </a:ext>
            </a:extLst>
          </p:cNvPr>
          <p:cNvSpPr/>
          <p:nvPr userDrawn="1"/>
        </p:nvSpPr>
        <p:spPr>
          <a:xfrm>
            <a:off x="3804745" y="0"/>
            <a:ext cx="838725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Logo, company name&#10;&#10;Description automatically generated">
            <a:extLst>
              <a:ext uri="{FF2B5EF4-FFF2-40B4-BE49-F238E27FC236}">
                <a16:creationId xmlns:a16="http://schemas.microsoft.com/office/drawing/2014/main" id="{D9301ACE-7279-40DA-AAEE-48E27730DF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99022" y="0"/>
            <a:ext cx="3992978" cy="2246050"/>
          </a:xfrm>
          <a:prstGeom prst="rect">
            <a:avLst/>
          </a:prstGeom>
        </p:spPr>
      </p:pic>
      <p:sp>
        <p:nvSpPr>
          <p:cNvPr id="2" name="Title 1">
            <a:extLst>
              <a:ext uri="{FF2B5EF4-FFF2-40B4-BE49-F238E27FC236}">
                <a16:creationId xmlns:a16="http://schemas.microsoft.com/office/drawing/2014/main" id="{BA6E151D-FE6F-48E4-97A7-84847DFBFFC3}"/>
              </a:ext>
            </a:extLst>
          </p:cNvPr>
          <p:cNvSpPr>
            <a:spLocks noGrp="1"/>
          </p:cNvSpPr>
          <p:nvPr>
            <p:ph type="ctrTitle" hasCustomPrompt="1"/>
          </p:nvPr>
        </p:nvSpPr>
        <p:spPr>
          <a:xfrm>
            <a:off x="4732283" y="1555750"/>
            <a:ext cx="5665076" cy="1909763"/>
          </a:xfrm>
          <a:prstGeom prst="rect">
            <a:avLst/>
          </a:prstGeom>
        </p:spPr>
        <p:txBody>
          <a:bodyPr anchor="b"/>
          <a:lstStyle>
            <a:lvl1pPr algn="l">
              <a:defRPr sz="6000">
                <a:solidFill>
                  <a:srgbClr val="104C7D"/>
                </a:solidFill>
                <a:latin typeface="Verdana" panose="020B0604030504040204" pitchFamily="34" charset="0"/>
                <a:ea typeface="Verdana" panose="020B0604030504040204" pitchFamily="34" charset="0"/>
              </a:defRPr>
            </a:lvl1pPr>
          </a:lstStyle>
          <a:p>
            <a:r>
              <a:rPr lang="en-US" dirty="0"/>
              <a:t>Lesson </a:t>
            </a:r>
            <a:r>
              <a:rPr lang="en-US" dirty="0" err="1"/>
              <a:t>x.x</a:t>
            </a:r>
            <a:br>
              <a:rPr lang="en-US" dirty="0"/>
            </a:br>
            <a:r>
              <a:rPr lang="en-US" dirty="0"/>
              <a:t>Title: Subtitle</a:t>
            </a:r>
          </a:p>
        </p:txBody>
      </p:sp>
      <p:sp>
        <p:nvSpPr>
          <p:cNvPr id="3" name="Subtitle 2">
            <a:extLst>
              <a:ext uri="{FF2B5EF4-FFF2-40B4-BE49-F238E27FC236}">
                <a16:creationId xmlns:a16="http://schemas.microsoft.com/office/drawing/2014/main" id="{B98EF51B-30A1-42BE-96B9-01E418F50AAC}"/>
              </a:ext>
            </a:extLst>
          </p:cNvPr>
          <p:cNvSpPr>
            <a:spLocks noGrp="1"/>
          </p:cNvSpPr>
          <p:nvPr>
            <p:ph type="subTitle" idx="1"/>
          </p:nvPr>
        </p:nvSpPr>
        <p:spPr>
          <a:xfrm>
            <a:off x="4732282" y="3678620"/>
            <a:ext cx="5935717" cy="157917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F9FAD28-F3AF-4E61-A493-82AFDDB5FF1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380D393D-028B-4941-8330-FCBF4EA914C2}"/>
              </a:ext>
            </a:extLst>
          </p:cNvPr>
          <p:cNvSpPr>
            <a:spLocks noGrp="1"/>
          </p:cNvSpPr>
          <p:nvPr>
            <p:ph type="ftr" sz="quarter" idx="11"/>
          </p:nvPr>
        </p:nvSpPr>
        <p:spPr>
          <a:xfrm>
            <a:off x="4038600" y="6356350"/>
            <a:ext cx="4114800" cy="365125"/>
          </a:xfrm>
          <a:prstGeom prst="rect">
            <a:avLst/>
          </a:prstGeom>
        </p:spPr>
        <p:txBody>
          <a:bodyPr/>
          <a:lstStyle/>
          <a:p>
            <a:r>
              <a:rPr lang="en-US"/>
              <a:t>© 2018-2020 Bergmann &amp; Moore LLC</a:t>
            </a:r>
          </a:p>
        </p:txBody>
      </p:sp>
      <p:sp>
        <p:nvSpPr>
          <p:cNvPr id="6" name="Slide Number Placeholder 5">
            <a:extLst>
              <a:ext uri="{FF2B5EF4-FFF2-40B4-BE49-F238E27FC236}">
                <a16:creationId xmlns:a16="http://schemas.microsoft.com/office/drawing/2014/main" id="{F2504389-B93A-4AF2-83C3-A0ECDD1B9607}"/>
              </a:ext>
            </a:extLst>
          </p:cNvPr>
          <p:cNvSpPr>
            <a:spLocks noGrp="1"/>
          </p:cNvSpPr>
          <p:nvPr>
            <p:ph type="sldNum" sz="quarter" idx="12"/>
          </p:nvPr>
        </p:nvSpPr>
        <p:spPr>
          <a:xfrm>
            <a:off x="8610600" y="6356350"/>
            <a:ext cx="2743200" cy="365125"/>
          </a:xfrm>
          <a:prstGeom prst="rect">
            <a:avLst/>
          </a:prstGeom>
        </p:spPr>
        <p:txBody>
          <a:bodyPr/>
          <a:lstStyle/>
          <a:p>
            <a:fld id="{75A3FBCB-B889-4A4C-9DFA-4D5296EE229C}" type="slidenum">
              <a:rPr lang="en-US" smtClean="0"/>
              <a:t>‹#›</a:t>
            </a:fld>
            <a:endParaRPr lang="en-US"/>
          </a:p>
        </p:txBody>
      </p:sp>
    </p:spTree>
    <p:extLst>
      <p:ext uri="{BB962C8B-B14F-4D97-AF65-F5344CB8AC3E}">
        <p14:creationId xmlns:p14="http://schemas.microsoft.com/office/powerpoint/2010/main" val="274819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D8C028-46A9-4BFE-B5A8-962FE1EC722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F38A3F89-34D3-4997-82CF-0CDE13E0904E}"/>
              </a:ext>
            </a:extLst>
          </p:cNvPr>
          <p:cNvSpPr>
            <a:spLocks noGrp="1"/>
          </p:cNvSpPr>
          <p:nvPr>
            <p:ph type="ftr" sz="quarter" idx="11"/>
          </p:nvPr>
        </p:nvSpPr>
        <p:spPr/>
        <p:txBody>
          <a:bodyPr/>
          <a:lstStyle/>
          <a:p>
            <a:r>
              <a:rPr lang="en-US"/>
              <a:t>© 2018-2020 Bergmann &amp; Moore LLC</a:t>
            </a:r>
          </a:p>
        </p:txBody>
      </p:sp>
      <p:sp>
        <p:nvSpPr>
          <p:cNvPr id="4" name="Slide Number Placeholder 3">
            <a:extLst>
              <a:ext uri="{FF2B5EF4-FFF2-40B4-BE49-F238E27FC236}">
                <a16:creationId xmlns:a16="http://schemas.microsoft.com/office/drawing/2014/main" id="{9BBD6427-E7C8-4BBD-8568-09A8EE7F90DC}"/>
              </a:ext>
            </a:extLst>
          </p:cNvPr>
          <p:cNvSpPr>
            <a:spLocks noGrp="1"/>
          </p:cNvSpPr>
          <p:nvPr>
            <p:ph type="sldNum" sz="quarter" idx="12"/>
          </p:nvPr>
        </p:nvSpPr>
        <p:spPr/>
        <p:txBody>
          <a:bodyPr/>
          <a:lstStyle/>
          <a:p>
            <a:fld id="{75A3FBCB-B889-4A4C-9DFA-4D5296EE229C}" type="slidenum">
              <a:rPr lang="en-US" smtClean="0"/>
              <a:t>‹#›</a:t>
            </a:fld>
            <a:endParaRPr lang="en-US"/>
          </a:p>
        </p:txBody>
      </p:sp>
    </p:spTree>
    <p:extLst>
      <p:ext uri="{BB962C8B-B14F-4D97-AF65-F5344CB8AC3E}">
        <p14:creationId xmlns:p14="http://schemas.microsoft.com/office/powerpoint/2010/main" val="344699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_FOO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169333" y="1456268"/>
            <a:ext cx="11836400"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522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169333" y="1456268"/>
            <a:ext cx="11836400"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4806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 with Graphic on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169333" y="1456268"/>
            <a:ext cx="6475307"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7632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with Graphic on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5D7D9-8D3B-4E29-858B-CDC4FE07BD34}"/>
              </a:ext>
            </a:extLst>
          </p:cNvPr>
          <p:cNvSpPr>
            <a:spLocks noGrp="1"/>
          </p:cNvSpPr>
          <p:nvPr>
            <p:ph type="title"/>
          </p:nvPr>
        </p:nvSpPr>
        <p:spPr>
          <a:xfrm>
            <a:off x="169332" y="249594"/>
            <a:ext cx="11836399" cy="918806"/>
          </a:xfrm>
          <a:prstGeom prst="rect">
            <a:avLst/>
          </a:prstGeom>
        </p:spPr>
        <p:txBody>
          <a:bodyPr>
            <a:normAutofit/>
          </a:bodyPr>
          <a:lstStyle>
            <a:lvl1pPr>
              <a:defRPr sz="5400"/>
            </a:lvl1pPr>
          </a:lstStyle>
          <a:p>
            <a:r>
              <a:rPr lang="en-US" dirty="0"/>
              <a:t>Click to edit Master title style</a:t>
            </a:r>
          </a:p>
        </p:txBody>
      </p:sp>
      <p:sp>
        <p:nvSpPr>
          <p:cNvPr id="5" name="Slide Number Placeholder 4">
            <a:extLst>
              <a:ext uri="{FF2B5EF4-FFF2-40B4-BE49-F238E27FC236}">
                <a16:creationId xmlns:a16="http://schemas.microsoft.com/office/drawing/2014/main" id="{1A3C5122-7686-4D3E-88EC-F0B9B11C8F02}"/>
              </a:ext>
            </a:extLst>
          </p:cNvPr>
          <p:cNvSpPr>
            <a:spLocks noGrp="1"/>
          </p:cNvSpPr>
          <p:nvPr>
            <p:ph type="sldNum" sz="quarter" idx="12"/>
          </p:nvPr>
        </p:nvSpPr>
        <p:spPr>
          <a:xfrm>
            <a:off x="9448800" y="6501979"/>
            <a:ext cx="2743200" cy="365125"/>
          </a:xfrm>
        </p:spPr>
        <p:txBody>
          <a:bodyPr/>
          <a:lstStyle>
            <a:lvl1pPr>
              <a:defRPr sz="900"/>
            </a:lvl1pPr>
          </a:lstStyle>
          <a:p>
            <a:fld id="{772AD97A-4EE5-4134-952F-E148AF3C2668}" type="slidenum">
              <a:rPr lang="en-US" smtClean="0"/>
              <a:pPr/>
              <a:t>‹#›</a:t>
            </a:fld>
            <a:endParaRPr lang="en-US" dirty="0"/>
          </a:p>
        </p:txBody>
      </p:sp>
      <p:sp>
        <p:nvSpPr>
          <p:cNvPr id="6" name="Text Placeholder 2">
            <a:extLst>
              <a:ext uri="{FF2B5EF4-FFF2-40B4-BE49-F238E27FC236}">
                <a16:creationId xmlns:a16="http://schemas.microsoft.com/office/drawing/2014/main" id="{F7F4DC1D-4A60-43A1-921F-4D5137E197E2}"/>
              </a:ext>
            </a:extLst>
          </p:cNvPr>
          <p:cNvSpPr>
            <a:spLocks noGrp="1"/>
          </p:cNvSpPr>
          <p:nvPr>
            <p:ph idx="1"/>
          </p:nvPr>
        </p:nvSpPr>
        <p:spPr>
          <a:xfrm>
            <a:off x="4793101" y="1498189"/>
            <a:ext cx="7398899" cy="499758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445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6841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04C7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0D9E2D-C64A-410E-BD4D-F4805FE74153}"/>
              </a:ext>
            </a:extLst>
          </p:cNvPr>
          <p:cNvSpPr/>
          <p:nvPr userDrawn="1"/>
        </p:nvSpPr>
        <p:spPr>
          <a:xfrm>
            <a:off x="3804745" y="3"/>
            <a:ext cx="8387255"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55FDE16B-E99B-4AC6-82FF-65CB8D39624E}"/>
              </a:ext>
            </a:extLst>
          </p:cNvPr>
          <p:cNvSpPr txBox="1">
            <a:spLocks/>
          </p:cNvSpPr>
          <p:nvPr userDrawn="1"/>
        </p:nvSpPr>
        <p:spPr>
          <a:xfrm>
            <a:off x="4732283" y="1555750"/>
            <a:ext cx="5665076" cy="1909763"/>
          </a:xfrm>
          <a:prstGeom prst="rect">
            <a:avLst/>
          </a:prstGeom>
        </p:spPr>
        <p:txBody>
          <a:bodyPr anchor="b"/>
          <a:lstStyle>
            <a:lvl1pPr algn="l" defTabSz="914400" rtl="0" eaLnBrk="1" latinLnBrk="0" hangingPunct="1">
              <a:lnSpc>
                <a:spcPct val="90000"/>
              </a:lnSpc>
              <a:spcBef>
                <a:spcPct val="0"/>
              </a:spcBef>
              <a:buNone/>
              <a:defRPr sz="6000" kern="1200">
                <a:solidFill>
                  <a:srgbClr val="104C7D"/>
                </a:solidFill>
                <a:latin typeface="Verdana" panose="020B0604030504040204" pitchFamily="34" charset="0"/>
                <a:ea typeface="Verdana" panose="020B0604030504040204" pitchFamily="34" charset="0"/>
                <a:cs typeface="+mj-cs"/>
              </a:defRPr>
            </a:lvl1pPr>
          </a:lstStyle>
          <a:p>
            <a:r>
              <a:rPr lang="en-US"/>
              <a:t>Lesson x.x</a:t>
            </a:r>
            <a:br>
              <a:rPr lang="en-US"/>
            </a:br>
            <a:r>
              <a:rPr lang="en-US"/>
              <a:t>Title: Subtitle</a:t>
            </a:r>
            <a:endParaRPr lang="en-US" dirty="0"/>
          </a:p>
        </p:txBody>
      </p:sp>
      <p:sp>
        <p:nvSpPr>
          <p:cNvPr id="9" name="Subtitle 2">
            <a:extLst>
              <a:ext uri="{FF2B5EF4-FFF2-40B4-BE49-F238E27FC236}">
                <a16:creationId xmlns:a16="http://schemas.microsoft.com/office/drawing/2014/main" id="{67093CBA-1F96-4DEF-8FD3-39B33223A681}"/>
              </a:ext>
            </a:extLst>
          </p:cNvPr>
          <p:cNvSpPr txBox="1">
            <a:spLocks/>
          </p:cNvSpPr>
          <p:nvPr userDrawn="1"/>
        </p:nvSpPr>
        <p:spPr>
          <a:xfrm>
            <a:off x="4732282" y="3678620"/>
            <a:ext cx="5935717" cy="157917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6E8B0E78-AD7C-4CC3-9DD3-E4113E368220}"/>
              </a:ext>
            </a:extLst>
          </p:cNvPr>
          <p:cNvSpPr>
            <a:spLocks noGrp="1"/>
          </p:cNvSpPr>
          <p:nvPr>
            <p:ph type="dt" sz="half" idx="2"/>
          </p:nvPr>
        </p:nvSpPr>
        <p:spPr>
          <a:xfrm>
            <a:off x="838200" y="6356350"/>
            <a:ext cx="2743200" cy="365125"/>
          </a:xfrm>
          <a:prstGeom prst="rect">
            <a:avLst/>
          </a:prstGeom>
        </p:spPr>
        <p:txBody>
          <a:bodyPr/>
          <a:lstStyle/>
          <a:p>
            <a:endParaRPr lang="en-US"/>
          </a:p>
        </p:txBody>
      </p:sp>
      <p:sp>
        <p:nvSpPr>
          <p:cNvPr id="11" name="Footer Placeholder 4">
            <a:extLst>
              <a:ext uri="{FF2B5EF4-FFF2-40B4-BE49-F238E27FC236}">
                <a16:creationId xmlns:a16="http://schemas.microsoft.com/office/drawing/2014/main" id="{60B491D6-0456-4CE0-8995-C62E19DD6E82}"/>
              </a:ext>
            </a:extLst>
          </p:cNvPr>
          <p:cNvSpPr>
            <a:spLocks noGrp="1"/>
          </p:cNvSpPr>
          <p:nvPr>
            <p:ph type="ftr" sz="quarter" idx="3"/>
          </p:nvPr>
        </p:nvSpPr>
        <p:spPr>
          <a:xfrm>
            <a:off x="4038600" y="6356350"/>
            <a:ext cx="4114800" cy="365125"/>
          </a:xfrm>
          <a:prstGeom prst="rect">
            <a:avLst/>
          </a:prstGeom>
        </p:spPr>
        <p:txBody>
          <a:bodyPr/>
          <a:lstStyle/>
          <a:p>
            <a:r>
              <a:rPr lang="en-US"/>
              <a:t>© 2018-2020 Bergmann &amp; Moore LLC</a:t>
            </a:r>
          </a:p>
        </p:txBody>
      </p:sp>
      <p:sp>
        <p:nvSpPr>
          <p:cNvPr id="12" name="Slide Number Placeholder 5">
            <a:extLst>
              <a:ext uri="{FF2B5EF4-FFF2-40B4-BE49-F238E27FC236}">
                <a16:creationId xmlns:a16="http://schemas.microsoft.com/office/drawing/2014/main" id="{67E32307-B977-4CD9-A33A-7C53D1190AC1}"/>
              </a:ext>
            </a:extLst>
          </p:cNvPr>
          <p:cNvSpPr>
            <a:spLocks noGrp="1"/>
          </p:cNvSpPr>
          <p:nvPr>
            <p:ph type="sldNum" sz="quarter" idx="4"/>
          </p:nvPr>
        </p:nvSpPr>
        <p:spPr>
          <a:xfrm>
            <a:off x="8610600" y="6356350"/>
            <a:ext cx="2743200" cy="365125"/>
          </a:xfrm>
          <a:prstGeom prst="rect">
            <a:avLst/>
          </a:prstGeom>
        </p:spPr>
        <p:txBody>
          <a:bodyPr/>
          <a:lstStyle/>
          <a:p>
            <a:fld id="{75A3FBCB-B889-4A4C-9DFA-4D5296EE229C}" type="slidenum">
              <a:rPr lang="en-US" smtClean="0"/>
              <a:t>‹#›</a:t>
            </a:fld>
            <a:endParaRPr lang="en-US"/>
          </a:p>
        </p:txBody>
      </p:sp>
      <p:pic>
        <p:nvPicPr>
          <p:cNvPr id="14" name="Picture 13">
            <a:extLst>
              <a:ext uri="{FF2B5EF4-FFF2-40B4-BE49-F238E27FC236}">
                <a16:creationId xmlns:a16="http://schemas.microsoft.com/office/drawing/2014/main" id="{916FC884-8DE5-4A55-B14D-D6E4D16EF6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3396" y="357718"/>
            <a:ext cx="1905000" cy="1047750"/>
          </a:xfrm>
          <a:prstGeom prst="rect">
            <a:avLst/>
          </a:prstGeom>
        </p:spPr>
      </p:pic>
    </p:spTree>
    <p:extLst>
      <p:ext uri="{BB962C8B-B14F-4D97-AF65-F5344CB8AC3E}">
        <p14:creationId xmlns:p14="http://schemas.microsoft.com/office/powerpoint/2010/main" val="3415174067"/>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04C7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49D4154-A4E1-46BB-893C-7831CBD9DF44}"/>
              </a:ext>
            </a:extLst>
          </p:cNvPr>
          <p:cNvSpPr/>
          <p:nvPr userDrawn="1"/>
        </p:nvSpPr>
        <p:spPr>
          <a:xfrm>
            <a:off x="0" y="1366345"/>
            <a:ext cx="12192000" cy="549165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2C7BD2EB-2D0A-46D6-B41D-B21156107293}"/>
              </a:ext>
            </a:extLst>
          </p:cNvPr>
          <p:cNvSpPr>
            <a:spLocks noGrp="1"/>
          </p:cNvSpPr>
          <p:nvPr>
            <p:ph type="sldNum" sz="quarter" idx="4"/>
          </p:nvPr>
        </p:nvSpPr>
        <p:spPr>
          <a:xfrm>
            <a:off x="8965324" y="628557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AD97A-4EE5-4134-952F-E148AF3C2668}" type="slidenum">
              <a:rPr lang="en-US" smtClean="0"/>
              <a:t>‹#›</a:t>
            </a:fld>
            <a:endParaRPr lang="en-US" dirty="0"/>
          </a:p>
        </p:txBody>
      </p:sp>
      <p:sp>
        <p:nvSpPr>
          <p:cNvPr id="8" name="Footer Placeholder 7">
            <a:extLst>
              <a:ext uri="{FF2B5EF4-FFF2-40B4-BE49-F238E27FC236}">
                <a16:creationId xmlns:a16="http://schemas.microsoft.com/office/drawing/2014/main" id="{99E5193E-EA91-4534-B1AE-CBBF67E11462}"/>
              </a:ext>
            </a:extLst>
          </p:cNvPr>
          <p:cNvSpPr txBox="1">
            <a:spLocks/>
          </p:cNvSpPr>
          <p:nvPr userDrawn="1"/>
        </p:nvSpPr>
        <p:spPr>
          <a:xfrm>
            <a:off x="0" y="6650704"/>
            <a:ext cx="1990165" cy="21019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 2018-2022 Bergmann &amp; Moore LLC</a:t>
            </a:r>
          </a:p>
        </p:txBody>
      </p:sp>
    </p:spTree>
    <p:extLst>
      <p:ext uri="{BB962C8B-B14F-4D97-AF65-F5344CB8AC3E}">
        <p14:creationId xmlns:p14="http://schemas.microsoft.com/office/powerpoint/2010/main" val="3319554615"/>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6" r:id="rId3"/>
    <p:sldLayoutId id="2147483667" r:id="rId4"/>
  </p:sldLayoutIdLst>
  <p:hf hdr="0" dt="0"/>
  <p:txStyles>
    <p:titleStyle>
      <a:lvl1pPr algn="l" defTabSz="914400" rtl="0" eaLnBrk="1" latinLnBrk="0" hangingPunct="1">
        <a:lnSpc>
          <a:spcPct val="90000"/>
        </a:lnSpc>
        <a:spcBef>
          <a:spcPct val="0"/>
        </a:spcBef>
        <a:buNone/>
        <a:defRPr sz="4400" kern="1200">
          <a:solidFill>
            <a:schemeClr val="bg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04C7D"/>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15C67D-D745-4368-873E-4F1A99E399C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2621349"/>
            <a:ext cx="1905000" cy="1047750"/>
          </a:xfrm>
          <a:prstGeom prst="rect">
            <a:avLst/>
          </a:prstGeom>
        </p:spPr>
      </p:pic>
    </p:spTree>
    <p:extLst>
      <p:ext uri="{BB962C8B-B14F-4D97-AF65-F5344CB8AC3E}">
        <p14:creationId xmlns:p14="http://schemas.microsoft.com/office/powerpoint/2010/main" val="1644335167"/>
      </p:ext>
    </p:extLst>
  </p:cSld>
  <p:clrMap bg1="lt1" tx1="dk1" bg2="lt2" tx2="dk2" accent1="accent1" accent2="accent2" accent3="accent3" accent4="accent4" accent5="accent5" accent6="accent6" hlink="hlink" folHlink="folHlink"/>
  <p:sldLayoutIdLst>
    <p:sldLayoutId id="2147483664"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8E4E56-D121-493D-9FB9-D4F4E449CB20}"/>
              </a:ext>
            </a:extLst>
          </p:cNvPr>
          <p:cNvSpPr txBox="1">
            <a:spLocks/>
          </p:cNvSpPr>
          <p:nvPr/>
        </p:nvSpPr>
        <p:spPr>
          <a:xfrm>
            <a:off x="4649732" y="2345899"/>
            <a:ext cx="7271335" cy="1579180"/>
          </a:xfrm>
          <a:prstGeom prst="rect">
            <a:avLst/>
          </a:prstGeom>
        </p:spPr>
        <p:txBody>
          <a:bodyPr anchor="b"/>
          <a:lstStyle>
            <a:lvl1pPr algn="l" defTabSz="914400" rtl="0" eaLnBrk="1" latinLnBrk="0" hangingPunct="1">
              <a:lnSpc>
                <a:spcPct val="90000"/>
              </a:lnSpc>
              <a:spcBef>
                <a:spcPct val="0"/>
              </a:spcBef>
              <a:buNone/>
              <a:defRPr sz="6000" kern="1200">
                <a:solidFill>
                  <a:srgbClr val="104C7D"/>
                </a:solidFill>
                <a:latin typeface="Verdana" panose="020B0604030504040204" pitchFamily="34" charset="0"/>
                <a:ea typeface="Verdana" panose="020B0604030504040204" pitchFamily="34" charset="0"/>
                <a:cs typeface="+mj-cs"/>
              </a:defRPr>
            </a:lvl1pPr>
          </a:lstStyle>
          <a:p>
            <a:br>
              <a:rPr lang="en-US" sz="4000" b="1" dirty="0"/>
            </a:br>
            <a:r>
              <a:rPr lang="en-US" sz="4000" b="1" dirty="0"/>
              <a:t>Lesson One:</a:t>
            </a:r>
          </a:p>
          <a:p>
            <a:r>
              <a:rPr lang="en-US" sz="4000" b="1" dirty="0"/>
              <a:t>Presumptive Conditions</a:t>
            </a:r>
          </a:p>
        </p:txBody>
      </p:sp>
      <p:sp>
        <p:nvSpPr>
          <p:cNvPr id="5" name="Subtitle 2">
            <a:extLst>
              <a:ext uri="{FF2B5EF4-FFF2-40B4-BE49-F238E27FC236}">
                <a16:creationId xmlns:a16="http://schemas.microsoft.com/office/drawing/2014/main" id="{F9371CC8-BBA9-451D-8917-1C35DFCF528F}"/>
              </a:ext>
            </a:extLst>
          </p:cNvPr>
          <p:cNvSpPr txBox="1">
            <a:spLocks/>
          </p:cNvSpPr>
          <p:nvPr/>
        </p:nvSpPr>
        <p:spPr>
          <a:xfrm>
            <a:off x="4649732" y="5141326"/>
            <a:ext cx="5935717" cy="93215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i="1" dirty="0">
                <a:solidFill>
                  <a:schemeClr val="bg1">
                    <a:lumMod val="50000"/>
                  </a:schemeClr>
                </a:solidFill>
              </a:rPr>
              <a:t>Florida Department of Veterans’ Affairs and County Veteran Service Officers Association Spring Conference</a:t>
            </a:r>
          </a:p>
          <a:p>
            <a:pPr algn="l"/>
            <a:r>
              <a:rPr lang="en-US" i="1" dirty="0">
                <a:solidFill>
                  <a:schemeClr val="bg1">
                    <a:lumMod val="50000"/>
                  </a:schemeClr>
                </a:solidFill>
              </a:rPr>
              <a:t>May 2022</a:t>
            </a:r>
          </a:p>
        </p:txBody>
      </p:sp>
    </p:spTree>
    <p:custDataLst>
      <p:tags r:id="rId1"/>
    </p:custDataLst>
    <p:extLst>
      <p:ext uri="{BB962C8B-B14F-4D97-AF65-F5344CB8AC3E}">
        <p14:creationId xmlns:p14="http://schemas.microsoft.com/office/powerpoint/2010/main" val="3253940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09FF-900C-4999-AC2D-C51592D71456}"/>
              </a:ext>
            </a:extLst>
          </p:cNvPr>
          <p:cNvSpPr>
            <a:spLocks noGrp="1"/>
          </p:cNvSpPr>
          <p:nvPr>
            <p:ph type="title"/>
          </p:nvPr>
        </p:nvSpPr>
        <p:spPr/>
        <p:txBody>
          <a:bodyPr/>
          <a:lstStyle/>
          <a:p>
            <a:r>
              <a:rPr lang="en-US" dirty="0"/>
              <a:t>5: Undiagnosed Illness</a:t>
            </a:r>
          </a:p>
        </p:txBody>
      </p:sp>
      <p:sp>
        <p:nvSpPr>
          <p:cNvPr id="3" name="Slide Number Placeholder 2">
            <a:extLst>
              <a:ext uri="{FF2B5EF4-FFF2-40B4-BE49-F238E27FC236}">
                <a16:creationId xmlns:a16="http://schemas.microsoft.com/office/drawing/2014/main" id="{C475E65F-D595-4ABA-9437-66A277A6068D}"/>
              </a:ext>
            </a:extLst>
          </p:cNvPr>
          <p:cNvSpPr>
            <a:spLocks noGrp="1"/>
          </p:cNvSpPr>
          <p:nvPr>
            <p:ph type="sldNum" sz="quarter" idx="12"/>
          </p:nvPr>
        </p:nvSpPr>
        <p:spPr/>
        <p:txBody>
          <a:bodyPr/>
          <a:lstStyle/>
          <a:p>
            <a:fld id="{772AD97A-4EE5-4134-952F-E148AF3C2668}" type="slidenum">
              <a:rPr lang="en-US" smtClean="0"/>
              <a:pPr/>
              <a:t>10</a:t>
            </a:fld>
            <a:endParaRPr lang="en-US" dirty="0"/>
          </a:p>
        </p:txBody>
      </p:sp>
      <p:sp>
        <p:nvSpPr>
          <p:cNvPr id="5" name="Content Placeholder 4">
            <a:extLst>
              <a:ext uri="{FF2B5EF4-FFF2-40B4-BE49-F238E27FC236}">
                <a16:creationId xmlns:a16="http://schemas.microsoft.com/office/drawing/2014/main" id="{E41B959E-DD22-4186-AD50-0F0B0DC6CAD7}"/>
              </a:ext>
            </a:extLst>
          </p:cNvPr>
          <p:cNvSpPr>
            <a:spLocks noGrp="1"/>
          </p:cNvSpPr>
          <p:nvPr>
            <p:ph idx="1"/>
          </p:nvPr>
        </p:nvSpPr>
        <p:spPr>
          <a:xfrm>
            <a:off x="169333" y="1710048"/>
            <a:ext cx="7585254" cy="3614987"/>
          </a:xfrm>
        </p:spPr>
        <p:txBody>
          <a:bodyPr anchor="ctr">
            <a:normAutofit/>
          </a:bodyPr>
          <a:lstStyle/>
          <a:p>
            <a:r>
              <a:rPr lang="en-US" sz="3200" dirty="0"/>
              <a:t>VA regulations list signs and symptoms of undiagnosed illness, but no additional guidance.</a:t>
            </a:r>
          </a:p>
          <a:p>
            <a:pPr marL="0" indent="0">
              <a:buNone/>
            </a:pPr>
            <a:endParaRPr lang="en-US" sz="3200" dirty="0"/>
          </a:p>
          <a:p>
            <a:r>
              <a:rPr lang="en-US" sz="3200" dirty="0"/>
              <a:t>A UDX claim is difficult to win because most VA doctors provide diagnoses for patients’ symptoms.</a:t>
            </a:r>
          </a:p>
        </p:txBody>
      </p:sp>
      <p:pic>
        <p:nvPicPr>
          <p:cNvPr id="6" name="Picture 5">
            <a:extLst>
              <a:ext uri="{FF2B5EF4-FFF2-40B4-BE49-F238E27FC236}">
                <a16:creationId xmlns:a16="http://schemas.microsoft.com/office/drawing/2014/main" id="{17AF3450-4021-44F6-A8B8-4E6DEC6212B8}"/>
              </a:ext>
            </a:extLst>
          </p:cNvPr>
          <p:cNvPicPr>
            <a:picLocks noChangeAspect="1"/>
          </p:cNvPicPr>
          <p:nvPr/>
        </p:nvPicPr>
        <p:blipFill>
          <a:blip r:embed="rId4"/>
          <a:stretch>
            <a:fillRect/>
          </a:stretch>
        </p:blipFill>
        <p:spPr>
          <a:xfrm>
            <a:off x="8210550" y="436206"/>
            <a:ext cx="3981450" cy="6172200"/>
          </a:xfrm>
          <a:prstGeom prst="rect">
            <a:avLst/>
          </a:prstGeom>
        </p:spPr>
      </p:pic>
      <p:sp>
        <p:nvSpPr>
          <p:cNvPr id="7" name="Rectangle: Rounded Corners 6">
            <a:extLst>
              <a:ext uri="{FF2B5EF4-FFF2-40B4-BE49-F238E27FC236}">
                <a16:creationId xmlns:a16="http://schemas.microsoft.com/office/drawing/2014/main" id="{059EBE78-FEA7-4FEC-9F92-717F3D7EA475}"/>
              </a:ext>
            </a:extLst>
          </p:cNvPr>
          <p:cNvSpPr/>
          <p:nvPr/>
        </p:nvSpPr>
        <p:spPr>
          <a:xfrm>
            <a:off x="971321" y="5331239"/>
            <a:ext cx="5730693" cy="11707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Try seeking direct service connection for these symptoms.</a:t>
            </a:r>
          </a:p>
        </p:txBody>
      </p:sp>
    </p:spTree>
    <p:custDataLst>
      <p:tags r:id="rId1"/>
    </p:custDataLst>
    <p:extLst>
      <p:ext uri="{BB962C8B-B14F-4D97-AF65-F5344CB8AC3E}">
        <p14:creationId xmlns:p14="http://schemas.microsoft.com/office/powerpoint/2010/main" val="189404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
                                        </p:tgtEl>
                                      </p:cBhvr>
                                    </p:animEffect>
                                    <p:animScale>
                                      <p:cBhvr>
                                        <p:cTn id="12" dur="250" autoRev="1" fill="hold"/>
                                        <p:tgtEl>
                                          <p:spTgt spid="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2" end="2"/>
                                            </p:txEl>
                                          </p:spTgt>
                                        </p:tgtEl>
                                      </p:cBhvr>
                                    </p:animEffect>
                                    <p:animScale>
                                      <p:cBhvr>
                                        <p:cTn id="17" dur="250" autoRev="1" fill="hold"/>
                                        <p:tgtEl>
                                          <p:spTgt spid="5">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8A919F6-FAD1-4032-B5E7-79F7B257A241}"/>
              </a:ext>
            </a:extLst>
          </p:cNvPr>
          <p:cNvSpPr>
            <a:spLocks noGrp="1"/>
          </p:cNvSpPr>
          <p:nvPr>
            <p:ph type="sldNum" sz="quarter" idx="12"/>
          </p:nvPr>
        </p:nvSpPr>
        <p:spPr/>
        <p:txBody>
          <a:bodyPr/>
          <a:lstStyle/>
          <a:p>
            <a:fld id="{772AD97A-4EE5-4134-952F-E148AF3C2668}" type="slidenum">
              <a:rPr lang="en-US" smtClean="0"/>
              <a:pPr/>
              <a:t>11</a:t>
            </a:fld>
            <a:endParaRPr lang="en-US" dirty="0"/>
          </a:p>
        </p:txBody>
      </p:sp>
      <p:sp>
        <p:nvSpPr>
          <p:cNvPr id="4" name="ISPRING_QUIZ_SHAPE0">
            <a:extLst>
              <a:ext uri="{FF2B5EF4-FFF2-40B4-BE49-F238E27FC236}">
                <a16:creationId xmlns:a16="http://schemas.microsoft.com/office/drawing/2014/main" id="{5A5C6C3D-71F7-4B7B-A470-2AC9E3B71599}"/>
              </a:ext>
            </a:extLst>
          </p:cNvPr>
          <p:cNvSpPr/>
          <p:nvPr/>
        </p:nvSpPr>
        <p:spPr>
          <a:xfrm>
            <a:off x="0" y="0"/>
            <a:ext cx="12192000" cy="6858000"/>
          </a:xfrm>
          <a:prstGeom prst="rect">
            <a:avLst/>
          </a:prstGeom>
          <a:solidFill>
            <a:srgbClr val="FFFFFF"/>
          </a:solidFill>
          <a:ln w="12700" cap="flat" cmpd="sng" algn="ctr">
            <a:noFill/>
            <a:prstDash val="solid"/>
            <a:miter lim="800000"/>
          </a:ln>
          <a:effectLst>
            <a:innerShdw>
              <a:scrgbClr r="0" g="0" b="0">
                <a:alpha val="0"/>
              </a:sc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SPRING_QUIZ_SHAPE1">
            <a:extLst>
              <a:ext uri="{FF2B5EF4-FFF2-40B4-BE49-F238E27FC236}">
                <a16:creationId xmlns:a16="http://schemas.microsoft.com/office/drawing/2014/main" id="{E5F1514E-89DB-4039-921F-BF6C0EFF8B3D}"/>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a:xfrm>
            <a:off x="2147570" y="1851660"/>
            <a:ext cx="7899400" cy="4445000"/>
          </a:xfrm>
          <a:prstGeom prst="rect">
            <a:avLst/>
          </a:prstGeom>
          <a:effectLst>
            <a:outerShdw blurRad="114300" dist="38100" dir="5400000" rotWithShape="0">
              <a:scrgbClr r="0" g="0" b="0">
                <a:alpha val="20000"/>
              </a:scrgbClr>
            </a:outerShdw>
          </a:effectLst>
        </p:spPr>
      </p:pic>
      <p:sp>
        <p:nvSpPr>
          <p:cNvPr id="8" name="ISPRING_QUIZ_SHAPE2">
            <a:extLst>
              <a:ext uri="{FF2B5EF4-FFF2-40B4-BE49-F238E27FC236}">
                <a16:creationId xmlns:a16="http://schemas.microsoft.com/office/drawing/2014/main" id="{A052636D-D575-4A4E-90FA-412A777C174A}"/>
              </a:ext>
            </a:extLst>
          </p:cNvPr>
          <p:cNvSpPr txBox="1"/>
          <p:nvPr/>
        </p:nvSpPr>
        <p:spPr>
          <a:xfrm>
            <a:off x="731520" y="411480"/>
            <a:ext cx="10728960" cy="553998"/>
          </a:xfrm>
          <a:prstGeom prst="rect">
            <a:avLst/>
          </a:prstGeom>
          <a:noFill/>
          <a:effectLst>
            <a:innerShdw>
              <a:scrgbClr r="0" g="0" b="0">
                <a:alpha val="0"/>
              </a:scrgbClr>
            </a:innerShdw>
          </a:effectLst>
        </p:spPr>
        <p:txBody>
          <a:bodyPr vert="horz" rtlCol="0">
            <a:spAutoFit/>
          </a:bodyPr>
          <a:lstStyle/>
          <a:p>
            <a:pPr algn="ctr"/>
            <a:r>
              <a:rPr lang="en-US" sz="3000">
                <a:solidFill>
                  <a:srgbClr val="343944"/>
                </a:solidFill>
                <a:effectLst/>
                <a:latin typeface="Segoe UI" panose="020B0502040204020203" pitchFamily="34" charset="0"/>
              </a:rPr>
              <a:t>   Quiz</a:t>
            </a:r>
          </a:p>
        </p:txBody>
      </p:sp>
      <p:pic>
        <p:nvPicPr>
          <p:cNvPr id="11" name="ISPRING_QUIZ_SHAPE3">
            <a:extLst>
              <a:ext uri="{FF2B5EF4-FFF2-40B4-BE49-F238E27FC236}">
                <a16:creationId xmlns:a16="http://schemas.microsoft.com/office/drawing/2014/main" id="{DFA81FC4-6595-4266-8C31-15DA345598E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a:xfrm>
            <a:off x="5357855" y="482600"/>
            <a:ext cx="406400" cy="406400"/>
          </a:xfrm>
          <a:prstGeom prst="rect">
            <a:avLst/>
          </a:prstGeom>
          <a:effectLst>
            <a:innerShdw>
              <a:scrgbClr r="0" g="0" b="0">
                <a:alpha val="0"/>
              </a:scrgbClr>
            </a:innerShdw>
          </a:effectLst>
        </p:spPr>
      </p:pic>
      <p:sp>
        <p:nvSpPr>
          <p:cNvPr id="12" name="ISPRING_QUIZ_SHAPE4">
            <a:extLst>
              <a:ext uri="{FF2B5EF4-FFF2-40B4-BE49-F238E27FC236}">
                <a16:creationId xmlns:a16="http://schemas.microsoft.com/office/drawing/2014/main" id="{216E74EE-AB6F-4A93-806E-CE23066B0020}"/>
              </a:ext>
            </a:extLst>
          </p:cNvPr>
          <p:cNvSpPr txBox="1"/>
          <p:nvPr/>
        </p:nvSpPr>
        <p:spPr>
          <a:xfrm>
            <a:off x="731520" y="1097280"/>
            <a:ext cx="10728960" cy="430887"/>
          </a:xfrm>
          <a:prstGeom prst="rect">
            <a:avLst/>
          </a:prstGeom>
          <a:noFill/>
          <a:effectLst>
            <a:innerShdw>
              <a:scrgbClr r="0" g="0" b="0">
                <a:alpha val="0"/>
              </a:scrgbClr>
            </a:innerShdw>
          </a:effectLst>
        </p:spPr>
        <p:txBody>
          <a:bodyPr vert="horz" rtlCol="0">
            <a:spAutoFit/>
          </a:bodyPr>
          <a:lstStyle/>
          <a:p>
            <a:pPr algn="ctr"/>
            <a:r>
              <a:rPr lang="en-US" sz="2200">
                <a:solidFill>
                  <a:srgbClr val="343944"/>
                </a:solidFill>
                <a:effectLst/>
                <a:latin typeface="Segoe UI" panose="020B0502040204020203" pitchFamily="34" charset="0"/>
              </a:rPr>
              <a:t>Click the </a:t>
            </a:r>
            <a:r>
              <a:rPr lang="en-US" sz="2200" b="1">
                <a:solidFill>
                  <a:srgbClr val="343944"/>
                </a:solidFill>
                <a:effectLst/>
                <a:latin typeface="Segoe UI Semibold" panose="020B0702040204020203" pitchFamily="34" charset="0"/>
              </a:rPr>
              <a:t>Quiz</a:t>
            </a:r>
            <a:r>
              <a:rPr lang="en-US" sz="2200">
                <a:solidFill>
                  <a:srgbClr val="343944"/>
                </a:solidFill>
                <a:effectLst/>
                <a:latin typeface="Segoe UI" panose="020B0502040204020203" pitchFamily="34" charset="0"/>
              </a:rPr>
              <a:t> button to edit this object</a:t>
            </a:r>
          </a:p>
        </p:txBody>
      </p:sp>
    </p:spTree>
    <p:custDataLst>
      <p:tags r:id="rId1"/>
    </p:custDataLst>
    <p:extLst>
      <p:ext uri="{BB962C8B-B14F-4D97-AF65-F5344CB8AC3E}">
        <p14:creationId xmlns:p14="http://schemas.microsoft.com/office/powerpoint/2010/main" val="1515193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C978-6ACB-41C4-9449-8773ABCA3BD3}"/>
              </a:ext>
            </a:extLst>
          </p:cNvPr>
          <p:cNvSpPr>
            <a:spLocks noGrp="1"/>
          </p:cNvSpPr>
          <p:nvPr>
            <p:ph type="title"/>
          </p:nvPr>
        </p:nvSpPr>
        <p:spPr/>
        <p:txBody>
          <a:bodyPr/>
          <a:lstStyle/>
          <a:p>
            <a:r>
              <a:rPr lang="en-US" dirty="0"/>
              <a:t>Question Answer</a:t>
            </a:r>
          </a:p>
        </p:txBody>
      </p:sp>
      <p:sp>
        <p:nvSpPr>
          <p:cNvPr id="3" name="Slide Number Placeholder 2">
            <a:extLst>
              <a:ext uri="{FF2B5EF4-FFF2-40B4-BE49-F238E27FC236}">
                <a16:creationId xmlns:a16="http://schemas.microsoft.com/office/drawing/2014/main" id="{59F828F0-F91B-473B-AF84-91E0981DB114}"/>
              </a:ext>
            </a:extLst>
          </p:cNvPr>
          <p:cNvSpPr>
            <a:spLocks noGrp="1"/>
          </p:cNvSpPr>
          <p:nvPr>
            <p:ph type="sldNum" sz="quarter" idx="12"/>
          </p:nvPr>
        </p:nvSpPr>
        <p:spPr/>
        <p:txBody>
          <a:bodyPr/>
          <a:lstStyle/>
          <a:p>
            <a:fld id="{772AD97A-4EE5-4134-952F-E148AF3C2668}" type="slidenum">
              <a:rPr lang="en-US" smtClean="0"/>
              <a:pPr/>
              <a:t>12</a:t>
            </a:fld>
            <a:endParaRPr lang="en-US" dirty="0"/>
          </a:p>
        </p:txBody>
      </p:sp>
      <p:sp>
        <p:nvSpPr>
          <p:cNvPr id="4" name="Content Placeholder 3">
            <a:extLst>
              <a:ext uri="{FF2B5EF4-FFF2-40B4-BE49-F238E27FC236}">
                <a16:creationId xmlns:a16="http://schemas.microsoft.com/office/drawing/2014/main" id="{661152E2-C627-4B17-961C-5FD4B3F99ACD}"/>
              </a:ext>
            </a:extLst>
          </p:cNvPr>
          <p:cNvSpPr>
            <a:spLocks noGrp="1"/>
          </p:cNvSpPr>
          <p:nvPr>
            <p:ph idx="1"/>
          </p:nvPr>
        </p:nvSpPr>
        <p:spPr/>
        <p:txBody>
          <a:bodyPr anchor="ctr">
            <a:normAutofit/>
          </a:bodyPr>
          <a:lstStyle/>
          <a:p>
            <a:pPr marL="0" indent="0">
              <a:lnSpc>
                <a:spcPct val="100000"/>
              </a:lnSpc>
              <a:buNone/>
            </a:pPr>
            <a:r>
              <a:rPr lang="en-US" sz="3200" b="1" dirty="0">
                <a:solidFill>
                  <a:srgbClr val="00B050"/>
                </a:solidFill>
              </a:rPr>
              <a:t>Both of these</a:t>
            </a:r>
          </a:p>
          <a:p>
            <a:pPr marL="0" indent="0">
              <a:lnSpc>
                <a:spcPct val="100000"/>
              </a:lnSpc>
              <a:buNone/>
            </a:pPr>
            <a:endParaRPr lang="en-US" sz="3200" b="1" dirty="0"/>
          </a:p>
          <a:p>
            <a:pPr marL="0" indent="0">
              <a:lnSpc>
                <a:spcPct val="100000"/>
              </a:lnSpc>
              <a:buNone/>
            </a:pPr>
            <a:r>
              <a:rPr lang="en-US" sz="3200" dirty="0"/>
              <a:t>This Veteran can establish service connection two ways: </a:t>
            </a:r>
          </a:p>
          <a:p>
            <a:pPr>
              <a:lnSpc>
                <a:spcPct val="100000"/>
              </a:lnSpc>
            </a:pPr>
            <a:r>
              <a:rPr lang="en-US" sz="3200" dirty="0"/>
              <a:t>He can establish direct service connection, because his cough started in service and is ongoing. </a:t>
            </a:r>
          </a:p>
          <a:p>
            <a:pPr>
              <a:lnSpc>
                <a:spcPct val="100000"/>
              </a:lnSpc>
            </a:pPr>
            <a:r>
              <a:rPr lang="en-US" sz="3200" dirty="0"/>
              <a:t>He can also establish presumptive Gulf War service connection because respiratory symptoms are signs and symptoms of an undiagnosed illness, and he served in Iraq.</a:t>
            </a:r>
          </a:p>
        </p:txBody>
      </p:sp>
    </p:spTree>
    <p:custDataLst>
      <p:tags r:id="rId1"/>
    </p:custDataLst>
    <p:extLst>
      <p:ext uri="{BB962C8B-B14F-4D97-AF65-F5344CB8AC3E}">
        <p14:creationId xmlns:p14="http://schemas.microsoft.com/office/powerpoint/2010/main" val="105216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3" end="3"/>
                                            </p:txEl>
                                          </p:spTgt>
                                        </p:tgtEl>
                                      </p:cBhvr>
                                    </p:animEffect>
                                    <p:animScale>
                                      <p:cBhvr>
                                        <p:cTn id="7" dur="250" autoRev="1" fill="hold"/>
                                        <p:tgtEl>
                                          <p:spTgt spid="4">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4" end="4"/>
                                            </p:txEl>
                                          </p:spTgt>
                                        </p:tgtEl>
                                      </p:cBhvr>
                                    </p:animEffect>
                                    <p:animScale>
                                      <p:cBhvr>
                                        <p:cTn id="12" dur="250" autoRev="1" fill="hold"/>
                                        <p:tgtEl>
                                          <p:spTgt spid="4">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675AD-BC84-4301-8E60-1650441CA4DE}"/>
              </a:ext>
            </a:extLst>
          </p:cNvPr>
          <p:cNvSpPr>
            <a:spLocks noGrp="1"/>
          </p:cNvSpPr>
          <p:nvPr>
            <p:ph type="title"/>
          </p:nvPr>
        </p:nvSpPr>
        <p:spPr/>
        <p:txBody>
          <a:bodyPr/>
          <a:lstStyle/>
          <a:p>
            <a:r>
              <a:rPr lang="en-US" dirty="0"/>
              <a:t>5: MUCMI</a:t>
            </a:r>
          </a:p>
        </p:txBody>
      </p:sp>
      <p:sp>
        <p:nvSpPr>
          <p:cNvPr id="3" name="Slide Number Placeholder 2">
            <a:extLst>
              <a:ext uri="{FF2B5EF4-FFF2-40B4-BE49-F238E27FC236}">
                <a16:creationId xmlns:a16="http://schemas.microsoft.com/office/drawing/2014/main" id="{15E80FAD-E59E-4372-B15D-97168AA4794F}"/>
              </a:ext>
            </a:extLst>
          </p:cNvPr>
          <p:cNvSpPr>
            <a:spLocks noGrp="1"/>
          </p:cNvSpPr>
          <p:nvPr>
            <p:ph type="sldNum" sz="quarter" idx="12"/>
          </p:nvPr>
        </p:nvSpPr>
        <p:spPr/>
        <p:txBody>
          <a:bodyPr/>
          <a:lstStyle/>
          <a:p>
            <a:fld id="{772AD97A-4EE5-4134-952F-E148AF3C2668}" type="slidenum">
              <a:rPr lang="en-US" smtClean="0"/>
              <a:pPr/>
              <a:t>13</a:t>
            </a:fld>
            <a:endParaRPr lang="en-US" dirty="0"/>
          </a:p>
        </p:txBody>
      </p:sp>
      <p:sp>
        <p:nvSpPr>
          <p:cNvPr id="5" name="Content Placeholder 4">
            <a:extLst>
              <a:ext uri="{FF2B5EF4-FFF2-40B4-BE49-F238E27FC236}">
                <a16:creationId xmlns:a16="http://schemas.microsoft.com/office/drawing/2014/main" id="{6DD67114-593B-40F0-9AC3-EBEB42118030}"/>
              </a:ext>
            </a:extLst>
          </p:cNvPr>
          <p:cNvSpPr>
            <a:spLocks noGrp="1"/>
          </p:cNvSpPr>
          <p:nvPr>
            <p:ph idx="1"/>
          </p:nvPr>
        </p:nvSpPr>
        <p:spPr>
          <a:xfrm>
            <a:off x="169333" y="1486688"/>
            <a:ext cx="7430875" cy="4997586"/>
          </a:xfrm>
        </p:spPr>
        <p:txBody>
          <a:bodyPr/>
          <a:lstStyle/>
          <a:p>
            <a:r>
              <a:rPr lang="en-US" dirty="0"/>
              <a:t>VA’s regulations provide more guidance about MUCMIs.</a:t>
            </a:r>
          </a:p>
          <a:p>
            <a:r>
              <a:rPr lang="en-US" dirty="0"/>
              <a:t>MUCMI is a “diagnosed illness without conclusive pathophysiology or etiology.”</a:t>
            </a:r>
          </a:p>
          <a:p>
            <a:pPr lvl="1"/>
            <a:r>
              <a:rPr lang="en-US" sz="2800" i="1" dirty="0"/>
              <a:t>Etiology</a:t>
            </a:r>
            <a:r>
              <a:rPr lang="en-US" sz="2800" dirty="0"/>
              <a:t>: cause of a disease</a:t>
            </a:r>
          </a:p>
          <a:p>
            <a:pPr lvl="1"/>
            <a:r>
              <a:rPr lang="en-US" sz="2800" i="1" dirty="0"/>
              <a:t>Pathophysiology</a:t>
            </a:r>
            <a:r>
              <a:rPr lang="en-US" sz="2800" dirty="0"/>
              <a:t>: the bodily changes caused by a disease</a:t>
            </a:r>
          </a:p>
          <a:p>
            <a:r>
              <a:rPr lang="en-US" dirty="0"/>
              <a:t>The Court has stated that if </a:t>
            </a:r>
            <a:r>
              <a:rPr lang="en-US" b="1" i="1" dirty="0"/>
              <a:t>either </a:t>
            </a:r>
            <a:r>
              <a:rPr lang="en-US" dirty="0"/>
              <a:t>of the above is not conclusive, then the disease is a MUCMI.</a:t>
            </a:r>
            <a:endParaRPr lang="en-US" baseline="30000" dirty="0"/>
          </a:p>
          <a:p>
            <a:endParaRPr lang="en-US" dirty="0"/>
          </a:p>
        </p:txBody>
      </p:sp>
      <p:pic>
        <p:nvPicPr>
          <p:cNvPr id="6" name="Picture 5">
            <a:extLst>
              <a:ext uri="{FF2B5EF4-FFF2-40B4-BE49-F238E27FC236}">
                <a16:creationId xmlns:a16="http://schemas.microsoft.com/office/drawing/2014/main" id="{0995D7D1-0DC3-4FF5-8D0D-779DE9AB5B91}"/>
              </a:ext>
            </a:extLst>
          </p:cNvPr>
          <p:cNvPicPr>
            <a:picLocks noChangeAspect="1"/>
          </p:cNvPicPr>
          <p:nvPr/>
        </p:nvPicPr>
        <p:blipFill>
          <a:blip r:embed="rId4"/>
          <a:stretch>
            <a:fillRect/>
          </a:stretch>
        </p:blipFill>
        <p:spPr>
          <a:xfrm>
            <a:off x="7938556" y="369531"/>
            <a:ext cx="4067175" cy="6238875"/>
          </a:xfrm>
          <a:prstGeom prst="rect">
            <a:avLst/>
          </a:prstGeom>
        </p:spPr>
      </p:pic>
    </p:spTree>
    <p:custDataLst>
      <p:tags r:id="rId1"/>
    </p:custDataLst>
    <p:extLst>
      <p:ext uri="{BB962C8B-B14F-4D97-AF65-F5344CB8AC3E}">
        <p14:creationId xmlns:p14="http://schemas.microsoft.com/office/powerpoint/2010/main" val="40174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2" end="2"/>
                                            </p:txEl>
                                          </p:spTgt>
                                        </p:tgtEl>
                                      </p:cBhvr>
                                    </p:animEffect>
                                    <p:animScale>
                                      <p:cBhvr>
                                        <p:cTn id="17" dur="250" autoRev="1" fill="hold"/>
                                        <p:tgtEl>
                                          <p:spTgt spid="5">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3" end="3"/>
                                            </p:txEl>
                                          </p:spTgt>
                                        </p:tgtEl>
                                      </p:cBhvr>
                                    </p:animEffect>
                                    <p:animScale>
                                      <p:cBhvr>
                                        <p:cTn id="22" dur="250" autoRev="1" fill="hold"/>
                                        <p:tgtEl>
                                          <p:spTgt spid="5">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
                                            <p:txEl>
                                              <p:pRg st="4" end="4"/>
                                            </p:txEl>
                                          </p:spTgt>
                                        </p:tgtEl>
                                      </p:cBhvr>
                                    </p:animEffect>
                                    <p:animScale>
                                      <p:cBhvr>
                                        <p:cTn id="27" dur="250" autoRev="1" fill="hold"/>
                                        <p:tgtEl>
                                          <p:spTgt spid="5">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6"/>
                                        </p:tgtEl>
                                      </p:cBhvr>
                                    </p:animEffect>
                                    <p:animScale>
                                      <p:cBhvr>
                                        <p:cTn id="32"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F9474-6268-4138-B0F9-E830D40E957F}"/>
              </a:ext>
            </a:extLst>
          </p:cNvPr>
          <p:cNvSpPr>
            <a:spLocks noGrp="1"/>
          </p:cNvSpPr>
          <p:nvPr>
            <p:ph type="title"/>
          </p:nvPr>
        </p:nvSpPr>
        <p:spPr/>
        <p:txBody>
          <a:bodyPr/>
          <a:lstStyle/>
          <a:p>
            <a:r>
              <a:rPr lang="en-US" dirty="0"/>
              <a:t>5: Infectious Disease</a:t>
            </a:r>
          </a:p>
        </p:txBody>
      </p:sp>
      <p:sp>
        <p:nvSpPr>
          <p:cNvPr id="3" name="Slide Number Placeholder 2">
            <a:extLst>
              <a:ext uri="{FF2B5EF4-FFF2-40B4-BE49-F238E27FC236}">
                <a16:creationId xmlns:a16="http://schemas.microsoft.com/office/drawing/2014/main" id="{4DF52B3D-E413-4152-AC3C-9116DE7F8F35}"/>
              </a:ext>
            </a:extLst>
          </p:cNvPr>
          <p:cNvSpPr>
            <a:spLocks noGrp="1"/>
          </p:cNvSpPr>
          <p:nvPr>
            <p:ph type="sldNum" sz="quarter" idx="12"/>
          </p:nvPr>
        </p:nvSpPr>
        <p:spPr/>
        <p:txBody>
          <a:bodyPr/>
          <a:lstStyle/>
          <a:p>
            <a:fld id="{772AD97A-4EE5-4134-952F-E148AF3C2668}" type="slidenum">
              <a:rPr lang="en-US" smtClean="0"/>
              <a:pPr/>
              <a:t>14</a:t>
            </a:fld>
            <a:endParaRPr lang="en-US" dirty="0"/>
          </a:p>
        </p:txBody>
      </p:sp>
      <p:sp>
        <p:nvSpPr>
          <p:cNvPr id="15" name="Content Placeholder 4">
            <a:extLst>
              <a:ext uri="{FF2B5EF4-FFF2-40B4-BE49-F238E27FC236}">
                <a16:creationId xmlns:a16="http://schemas.microsoft.com/office/drawing/2014/main" id="{83A30E9E-FA38-43F5-A8FD-D7E20391F145}"/>
              </a:ext>
            </a:extLst>
          </p:cNvPr>
          <p:cNvSpPr txBox="1">
            <a:spLocks/>
          </p:cNvSpPr>
          <p:nvPr/>
        </p:nvSpPr>
        <p:spPr>
          <a:xfrm>
            <a:off x="202176" y="1414753"/>
            <a:ext cx="10140003" cy="55695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400" dirty="0"/>
              <a:t>9 diseases are listed (ex. brucellosis, malaria, TB, West Nile virus).</a:t>
            </a:r>
          </a:p>
          <a:p>
            <a:pPr>
              <a:lnSpc>
                <a:spcPct val="100000"/>
              </a:lnSpc>
              <a:spcBef>
                <a:spcPts val="600"/>
              </a:spcBef>
            </a:pPr>
            <a:r>
              <a:rPr lang="en-US" sz="2400" dirty="0"/>
              <a:t>Must be manifest to a degree of 10% or more within one year      of separation from service.</a:t>
            </a:r>
          </a:p>
          <a:p>
            <a:pPr lvl="1">
              <a:lnSpc>
                <a:spcPct val="100000"/>
              </a:lnSpc>
              <a:spcBef>
                <a:spcPts val="600"/>
              </a:spcBef>
              <a:spcAft>
                <a:spcPts val="600"/>
              </a:spcAft>
            </a:pPr>
            <a:r>
              <a:rPr lang="en-US" dirty="0"/>
              <a:t>Malaria: 1 year from separation or within incubation period.</a:t>
            </a:r>
          </a:p>
          <a:p>
            <a:pPr lvl="1">
              <a:lnSpc>
                <a:spcPct val="100000"/>
              </a:lnSpc>
              <a:spcBef>
                <a:spcPts val="0"/>
              </a:spcBef>
              <a:spcAft>
                <a:spcPts val="600"/>
              </a:spcAft>
            </a:pPr>
            <a:r>
              <a:rPr lang="en-US" dirty="0"/>
              <a:t>No time limit for TB and leishmaniasis</a:t>
            </a:r>
          </a:p>
          <a:p>
            <a:pPr>
              <a:lnSpc>
                <a:spcPct val="120000"/>
              </a:lnSpc>
              <a:spcBef>
                <a:spcPts val="600"/>
              </a:spcBef>
              <a:spcAft>
                <a:spcPts val="300"/>
              </a:spcAft>
            </a:pPr>
            <a:r>
              <a:rPr lang="en-US" sz="2400" dirty="0"/>
              <a:t>Long term effects may be service-connected.</a:t>
            </a:r>
          </a:p>
          <a:p>
            <a:pPr lvl="1">
              <a:lnSpc>
                <a:spcPct val="100000"/>
              </a:lnSpc>
              <a:spcBef>
                <a:spcPts val="0"/>
              </a:spcBef>
            </a:pPr>
            <a:r>
              <a:rPr lang="en-US" sz="2200" dirty="0"/>
              <a:t>Ex. Brucellosis--arthritis, hearing loss, eye issues</a:t>
            </a:r>
          </a:p>
          <a:p>
            <a:pPr lvl="1">
              <a:lnSpc>
                <a:spcPct val="100000"/>
              </a:lnSpc>
              <a:spcBef>
                <a:spcPts val="200"/>
              </a:spcBef>
              <a:spcAft>
                <a:spcPts val="200"/>
              </a:spcAft>
            </a:pPr>
            <a:r>
              <a:rPr lang="en-US" sz="2200" dirty="0"/>
              <a:t>Ex. Coxiella </a:t>
            </a:r>
            <a:r>
              <a:rPr lang="en-US" sz="2200" dirty="0" err="1"/>
              <a:t>burnetti</a:t>
            </a:r>
            <a:r>
              <a:rPr lang="en-US" sz="2200" dirty="0"/>
              <a:t>--chronic hepatitis</a:t>
            </a:r>
          </a:p>
          <a:p>
            <a:pPr lvl="1">
              <a:lnSpc>
                <a:spcPct val="100000"/>
              </a:lnSpc>
              <a:spcBef>
                <a:spcPts val="0"/>
              </a:spcBef>
              <a:spcAft>
                <a:spcPts val="600"/>
              </a:spcAft>
            </a:pPr>
            <a:r>
              <a:rPr lang="en-US" sz="2200" dirty="0"/>
              <a:t>Ex. West Nile--variable physical, functional, or cognitive disabilities</a:t>
            </a:r>
          </a:p>
          <a:p>
            <a:pPr>
              <a:lnSpc>
                <a:spcPct val="100000"/>
              </a:lnSpc>
              <a:spcBef>
                <a:spcPts val="1200"/>
              </a:spcBef>
              <a:spcAft>
                <a:spcPts val="600"/>
              </a:spcAft>
            </a:pPr>
            <a:r>
              <a:rPr lang="en-US" sz="2400" dirty="0"/>
              <a:t>Qualifying service for infectious diseases </a:t>
            </a:r>
            <a:r>
              <a:rPr lang="en-US" sz="2400" i="1" dirty="0"/>
              <a:t>includes Afghanistan </a:t>
            </a:r>
            <a:r>
              <a:rPr lang="en-US" sz="2400" dirty="0"/>
              <a:t>after Sept. 19, 2001.</a:t>
            </a:r>
          </a:p>
        </p:txBody>
      </p:sp>
      <p:pic>
        <p:nvPicPr>
          <p:cNvPr id="7" name="Content Placeholder 6" descr="A picture containing logo&#10;&#10;Description automatically generated">
            <a:extLst>
              <a:ext uri="{FF2B5EF4-FFF2-40B4-BE49-F238E27FC236}">
                <a16:creationId xmlns:a16="http://schemas.microsoft.com/office/drawing/2014/main" id="{45411887-254D-47A2-A041-1AA7C99E155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16481" t="19412" r="17151" b="19098"/>
          <a:stretch/>
        </p:blipFill>
        <p:spPr>
          <a:xfrm>
            <a:off x="9707217" y="3617844"/>
            <a:ext cx="1822174" cy="2025894"/>
          </a:xfrm>
        </p:spPr>
      </p:pic>
    </p:spTree>
    <p:custDataLst>
      <p:tags r:id="rId1"/>
    </p:custDataLst>
    <p:extLst>
      <p:ext uri="{BB962C8B-B14F-4D97-AF65-F5344CB8AC3E}">
        <p14:creationId xmlns:p14="http://schemas.microsoft.com/office/powerpoint/2010/main" val="416096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5">
                                            <p:txEl>
                                              <p:pRg st="0" end="0"/>
                                            </p:txEl>
                                          </p:spTgt>
                                        </p:tgtEl>
                                      </p:cBhvr>
                                    </p:animEffect>
                                    <p:animScale>
                                      <p:cBhvr>
                                        <p:cTn id="7" dur="250" autoRev="1" fill="hold"/>
                                        <p:tgtEl>
                                          <p:spTgt spid="1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5">
                                            <p:txEl>
                                              <p:pRg st="1" end="1"/>
                                            </p:txEl>
                                          </p:spTgt>
                                        </p:tgtEl>
                                      </p:cBhvr>
                                    </p:animEffect>
                                    <p:animScale>
                                      <p:cBhvr>
                                        <p:cTn id="12" dur="250" autoRev="1" fill="hold"/>
                                        <p:tgtEl>
                                          <p:spTgt spid="1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5">
                                            <p:txEl>
                                              <p:pRg st="2" end="2"/>
                                            </p:txEl>
                                          </p:spTgt>
                                        </p:tgtEl>
                                      </p:cBhvr>
                                    </p:animEffect>
                                    <p:animScale>
                                      <p:cBhvr>
                                        <p:cTn id="17" dur="250" autoRev="1" fill="hold"/>
                                        <p:tgtEl>
                                          <p:spTgt spid="15">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5">
                                            <p:txEl>
                                              <p:pRg st="3" end="3"/>
                                            </p:txEl>
                                          </p:spTgt>
                                        </p:tgtEl>
                                      </p:cBhvr>
                                    </p:animEffect>
                                    <p:animScale>
                                      <p:cBhvr>
                                        <p:cTn id="22" dur="250" autoRev="1" fill="hold"/>
                                        <p:tgtEl>
                                          <p:spTgt spid="15">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15">
                                            <p:txEl>
                                              <p:pRg st="4" end="4"/>
                                            </p:txEl>
                                          </p:spTgt>
                                        </p:tgtEl>
                                      </p:cBhvr>
                                    </p:animEffect>
                                    <p:animScale>
                                      <p:cBhvr>
                                        <p:cTn id="27" dur="250" autoRev="1" fill="hold"/>
                                        <p:tgtEl>
                                          <p:spTgt spid="15">
                                            <p:txEl>
                                              <p:pRg st="4" end="4"/>
                                            </p:txEl>
                                          </p:spTgt>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15">
                                            <p:txEl>
                                              <p:pRg st="5" end="5"/>
                                            </p:txEl>
                                          </p:spTgt>
                                        </p:tgtEl>
                                      </p:cBhvr>
                                    </p:animEffect>
                                    <p:animScale>
                                      <p:cBhvr>
                                        <p:cTn id="30" dur="250" autoRev="1" fill="hold"/>
                                        <p:tgtEl>
                                          <p:spTgt spid="15">
                                            <p:txEl>
                                              <p:pRg st="5" end="5"/>
                                            </p:txEl>
                                          </p:spTgt>
                                        </p:tgtEl>
                                      </p:cBhvr>
                                      <p:by x="105000" y="105000"/>
                                    </p:animScale>
                                  </p:childTnLst>
                                </p:cTn>
                              </p:par>
                              <p:par>
                                <p:cTn id="31" presetID="26" presetClass="emph" presetSubtype="0" fill="hold" nodeType="withEffect">
                                  <p:stCondLst>
                                    <p:cond delay="0"/>
                                  </p:stCondLst>
                                  <p:childTnLst>
                                    <p:animEffect transition="out" filter="fade">
                                      <p:cBhvr>
                                        <p:cTn id="32" dur="500" tmFilter="0, 0; .2, .5; .8, .5; 1, 0"/>
                                        <p:tgtEl>
                                          <p:spTgt spid="15">
                                            <p:txEl>
                                              <p:pRg st="6" end="6"/>
                                            </p:txEl>
                                          </p:spTgt>
                                        </p:tgtEl>
                                      </p:cBhvr>
                                    </p:animEffect>
                                    <p:animScale>
                                      <p:cBhvr>
                                        <p:cTn id="33" dur="250" autoRev="1" fill="hold"/>
                                        <p:tgtEl>
                                          <p:spTgt spid="15">
                                            <p:txEl>
                                              <p:pRg st="6" end="6"/>
                                            </p:txEl>
                                          </p:spTgt>
                                        </p:tgtEl>
                                      </p:cBhvr>
                                      <p:by x="105000" y="105000"/>
                                    </p:animScale>
                                  </p:childTnLst>
                                </p:cTn>
                              </p:par>
                              <p:par>
                                <p:cTn id="34" presetID="26" presetClass="emph" presetSubtype="0" fill="hold" nodeType="withEffect">
                                  <p:stCondLst>
                                    <p:cond delay="0"/>
                                  </p:stCondLst>
                                  <p:childTnLst>
                                    <p:animEffect transition="out" filter="fade">
                                      <p:cBhvr>
                                        <p:cTn id="35" dur="500" tmFilter="0, 0; .2, .5; .8, .5; 1, 0"/>
                                        <p:tgtEl>
                                          <p:spTgt spid="15">
                                            <p:txEl>
                                              <p:pRg st="7" end="7"/>
                                            </p:txEl>
                                          </p:spTgt>
                                        </p:tgtEl>
                                      </p:cBhvr>
                                    </p:animEffect>
                                    <p:animScale>
                                      <p:cBhvr>
                                        <p:cTn id="36" dur="250" autoRev="1" fill="hold"/>
                                        <p:tgtEl>
                                          <p:spTgt spid="15">
                                            <p:txEl>
                                              <p:pRg st="7" end="7"/>
                                            </p:txEl>
                                          </p:spTgt>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nodeType="clickEffect">
                                  <p:stCondLst>
                                    <p:cond delay="0"/>
                                  </p:stCondLst>
                                  <p:childTnLst>
                                    <p:animEffect transition="out" filter="fade">
                                      <p:cBhvr>
                                        <p:cTn id="40" dur="500" tmFilter="0, 0; .2, .5; .8, .5; 1, 0"/>
                                        <p:tgtEl>
                                          <p:spTgt spid="15">
                                            <p:txEl>
                                              <p:pRg st="8" end="8"/>
                                            </p:txEl>
                                          </p:spTgt>
                                        </p:tgtEl>
                                      </p:cBhvr>
                                    </p:animEffect>
                                    <p:animScale>
                                      <p:cBhvr>
                                        <p:cTn id="41" dur="250" autoRev="1" fill="hold"/>
                                        <p:tgtEl>
                                          <p:spTgt spid="15">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0A77F-AA35-40A4-BF55-1F1FDF83A910}"/>
              </a:ext>
            </a:extLst>
          </p:cNvPr>
          <p:cNvSpPr>
            <a:spLocks noGrp="1"/>
          </p:cNvSpPr>
          <p:nvPr>
            <p:ph type="title"/>
          </p:nvPr>
        </p:nvSpPr>
        <p:spPr/>
        <p:txBody>
          <a:bodyPr/>
          <a:lstStyle/>
          <a:p>
            <a:r>
              <a:rPr lang="en-US" dirty="0"/>
              <a:t>6: Camp LeJeune</a:t>
            </a:r>
          </a:p>
        </p:txBody>
      </p:sp>
      <p:sp>
        <p:nvSpPr>
          <p:cNvPr id="3" name="Slide Number Placeholder 2">
            <a:extLst>
              <a:ext uri="{FF2B5EF4-FFF2-40B4-BE49-F238E27FC236}">
                <a16:creationId xmlns:a16="http://schemas.microsoft.com/office/drawing/2014/main" id="{CE5E17C5-8EBE-4486-9DAA-DE9CF4387E75}"/>
              </a:ext>
            </a:extLst>
          </p:cNvPr>
          <p:cNvSpPr>
            <a:spLocks noGrp="1"/>
          </p:cNvSpPr>
          <p:nvPr>
            <p:ph type="sldNum" sz="quarter" idx="12"/>
          </p:nvPr>
        </p:nvSpPr>
        <p:spPr/>
        <p:txBody>
          <a:bodyPr/>
          <a:lstStyle/>
          <a:p>
            <a:fld id="{772AD97A-4EE5-4134-952F-E148AF3C2668}" type="slidenum">
              <a:rPr lang="en-US" smtClean="0"/>
              <a:pPr/>
              <a:t>15</a:t>
            </a:fld>
            <a:endParaRPr lang="en-US" dirty="0"/>
          </a:p>
        </p:txBody>
      </p:sp>
      <p:pic>
        <p:nvPicPr>
          <p:cNvPr id="5" name="Picture 4">
            <a:extLst>
              <a:ext uri="{FF2B5EF4-FFF2-40B4-BE49-F238E27FC236}">
                <a16:creationId xmlns:a16="http://schemas.microsoft.com/office/drawing/2014/main" id="{0277B926-F055-4EFD-AD04-33ECDC4B32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7894" y="2665143"/>
            <a:ext cx="4534396" cy="2539262"/>
          </a:xfrm>
          <a:prstGeom prst="rect">
            <a:avLst/>
          </a:prstGeom>
        </p:spPr>
      </p:pic>
      <p:sp>
        <p:nvSpPr>
          <p:cNvPr id="6" name="Content Placeholder 4">
            <a:extLst>
              <a:ext uri="{FF2B5EF4-FFF2-40B4-BE49-F238E27FC236}">
                <a16:creationId xmlns:a16="http://schemas.microsoft.com/office/drawing/2014/main" id="{91F22F3C-2177-4C91-AD25-3C6629674D54}"/>
              </a:ext>
            </a:extLst>
          </p:cNvPr>
          <p:cNvSpPr>
            <a:spLocks noGrp="1"/>
          </p:cNvSpPr>
          <p:nvPr>
            <p:ph idx="1"/>
          </p:nvPr>
        </p:nvSpPr>
        <p:spPr>
          <a:xfrm>
            <a:off x="5237921" y="1524000"/>
            <a:ext cx="6716185" cy="5224669"/>
          </a:xfrm>
        </p:spPr>
        <p:txBody>
          <a:bodyPr>
            <a:noAutofit/>
          </a:bodyPr>
          <a:lstStyle/>
          <a:p>
            <a:pPr marL="0" indent="0">
              <a:lnSpc>
                <a:spcPct val="110000"/>
              </a:lnSpc>
              <a:spcBef>
                <a:spcPts val="1200"/>
              </a:spcBef>
              <a:spcAft>
                <a:spcPts val="600"/>
              </a:spcAft>
              <a:buNone/>
            </a:pPr>
            <a:r>
              <a:rPr lang="en-US" sz="2400" b="1" u="sng" dirty="0"/>
              <a:t>Qualifying Service</a:t>
            </a:r>
            <a:r>
              <a:rPr lang="en-US" sz="2400" dirty="0"/>
              <a:t>: </a:t>
            </a:r>
          </a:p>
          <a:p>
            <a:pPr marL="0" indent="0">
              <a:lnSpc>
                <a:spcPct val="100000"/>
              </a:lnSpc>
              <a:spcBef>
                <a:spcPts val="0"/>
              </a:spcBef>
              <a:spcAft>
                <a:spcPts val="600"/>
              </a:spcAft>
              <a:buNone/>
            </a:pPr>
            <a:r>
              <a:rPr lang="en-US" sz="2400" dirty="0"/>
              <a:t>Spent cumulative total of 30 days at Camp Lejeune between August 1, 1953, and December 31, 1987.</a:t>
            </a:r>
            <a:endParaRPr lang="en-US" sz="2400" baseline="30000" dirty="0"/>
          </a:p>
          <a:p>
            <a:pPr marL="0" indent="0">
              <a:lnSpc>
                <a:spcPct val="110000"/>
              </a:lnSpc>
              <a:spcBef>
                <a:spcPts val="1200"/>
              </a:spcBef>
              <a:spcAft>
                <a:spcPts val="600"/>
              </a:spcAft>
              <a:buNone/>
            </a:pPr>
            <a:r>
              <a:rPr lang="en-US" sz="2400" b="1" u="sng" dirty="0"/>
              <a:t>Qualifying Health Conditions</a:t>
            </a:r>
            <a:r>
              <a:rPr lang="en-US" sz="2400" dirty="0"/>
              <a:t>: </a:t>
            </a:r>
          </a:p>
          <a:p>
            <a:pPr marL="0" indent="0">
              <a:lnSpc>
                <a:spcPct val="100000"/>
              </a:lnSpc>
              <a:spcBef>
                <a:spcPts val="0"/>
              </a:spcBef>
              <a:spcAft>
                <a:spcPts val="600"/>
              </a:spcAft>
              <a:buNone/>
            </a:pPr>
            <a:r>
              <a:rPr lang="en-US" sz="2400" dirty="0"/>
              <a:t>Listed at 38 C.F.R. § 3.309(f): including kidney cancer, liver cancer, non-Hodgkin’s lymphoma, adult leukemia, multiple myeloma, Parkinson’s disease, aplastic anemia and other myelodysplastic syndromes, bladder cancer. </a:t>
            </a:r>
          </a:p>
          <a:p>
            <a:pPr marL="0" indent="0">
              <a:lnSpc>
                <a:spcPct val="110000"/>
              </a:lnSpc>
              <a:spcBef>
                <a:spcPts val="1200"/>
              </a:spcBef>
              <a:spcAft>
                <a:spcPts val="600"/>
              </a:spcAft>
              <a:buNone/>
            </a:pPr>
            <a:r>
              <a:rPr lang="en-US" sz="2400" b="1" u="sng" dirty="0"/>
              <a:t>Time Restriction</a:t>
            </a:r>
            <a:r>
              <a:rPr lang="en-US" sz="2400" dirty="0"/>
              <a:t>: None.</a:t>
            </a:r>
            <a:endParaRPr lang="en-US" sz="2400" b="1" u="sng" dirty="0"/>
          </a:p>
        </p:txBody>
      </p:sp>
      <p:sp>
        <p:nvSpPr>
          <p:cNvPr id="7" name="TextBox 6">
            <a:extLst>
              <a:ext uri="{FF2B5EF4-FFF2-40B4-BE49-F238E27FC236}">
                <a16:creationId xmlns:a16="http://schemas.microsoft.com/office/drawing/2014/main" id="{B7C58A70-B3F6-4BD8-AD13-68F1C9C55E8D}"/>
              </a:ext>
            </a:extLst>
          </p:cNvPr>
          <p:cNvSpPr txBox="1"/>
          <p:nvPr/>
        </p:nvSpPr>
        <p:spPr>
          <a:xfrm>
            <a:off x="169332" y="5275276"/>
            <a:ext cx="1125548"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rPr>
              <a:t>Photo: VA</a:t>
            </a:r>
            <a:endParaRPr lang="en-US" sz="1200" dirty="0"/>
          </a:p>
        </p:txBody>
      </p:sp>
    </p:spTree>
    <p:custDataLst>
      <p:tags r:id="rId1"/>
    </p:custDataLst>
    <p:extLst>
      <p:ext uri="{BB962C8B-B14F-4D97-AF65-F5344CB8AC3E}">
        <p14:creationId xmlns:p14="http://schemas.microsoft.com/office/powerpoint/2010/main" val="3871524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
                                            <p:txEl>
                                              <p:pRg st="1" end="1"/>
                                            </p:txEl>
                                          </p:spTgt>
                                        </p:tgtEl>
                                      </p:cBhvr>
                                    </p:animEffect>
                                    <p:animScale>
                                      <p:cBhvr>
                                        <p:cTn id="10" dur="250" autoRev="1" fill="hold"/>
                                        <p:tgtEl>
                                          <p:spTgt spid="6">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6">
                                            <p:txEl>
                                              <p:pRg st="2" end="2"/>
                                            </p:txEl>
                                          </p:spTgt>
                                        </p:tgtEl>
                                      </p:cBhvr>
                                    </p:animEffect>
                                    <p:animScale>
                                      <p:cBhvr>
                                        <p:cTn id="15" dur="250" autoRev="1" fill="hold"/>
                                        <p:tgtEl>
                                          <p:spTgt spid="6">
                                            <p:txEl>
                                              <p:pRg st="2" end="2"/>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6">
                                            <p:txEl>
                                              <p:pRg st="3" end="3"/>
                                            </p:txEl>
                                          </p:spTgt>
                                        </p:tgtEl>
                                      </p:cBhvr>
                                    </p:animEffect>
                                    <p:animScale>
                                      <p:cBhvr>
                                        <p:cTn id="18" dur="250" autoRev="1" fill="hold"/>
                                        <p:tgtEl>
                                          <p:spTgt spid="6">
                                            <p:txEl>
                                              <p:pRg st="3" end="3"/>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6">
                                            <p:txEl>
                                              <p:pRg st="4" end="4"/>
                                            </p:txEl>
                                          </p:spTgt>
                                        </p:tgtEl>
                                      </p:cBhvr>
                                    </p:animEffect>
                                    <p:animScale>
                                      <p:cBhvr>
                                        <p:cTn id="23" dur="250" autoRev="1" fill="hold"/>
                                        <p:tgtEl>
                                          <p:spTgt spid="6">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62A3-CAC9-4359-83DC-9083844698B6}"/>
              </a:ext>
            </a:extLst>
          </p:cNvPr>
          <p:cNvSpPr>
            <a:spLocks noGrp="1"/>
          </p:cNvSpPr>
          <p:nvPr>
            <p:ph type="title"/>
          </p:nvPr>
        </p:nvSpPr>
        <p:spPr/>
        <p:txBody>
          <a:bodyPr/>
          <a:lstStyle/>
          <a:p>
            <a:r>
              <a:rPr lang="en-US" dirty="0"/>
              <a:t>7: Particulate Matter (Burn Pits)</a:t>
            </a:r>
          </a:p>
        </p:txBody>
      </p:sp>
      <p:sp>
        <p:nvSpPr>
          <p:cNvPr id="3" name="Slide Number Placeholder 2">
            <a:extLst>
              <a:ext uri="{FF2B5EF4-FFF2-40B4-BE49-F238E27FC236}">
                <a16:creationId xmlns:a16="http://schemas.microsoft.com/office/drawing/2014/main" id="{36EB2D6A-479F-45AE-B943-94B52907BCE2}"/>
              </a:ext>
            </a:extLst>
          </p:cNvPr>
          <p:cNvSpPr>
            <a:spLocks noGrp="1"/>
          </p:cNvSpPr>
          <p:nvPr>
            <p:ph type="sldNum" sz="quarter" idx="12"/>
          </p:nvPr>
        </p:nvSpPr>
        <p:spPr/>
        <p:txBody>
          <a:bodyPr/>
          <a:lstStyle/>
          <a:p>
            <a:fld id="{772AD97A-4EE5-4134-952F-E148AF3C2668}" type="slidenum">
              <a:rPr lang="en-US" smtClean="0"/>
              <a:pPr/>
              <a:t>16</a:t>
            </a:fld>
            <a:endParaRPr lang="en-US" dirty="0"/>
          </a:p>
        </p:txBody>
      </p:sp>
      <p:sp>
        <p:nvSpPr>
          <p:cNvPr id="4" name="Content Placeholder 3">
            <a:extLst>
              <a:ext uri="{FF2B5EF4-FFF2-40B4-BE49-F238E27FC236}">
                <a16:creationId xmlns:a16="http://schemas.microsoft.com/office/drawing/2014/main" id="{08E0B42E-1556-44E0-AC43-F5371D3D334A}"/>
              </a:ext>
            </a:extLst>
          </p:cNvPr>
          <p:cNvSpPr>
            <a:spLocks noGrp="1"/>
          </p:cNvSpPr>
          <p:nvPr>
            <p:ph idx="1"/>
          </p:nvPr>
        </p:nvSpPr>
        <p:spPr>
          <a:xfrm>
            <a:off x="169332" y="1501000"/>
            <a:ext cx="6940384" cy="5183541"/>
          </a:xfrm>
        </p:spPr>
        <p:txBody>
          <a:bodyPr anchor="ctr">
            <a:normAutofit/>
          </a:bodyPr>
          <a:lstStyle/>
          <a:p>
            <a:r>
              <a:rPr lang="en-US" dirty="0"/>
              <a:t>In the Gulf War theater, plus other deployment areas, service members were often instructed to dispose of waste and trash in huge “Burn Pits.”</a:t>
            </a:r>
          </a:p>
          <a:p>
            <a:r>
              <a:rPr lang="en-US" dirty="0"/>
              <a:t>Hundreds of Burn Pits produced smoke, fumes, and toxic pollution.</a:t>
            </a:r>
          </a:p>
          <a:p>
            <a:r>
              <a:rPr lang="en-US" dirty="0"/>
              <a:t>The Public Health department of VA acknowledges that Veterans “may experience health effects related to this exposure.”</a:t>
            </a:r>
          </a:p>
        </p:txBody>
      </p:sp>
      <p:pic>
        <p:nvPicPr>
          <p:cNvPr id="6" name="Picture 5">
            <a:extLst>
              <a:ext uri="{FF2B5EF4-FFF2-40B4-BE49-F238E27FC236}">
                <a16:creationId xmlns:a16="http://schemas.microsoft.com/office/drawing/2014/main" id="{FE0E3DE0-20BE-44A3-8DAF-FE1ED8FA50ED}"/>
              </a:ext>
            </a:extLst>
          </p:cNvPr>
          <p:cNvPicPr>
            <a:picLocks noChangeAspect="1"/>
          </p:cNvPicPr>
          <p:nvPr/>
        </p:nvPicPr>
        <p:blipFill>
          <a:blip r:embed="rId4"/>
          <a:stretch>
            <a:fillRect/>
          </a:stretch>
        </p:blipFill>
        <p:spPr>
          <a:xfrm>
            <a:off x="7315200" y="2183395"/>
            <a:ext cx="4535011" cy="3462032"/>
          </a:xfrm>
          <a:prstGeom prst="rect">
            <a:avLst/>
          </a:prstGeom>
        </p:spPr>
      </p:pic>
      <p:sp>
        <p:nvSpPr>
          <p:cNvPr id="7" name="TextBox 6">
            <a:extLst>
              <a:ext uri="{FF2B5EF4-FFF2-40B4-BE49-F238E27FC236}">
                <a16:creationId xmlns:a16="http://schemas.microsoft.com/office/drawing/2014/main" id="{41513072-87B1-49C3-8680-780C95DEE3D8}"/>
              </a:ext>
            </a:extLst>
          </p:cNvPr>
          <p:cNvSpPr txBox="1"/>
          <p:nvPr/>
        </p:nvSpPr>
        <p:spPr>
          <a:xfrm>
            <a:off x="7247968" y="5658204"/>
            <a:ext cx="1031289" cy="276999"/>
          </a:xfrm>
          <a:prstGeom prst="rect">
            <a:avLst/>
          </a:prstGeom>
          <a:noFill/>
        </p:spPr>
        <p:txBody>
          <a:bodyPr wrap="square" rtlCol="0">
            <a:spAutoFit/>
          </a:bodyPr>
          <a:lstStyle/>
          <a:p>
            <a:pPr algn="ctr"/>
            <a:r>
              <a:rPr lang="en-US" sz="1200" dirty="0">
                <a:latin typeface="Verdana" panose="020B0604030504040204" pitchFamily="34" charset="0"/>
                <a:ea typeface="Verdana" panose="020B0604030504040204" pitchFamily="34" charset="0"/>
              </a:rPr>
              <a:t>Photo: VA</a:t>
            </a:r>
            <a:endParaRPr lang="en-US" sz="1200" dirty="0"/>
          </a:p>
        </p:txBody>
      </p:sp>
    </p:spTree>
    <p:custDataLst>
      <p:tags r:id="rId1"/>
    </p:custDataLst>
    <p:extLst>
      <p:ext uri="{BB962C8B-B14F-4D97-AF65-F5344CB8AC3E}">
        <p14:creationId xmlns:p14="http://schemas.microsoft.com/office/powerpoint/2010/main" val="40179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1" end="1"/>
                                            </p:txEl>
                                          </p:spTgt>
                                        </p:tgtEl>
                                      </p:cBhvr>
                                    </p:animEffect>
                                    <p:animScale>
                                      <p:cBhvr>
                                        <p:cTn id="12" dur="250" autoRev="1" fill="hold"/>
                                        <p:tgtEl>
                                          <p:spTgt spid="4">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2" end="2"/>
                                            </p:txEl>
                                          </p:spTgt>
                                        </p:tgtEl>
                                      </p:cBhvr>
                                    </p:animEffect>
                                    <p:animScale>
                                      <p:cBhvr>
                                        <p:cTn id="17" dur="250" autoRev="1" fill="hold"/>
                                        <p:tgtEl>
                                          <p:spTgt spid="4">
                                            <p:txEl>
                                              <p:pRg st="2" end="2"/>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5EEE2-3360-46BC-939B-DFB8C4B48DC0}"/>
              </a:ext>
            </a:extLst>
          </p:cNvPr>
          <p:cNvSpPr>
            <a:spLocks noGrp="1"/>
          </p:cNvSpPr>
          <p:nvPr>
            <p:ph type="title"/>
          </p:nvPr>
        </p:nvSpPr>
        <p:spPr/>
        <p:txBody>
          <a:bodyPr>
            <a:normAutofit/>
          </a:bodyPr>
          <a:lstStyle/>
          <a:p>
            <a:r>
              <a:rPr lang="en-US" dirty="0"/>
              <a:t>7: Particulate Matter Cont.</a:t>
            </a:r>
            <a:endParaRPr lang="en-US" sz="5400" dirty="0"/>
          </a:p>
        </p:txBody>
      </p:sp>
      <p:sp>
        <p:nvSpPr>
          <p:cNvPr id="4" name="Slide Number Placeholder 3">
            <a:extLst>
              <a:ext uri="{FF2B5EF4-FFF2-40B4-BE49-F238E27FC236}">
                <a16:creationId xmlns:a16="http://schemas.microsoft.com/office/drawing/2014/main" id="{973E7EB8-4DD6-4CCB-8849-C51D5C4E1BFF}"/>
              </a:ext>
            </a:extLst>
          </p:cNvPr>
          <p:cNvSpPr>
            <a:spLocks noGrp="1"/>
          </p:cNvSpPr>
          <p:nvPr>
            <p:ph type="sldNum" sz="quarter" idx="12"/>
          </p:nvPr>
        </p:nvSpPr>
        <p:spPr>
          <a:xfrm>
            <a:off x="9448800" y="6501979"/>
            <a:ext cx="2743200" cy="365125"/>
          </a:xfrm>
        </p:spPr>
        <p:txBody>
          <a:bodyPr/>
          <a:lstStyle/>
          <a:p>
            <a:fld id="{772AD97A-4EE5-4134-952F-E148AF3C2668}" type="slidenum">
              <a:rPr lang="en-US" smtClean="0"/>
              <a:t>17</a:t>
            </a:fld>
            <a:endParaRPr lang="en-US" dirty="0"/>
          </a:p>
        </p:txBody>
      </p:sp>
      <p:sp>
        <p:nvSpPr>
          <p:cNvPr id="5" name="Content Placeholder 4">
            <a:extLst>
              <a:ext uri="{FF2B5EF4-FFF2-40B4-BE49-F238E27FC236}">
                <a16:creationId xmlns:a16="http://schemas.microsoft.com/office/drawing/2014/main" id="{ECD23B9F-BC32-4837-A3D2-DBDC95F89394}"/>
              </a:ext>
            </a:extLst>
          </p:cNvPr>
          <p:cNvSpPr>
            <a:spLocks noGrp="1"/>
          </p:cNvSpPr>
          <p:nvPr>
            <p:ph idx="1"/>
          </p:nvPr>
        </p:nvSpPr>
        <p:spPr>
          <a:xfrm>
            <a:off x="169332" y="1591145"/>
            <a:ext cx="6959176" cy="4910834"/>
          </a:xfrm>
        </p:spPr>
        <p:txBody>
          <a:bodyPr>
            <a:normAutofit fontScale="85000" lnSpcReduction="20000"/>
          </a:bodyPr>
          <a:lstStyle/>
          <a:p>
            <a:pPr marL="0" indent="0">
              <a:lnSpc>
                <a:spcPct val="100000"/>
              </a:lnSpc>
              <a:spcBef>
                <a:spcPts val="0"/>
              </a:spcBef>
              <a:spcAft>
                <a:spcPts val="1800"/>
              </a:spcAft>
              <a:buNone/>
            </a:pPr>
            <a:r>
              <a:rPr lang="en-US" b="1" u="sng" dirty="0"/>
              <a:t>Qualifying Service</a:t>
            </a:r>
            <a:r>
              <a:rPr lang="en-US" dirty="0"/>
              <a:t>:</a:t>
            </a:r>
          </a:p>
          <a:p>
            <a:pPr>
              <a:lnSpc>
                <a:spcPct val="120000"/>
              </a:lnSpc>
              <a:spcBef>
                <a:spcPts val="0"/>
              </a:spcBef>
              <a:spcAft>
                <a:spcPts val="1800"/>
              </a:spcAft>
            </a:pPr>
            <a:r>
              <a:rPr lang="en-US" b="1" dirty="0"/>
              <a:t>Southwest Asia (SWA) </a:t>
            </a:r>
            <a:r>
              <a:rPr lang="en-US" dirty="0"/>
              <a:t>on or after </a:t>
            </a:r>
            <a:r>
              <a:rPr lang="en-US" b="1" dirty="0"/>
              <a:t>August 2, 1990. </a:t>
            </a:r>
            <a:r>
              <a:rPr lang="en-US" i="1" dirty="0"/>
              <a:t>See</a:t>
            </a:r>
            <a:r>
              <a:rPr lang="en-US" dirty="0"/>
              <a:t> 38 C.F.R. § 3.317</a:t>
            </a:r>
          </a:p>
          <a:p>
            <a:pPr>
              <a:lnSpc>
                <a:spcPct val="120000"/>
              </a:lnSpc>
              <a:spcBef>
                <a:spcPts val="0"/>
              </a:spcBef>
              <a:spcAft>
                <a:spcPts val="1800"/>
              </a:spcAft>
            </a:pPr>
            <a:r>
              <a:rPr lang="en-US" b="1" dirty="0"/>
              <a:t>Plus</a:t>
            </a:r>
            <a:r>
              <a:rPr lang="en-US" dirty="0"/>
              <a:t> Afghanistan, Syria, Djibouti, or Uzbekistan on or after </a:t>
            </a:r>
            <a:r>
              <a:rPr lang="en-US" b="1" dirty="0"/>
              <a:t>September 19, 2001</a:t>
            </a:r>
            <a:r>
              <a:rPr lang="en-US" dirty="0"/>
              <a:t>. </a:t>
            </a:r>
            <a:r>
              <a:rPr lang="en-US" i="1" dirty="0"/>
              <a:t>See</a:t>
            </a:r>
            <a:r>
              <a:rPr lang="en-US" dirty="0"/>
              <a:t> 38 C.F.R. § 3.320</a:t>
            </a:r>
            <a:endParaRPr lang="en-US" b="1" u="sng" dirty="0"/>
          </a:p>
          <a:p>
            <a:pPr marL="0" indent="0">
              <a:lnSpc>
                <a:spcPct val="100000"/>
              </a:lnSpc>
              <a:spcBef>
                <a:spcPts val="0"/>
              </a:spcBef>
              <a:spcAft>
                <a:spcPts val="1800"/>
              </a:spcAft>
              <a:buNone/>
            </a:pPr>
            <a:r>
              <a:rPr lang="en-US" b="1" u="sng" dirty="0"/>
              <a:t>Qualifying Health Conditions:</a:t>
            </a:r>
          </a:p>
          <a:p>
            <a:pPr marL="514350" indent="-514350">
              <a:lnSpc>
                <a:spcPct val="100000"/>
              </a:lnSpc>
              <a:buFont typeface="+mj-lt"/>
              <a:buAutoNum type="arabicPeriod"/>
            </a:pPr>
            <a:r>
              <a:rPr lang="en-US" dirty="0"/>
              <a:t>Asthma</a:t>
            </a:r>
          </a:p>
          <a:p>
            <a:pPr marL="514350" indent="-514350">
              <a:lnSpc>
                <a:spcPct val="100000"/>
              </a:lnSpc>
              <a:buFont typeface="+mj-lt"/>
              <a:buAutoNum type="arabicPeriod"/>
            </a:pPr>
            <a:r>
              <a:rPr lang="en-US" dirty="0"/>
              <a:t>Rhinitis</a:t>
            </a:r>
          </a:p>
          <a:p>
            <a:pPr marL="514350" indent="-514350">
              <a:lnSpc>
                <a:spcPct val="100000"/>
              </a:lnSpc>
              <a:buFont typeface="+mj-lt"/>
              <a:buAutoNum type="arabicPeriod"/>
            </a:pPr>
            <a:r>
              <a:rPr lang="en-US" dirty="0"/>
              <a:t>Sinusitis, to include rhinosinusitis</a:t>
            </a:r>
          </a:p>
          <a:p>
            <a:pPr marL="0" indent="0">
              <a:lnSpc>
                <a:spcPct val="100000"/>
              </a:lnSpc>
              <a:spcBef>
                <a:spcPts val="0"/>
              </a:spcBef>
              <a:spcAft>
                <a:spcPts val="1800"/>
              </a:spcAft>
              <a:buNone/>
            </a:pPr>
            <a:endParaRPr lang="en-US" b="1" u="sng" baseline="30000" dirty="0"/>
          </a:p>
        </p:txBody>
      </p:sp>
      <p:sp>
        <p:nvSpPr>
          <p:cNvPr id="11" name="TextBox 10">
            <a:extLst>
              <a:ext uri="{FF2B5EF4-FFF2-40B4-BE49-F238E27FC236}">
                <a16:creationId xmlns:a16="http://schemas.microsoft.com/office/drawing/2014/main" id="{20C98662-0500-4141-B59E-B720E39E313D}"/>
              </a:ext>
            </a:extLst>
          </p:cNvPr>
          <p:cNvSpPr txBox="1"/>
          <p:nvPr/>
        </p:nvSpPr>
        <p:spPr>
          <a:xfrm>
            <a:off x="7059498" y="5911293"/>
            <a:ext cx="3124633" cy="261610"/>
          </a:xfrm>
          <a:prstGeom prst="rect">
            <a:avLst/>
          </a:prstGeom>
          <a:noFill/>
        </p:spPr>
        <p:txBody>
          <a:bodyPr wrap="square" rtlCol="0">
            <a:spAutoFit/>
          </a:bodyPr>
          <a:lstStyle/>
          <a:p>
            <a:r>
              <a:rPr lang="en-US" sz="1050" dirty="0">
                <a:latin typeface="Verdana" panose="020B0604030504040204" pitchFamily="34" charset="0"/>
                <a:ea typeface="Verdana" panose="020B0604030504040204" pitchFamily="34" charset="0"/>
              </a:rPr>
              <a:t>Photo: VA</a:t>
            </a:r>
            <a:endParaRPr lang="en-US" sz="1050" dirty="0"/>
          </a:p>
        </p:txBody>
      </p:sp>
      <p:pic>
        <p:nvPicPr>
          <p:cNvPr id="1026" name="Picture 2">
            <a:extLst>
              <a:ext uri="{FF2B5EF4-FFF2-40B4-BE49-F238E27FC236}">
                <a16:creationId xmlns:a16="http://schemas.microsoft.com/office/drawing/2014/main" id="{AC0875AC-4635-483E-AF44-D2004B9DB8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66" r="14868"/>
          <a:stretch/>
        </p:blipFill>
        <p:spPr bwMode="auto">
          <a:xfrm>
            <a:off x="7128509" y="1848479"/>
            <a:ext cx="4877221" cy="39657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607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1" end="1"/>
                                            </p:txEl>
                                          </p:spTgt>
                                        </p:tgtEl>
                                      </p:cBhvr>
                                    </p:animEffect>
                                    <p:animScale>
                                      <p:cBhvr>
                                        <p:cTn id="7" dur="250" autoRev="1" fill="hold"/>
                                        <p:tgtEl>
                                          <p:spTgt spid="5">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2" end="2"/>
                                            </p:txEl>
                                          </p:spTgt>
                                        </p:tgtEl>
                                      </p:cBhvr>
                                    </p:animEffect>
                                    <p:animScale>
                                      <p:cBhvr>
                                        <p:cTn id="12" dur="250" autoRev="1" fill="hold"/>
                                        <p:tgtEl>
                                          <p:spTgt spid="5">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4" end="4"/>
                                            </p:txEl>
                                          </p:spTgt>
                                        </p:tgtEl>
                                      </p:cBhvr>
                                    </p:animEffect>
                                    <p:animScale>
                                      <p:cBhvr>
                                        <p:cTn id="17" dur="250" autoRev="1" fill="hold"/>
                                        <p:tgtEl>
                                          <p:spTgt spid="5">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5" end="5"/>
                                            </p:txEl>
                                          </p:spTgt>
                                        </p:tgtEl>
                                      </p:cBhvr>
                                    </p:animEffect>
                                    <p:animScale>
                                      <p:cBhvr>
                                        <p:cTn id="22" dur="250" autoRev="1" fill="hold"/>
                                        <p:tgtEl>
                                          <p:spTgt spid="5">
                                            <p:txEl>
                                              <p:pRg st="5" end="5"/>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
                                            <p:txEl>
                                              <p:pRg st="6" end="6"/>
                                            </p:txEl>
                                          </p:spTgt>
                                        </p:tgtEl>
                                      </p:cBhvr>
                                    </p:animEffect>
                                    <p:animScale>
                                      <p:cBhvr>
                                        <p:cTn id="27" dur="250" autoRev="1" fill="hold"/>
                                        <p:tgtEl>
                                          <p:spTgt spid="5">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C747B-4ECE-4377-803B-6FE74AC498DE}"/>
              </a:ext>
            </a:extLst>
          </p:cNvPr>
          <p:cNvSpPr>
            <a:spLocks noGrp="1"/>
          </p:cNvSpPr>
          <p:nvPr>
            <p:ph type="title"/>
          </p:nvPr>
        </p:nvSpPr>
        <p:spPr/>
        <p:txBody>
          <a:bodyPr/>
          <a:lstStyle/>
          <a:p>
            <a:r>
              <a:rPr lang="en-US" dirty="0"/>
              <a:t>Non-Presumptive Conditions</a:t>
            </a:r>
          </a:p>
        </p:txBody>
      </p:sp>
      <p:sp>
        <p:nvSpPr>
          <p:cNvPr id="3" name="Slide Number Placeholder 2">
            <a:extLst>
              <a:ext uri="{FF2B5EF4-FFF2-40B4-BE49-F238E27FC236}">
                <a16:creationId xmlns:a16="http://schemas.microsoft.com/office/drawing/2014/main" id="{B30F8CE4-63FE-4ECD-97C7-D6D355562D23}"/>
              </a:ext>
            </a:extLst>
          </p:cNvPr>
          <p:cNvSpPr>
            <a:spLocks noGrp="1"/>
          </p:cNvSpPr>
          <p:nvPr>
            <p:ph type="sldNum" sz="quarter" idx="12"/>
          </p:nvPr>
        </p:nvSpPr>
        <p:spPr/>
        <p:txBody>
          <a:bodyPr/>
          <a:lstStyle/>
          <a:p>
            <a:fld id="{772AD97A-4EE5-4134-952F-E148AF3C2668}" type="slidenum">
              <a:rPr lang="en-US" smtClean="0"/>
              <a:pPr/>
              <a:t>18</a:t>
            </a:fld>
            <a:endParaRPr lang="en-US" dirty="0"/>
          </a:p>
        </p:txBody>
      </p:sp>
      <p:sp>
        <p:nvSpPr>
          <p:cNvPr id="4" name="Content Placeholder 3">
            <a:extLst>
              <a:ext uri="{FF2B5EF4-FFF2-40B4-BE49-F238E27FC236}">
                <a16:creationId xmlns:a16="http://schemas.microsoft.com/office/drawing/2014/main" id="{D6B041CC-BF7A-4653-BA3F-74D541829399}"/>
              </a:ext>
            </a:extLst>
          </p:cNvPr>
          <p:cNvSpPr>
            <a:spLocks noGrp="1"/>
          </p:cNvSpPr>
          <p:nvPr>
            <p:ph idx="1"/>
          </p:nvPr>
        </p:nvSpPr>
        <p:spPr/>
        <p:txBody>
          <a:bodyPr>
            <a:normAutofit/>
          </a:bodyPr>
          <a:lstStyle/>
          <a:p>
            <a:r>
              <a:rPr lang="en-US" sz="2700" b="1" i="1" dirty="0"/>
              <a:t>Direct service connection </a:t>
            </a:r>
            <a:r>
              <a:rPr lang="en-US" sz="2700" dirty="0"/>
              <a:t>for exposure is still possible to prove for conditions not on the presumptive lists. </a:t>
            </a:r>
            <a:r>
              <a:rPr lang="en-US" sz="2700" i="1" dirty="0"/>
              <a:t>See </a:t>
            </a:r>
            <a:r>
              <a:rPr lang="en-US" sz="2700" i="1" dirty="0" err="1"/>
              <a:t>Combee</a:t>
            </a:r>
            <a:r>
              <a:rPr lang="en-US" sz="2700" i="1" dirty="0"/>
              <a:t> v. Brown</a:t>
            </a:r>
            <a:r>
              <a:rPr lang="en-US" sz="2700" dirty="0"/>
              <a:t>, 34 F.3d 1039 (Fed. Circ. 1994).</a:t>
            </a:r>
            <a:endParaRPr lang="en-US" sz="2700" baseline="30000" dirty="0"/>
          </a:p>
          <a:p>
            <a:pPr>
              <a:spcBef>
                <a:spcPts val="1200"/>
              </a:spcBef>
              <a:spcAft>
                <a:spcPts val="1200"/>
              </a:spcAft>
            </a:pPr>
            <a:r>
              <a:rPr lang="en-US" sz="2700" dirty="0"/>
              <a:t>Proof must be based upon </a:t>
            </a:r>
            <a:r>
              <a:rPr lang="en-US" sz="2700" b="1" i="1" dirty="0"/>
              <a:t>specific risk factors </a:t>
            </a:r>
            <a:r>
              <a:rPr lang="en-US" sz="2700" dirty="0"/>
              <a:t>of the individual Veteran.</a:t>
            </a:r>
            <a:endParaRPr lang="en-US" sz="2700" baseline="30000" dirty="0"/>
          </a:p>
          <a:p>
            <a:r>
              <a:rPr lang="en-US" sz="2700" dirty="0"/>
              <a:t>Provide expert opinion on:</a:t>
            </a:r>
          </a:p>
          <a:p>
            <a:pPr lvl="1"/>
            <a:r>
              <a:rPr lang="en-US" sz="2700" dirty="0"/>
              <a:t>Why the Veteran’s case is special, and</a:t>
            </a:r>
          </a:p>
          <a:p>
            <a:pPr lvl="1"/>
            <a:r>
              <a:rPr lang="en-US" sz="2700" dirty="0"/>
              <a:t>Why the Veteran’s exposure is at least as likely as not to be the underlying cause.</a:t>
            </a:r>
            <a:endParaRPr lang="en-US" sz="2700" b="1" u="sng" dirty="0"/>
          </a:p>
          <a:p>
            <a:endParaRPr lang="en-US" sz="2600" dirty="0"/>
          </a:p>
        </p:txBody>
      </p:sp>
      <p:sp>
        <p:nvSpPr>
          <p:cNvPr id="6" name="Rectangle: Rounded Corners 5">
            <a:extLst>
              <a:ext uri="{FF2B5EF4-FFF2-40B4-BE49-F238E27FC236}">
                <a16:creationId xmlns:a16="http://schemas.microsoft.com/office/drawing/2014/main" id="{4C53CBC0-B846-4088-B4F9-A279CD1F361D}"/>
              </a:ext>
            </a:extLst>
          </p:cNvPr>
          <p:cNvSpPr/>
          <p:nvPr/>
        </p:nvSpPr>
        <p:spPr>
          <a:xfrm>
            <a:off x="88501" y="5401732"/>
            <a:ext cx="11727807" cy="11707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Advocacy tip: </a:t>
            </a:r>
            <a:r>
              <a:rPr lang="en-US" sz="3200" dirty="0">
                <a:solidFill>
                  <a:schemeClr val="tx1"/>
                </a:solidFill>
              </a:rPr>
              <a:t>You may be able to prove a non-presumptive condition is related to an exposure by arguing for “Direct” service connection.</a:t>
            </a:r>
          </a:p>
        </p:txBody>
      </p:sp>
    </p:spTree>
    <p:custDataLst>
      <p:tags r:id="rId1"/>
    </p:custDataLst>
    <p:extLst>
      <p:ext uri="{BB962C8B-B14F-4D97-AF65-F5344CB8AC3E}">
        <p14:creationId xmlns:p14="http://schemas.microsoft.com/office/powerpoint/2010/main" val="116035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1" end="1"/>
                                            </p:txEl>
                                          </p:spTgt>
                                        </p:tgtEl>
                                      </p:cBhvr>
                                    </p:animEffect>
                                    <p:animScale>
                                      <p:cBhvr>
                                        <p:cTn id="12" dur="250" autoRev="1" fill="hold"/>
                                        <p:tgtEl>
                                          <p:spTgt spid="4">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2" end="2"/>
                                            </p:txEl>
                                          </p:spTgt>
                                        </p:tgtEl>
                                      </p:cBhvr>
                                    </p:animEffect>
                                    <p:animScale>
                                      <p:cBhvr>
                                        <p:cTn id="17" dur="250" autoRev="1" fill="hold"/>
                                        <p:tgtEl>
                                          <p:spTgt spid="4">
                                            <p:txEl>
                                              <p:pRg st="2" end="2"/>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4">
                                            <p:txEl>
                                              <p:pRg st="3" end="3"/>
                                            </p:txEl>
                                          </p:spTgt>
                                        </p:tgtEl>
                                      </p:cBhvr>
                                    </p:animEffect>
                                    <p:animScale>
                                      <p:cBhvr>
                                        <p:cTn id="20" dur="250" autoRev="1" fill="hold"/>
                                        <p:tgtEl>
                                          <p:spTgt spid="4">
                                            <p:txEl>
                                              <p:pRg st="3" end="3"/>
                                            </p:txEl>
                                          </p:spTgt>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4">
                                            <p:txEl>
                                              <p:pRg st="4" end="4"/>
                                            </p:txEl>
                                          </p:spTgt>
                                        </p:tgtEl>
                                      </p:cBhvr>
                                    </p:animEffect>
                                    <p:animScale>
                                      <p:cBhvr>
                                        <p:cTn id="23" dur="250" autoRev="1" fill="hold"/>
                                        <p:tgtEl>
                                          <p:spTgt spid="4">
                                            <p:txEl>
                                              <p:pRg st="4" end="4"/>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65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530FD-6B9C-42E3-BFF1-C9F4CF77E705}"/>
              </a:ext>
            </a:extLst>
          </p:cNvPr>
          <p:cNvSpPr>
            <a:spLocks noGrp="1"/>
          </p:cNvSpPr>
          <p:nvPr>
            <p:ph type="title"/>
          </p:nvPr>
        </p:nvSpPr>
        <p:spPr/>
        <p:txBody>
          <a:bodyPr/>
          <a:lstStyle/>
          <a:p>
            <a:r>
              <a:rPr lang="en-US" dirty="0"/>
              <a:t>Lesson Learning Objectives</a:t>
            </a:r>
          </a:p>
        </p:txBody>
      </p:sp>
      <p:sp>
        <p:nvSpPr>
          <p:cNvPr id="5" name="Content Placeholder 4">
            <a:extLst>
              <a:ext uri="{FF2B5EF4-FFF2-40B4-BE49-F238E27FC236}">
                <a16:creationId xmlns:a16="http://schemas.microsoft.com/office/drawing/2014/main" id="{3B300DB1-8928-4C46-8419-4BFEA1D2752A}"/>
              </a:ext>
            </a:extLst>
          </p:cNvPr>
          <p:cNvSpPr>
            <a:spLocks noGrp="1"/>
          </p:cNvSpPr>
          <p:nvPr>
            <p:ph idx="4294967295"/>
          </p:nvPr>
        </p:nvSpPr>
        <p:spPr>
          <a:xfrm>
            <a:off x="169333" y="1456268"/>
            <a:ext cx="11836400" cy="4997586"/>
          </a:xfrm>
          <a:prstGeom prst="rect">
            <a:avLst/>
          </a:prstGeom>
        </p:spPr>
        <p:txBody>
          <a:bodyPr anchor="ctr">
            <a:normAutofit fontScale="92500" lnSpcReduction="20000"/>
          </a:bodyPr>
          <a:lstStyle/>
          <a:p>
            <a:pPr marL="0" indent="0">
              <a:lnSpc>
                <a:spcPct val="110000"/>
              </a:lnSpc>
              <a:spcBef>
                <a:spcPts val="1200"/>
              </a:spcBef>
              <a:spcAft>
                <a:spcPts val="600"/>
              </a:spcAft>
              <a:buNone/>
            </a:pPr>
            <a:r>
              <a:rPr lang="en-US" sz="3200" dirty="0"/>
              <a:t>Recognize claims for diseases and disabilities where VA can grant service connection on a presumptive basis: </a:t>
            </a:r>
          </a:p>
          <a:p>
            <a:pPr marL="457200" indent="-457200">
              <a:lnSpc>
                <a:spcPct val="110000"/>
              </a:lnSpc>
              <a:spcBef>
                <a:spcPts val="1200"/>
              </a:spcBef>
              <a:spcAft>
                <a:spcPts val="600"/>
              </a:spcAft>
            </a:pPr>
            <a:r>
              <a:rPr lang="en-US" sz="3200" dirty="0"/>
              <a:t>Evaluate claims to determine whether they meet </a:t>
            </a:r>
            <a:r>
              <a:rPr lang="en-US" sz="3200" b="1" dirty="0"/>
              <a:t>military service qualifications</a:t>
            </a:r>
            <a:r>
              <a:rPr lang="en-US" sz="3200" dirty="0"/>
              <a:t> for presumptive service connection.</a:t>
            </a:r>
          </a:p>
          <a:p>
            <a:pPr marL="457200" indent="-457200">
              <a:lnSpc>
                <a:spcPct val="110000"/>
              </a:lnSpc>
              <a:spcBef>
                <a:spcPts val="1200"/>
              </a:spcBef>
              <a:spcAft>
                <a:spcPts val="600"/>
              </a:spcAft>
            </a:pPr>
            <a:r>
              <a:rPr lang="en-US" sz="3200" dirty="0"/>
              <a:t>Evaluate claims to determine whether they meet </a:t>
            </a:r>
            <a:r>
              <a:rPr lang="en-US" sz="3200" b="1" dirty="0"/>
              <a:t>health condition qualifications</a:t>
            </a:r>
            <a:r>
              <a:rPr lang="en-US" sz="3200" dirty="0"/>
              <a:t> for presumptive service connection.</a:t>
            </a:r>
          </a:p>
          <a:p>
            <a:pPr marL="457200" indent="-457200">
              <a:lnSpc>
                <a:spcPct val="110000"/>
              </a:lnSpc>
              <a:spcBef>
                <a:spcPts val="1200"/>
              </a:spcBef>
              <a:spcAft>
                <a:spcPts val="600"/>
              </a:spcAft>
            </a:pPr>
            <a:r>
              <a:rPr lang="en-US" sz="3200" dirty="0"/>
              <a:t>Evaluate claims to determine whether they </a:t>
            </a:r>
            <a:r>
              <a:rPr lang="en-US" sz="3200" b="1" dirty="0"/>
              <a:t>meet time restrictions</a:t>
            </a:r>
            <a:r>
              <a:rPr lang="en-US" sz="3200" dirty="0"/>
              <a:t> for presumptive service connection.</a:t>
            </a:r>
          </a:p>
        </p:txBody>
      </p:sp>
      <p:sp>
        <p:nvSpPr>
          <p:cNvPr id="9" name="Slide Number Placeholder 8">
            <a:extLst>
              <a:ext uri="{FF2B5EF4-FFF2-40B4-BE49-F238E27FC236}">
                <a16:creationId xmlns:a16="http://schemas.microsoft.com/office/drawing/2014/main" id="{7D4F1DBE-7122-420C-804E-E375B2AFE180}"/>
              </a:ext>
            </a:extLst>
          </p:cNvPr>
          <p:cNvSpPr>
            <a:spLocks noGrp="1"/>
          </p:cNvSpPr>
          <p:nvPr>
            <p:ph type="sldNum" sz="quarter" idx="12"/>
          </p:nvPr>
        </p:nvSpPr>
        <p:spPr/>
        <p:txBody>
          <a:bodyPr/>
          <a:lstStyle/>
          <a:p>
            <a:fld id="{772AD97A-4EE5-4134-952F-E148AF3C2668}" type="slidenum">
              <a:rPr lang="en-US" smtClean="0"/>
              <a:pPr/>
              <a:t>2</a:t>
            </a:fld>
            <a:endParaRPr lang="en-US" dirty="0"/>
          </a:p>
        </p:txBody>
      </p:sp>
    </p:spTree>
    <p:custDataLst>
      <p:tags r:id="rId1"/>
    </p:custDataLst>
    <p:extLst>
      <p:ext uri="{BB962C8B-B14F-4D97-AF65-F5344CB8AC3E}">
        <p14:creationId xmlns:p14="http://schemas.microsoft.com/office/powerpoint/2010/main" val="10830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
                                            <p:txEl>
                                              <p:pRg st="1" end="1"/>
                                            </p:txEl>
                                          </p:spTgt>
                                        </p:tgtEl>
                                      </p:cBhvr>
                                    </p:animEffect>
                                    <p:animScale>
                                      <p:cBhvr>
                                        <p:cTn id="12" dur="250" autoRev="1" fill="hold"/>
                                        <p:tgtEl>
                                          <p:spTgt spid="5">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
                                            <p:txEl>
                                              <p:pRg st="2" end="2"/>
                                            </p:txEl>
                                          </p:spTgt>
                                        </p:tgtEl>
                                      </p:cBhvr>
                                    </p:animEffect>
                                    <p:animScale>
                                      <p:cBhvr>
                                        <p:cTn id="17" dur="250" autoRev="1" fill="hold"/>
                                        <p:tgtEl>
                                          <p:spTgt spid="5">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
                                            <p:txEl>
                                              <p:pRg st="3" end="3"/>
                                            </p:txEl>
                                          </p:spTgt>
                                        </p:tgtEl>
                                      </p:cBhvr>
                                    </p:animEffect>
                                    <p:animScale>
                                      <p:cBhvr>
                                        <p:cTn id="22" dur="250" autoRev="1" fill="hold"/>
                                        <p:tgtEl>
                                          <p:spTgt spid="5">
                                            <p:txEl>
                                              <p:pRg st="3" end="3"/>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A68C-014D-4011-9F5C-C2F9F7DC3FD3}"/>
              </a:ext>
            </a:extLst>
          </p:cNvPr>
          <p:cNvSpPr>
            <a:spLocks noGrp="1"/>
          </p:cNvSpPr>
          <p:nvPr>
            <p:ph type="title"/>
          </p:nvPr>
        </p:nvSpPr>
        <p:spPr/>
        <p:txBody>
          <a:bodyPr/>
          <a:lstStyle/>
          <a:p>
            <a:r>
              <a:rPr lang="en-US" dirty="0"/>
              <a:t>Presumptive Conditions Overview</a:t>
            </a:r>
          </a:p>
        </p:txBody>
      </p:sp>
      <p:sp>
        <p:nvSpPr>
          <p:cNvPr id="3" name="Slide Number Placeholder 2">
            <a:extLst>
              <a:ext uri="{FF2B5EF4-FFF2-40B4-BE49-F238E27FC236}">
                <a16:creationId xmlns:a16="http://schemas.microsoft.com/office/drawing/2014/main" id="{A7A6C1F9-01E5-4867-8836-5EAFC11A9FE3}"/>
              </a:ext>
            </a:extLst>
          </p:cNvPr>
          <p:cNvSpPr>
            <a:spLocks noGrp="1"/>
          </p:cNvSpPr>
          <p:nvPr>
            <p:ph type="sldNum" sz="quarter" idx="12"/>
          </p:nvPr>
        </p:nvSpPr>
        <p:spPr/>
        <p:txBody>
          <a:bodyPr/>
          <a:lstStyle/>
          <a:p>
            <a:fld id="{772AD97A-4EE5-4134-952F-E148AF3C2668}" type="slidenum">
              <a:rPr lang="en-US" smtClean="0"/>
              <a:pPr/>
              <a:t>3</a:t>
            </a:fld>
            <a:endParaRPr lang="en-US" dirty="0"/>
          </a:p>
        </p:txBody>
      </p:sp>
      <p:sp>
        <p:nvSpPr>
          <p:cNvPr id="4" name="Content Placeholder 3">
            <a:extLst>
              <a:ext uri="{FF2B5EF4-FFF2-40B4-BE49-F238E27FC236}">
                <a16:creationId xmlns:a16="http://schemas.microsoft.com/office/drawing/2014/main" id="{B168DFB1-4EEE-47FF-8F12-BD18E2C3B0AC}"/>
              </a:ext>
            </a:extLst>
          </p:cNvPr>
          <p:cNvSpPr>
            <a:spLocks noGrp="1"/>
          </p:cNvSpPr>
          <p:nvPr>
            <p:ph idx="1"/>
          </p:nvPr>
        </p:nvSpPr>
        <p:spPr/>
        <p:txBody>
          <a:bodyPr anchor="ctr">
            <a:normAutofit fontScale="92500" lnSpcReduction="20000"/>
          </a:bodyPr>
          <a:lstStyle/>
          <a:p>
            <a:pPr>
              <a:lnSpc>
                <a:spcPct val="110000"/>
              </a:lnSpc>
              <a:spcBef>
                <a:spcPts val="0"/>
              </a:spcBef>
              <a:spcAft>
                <a:spcPts val="1200"/>
              </a:spcAft>
            </a:pPr>
            <a:r>
              <a:rPr lang="en-US" dirty="0"/>
              <a:t>Certain diseases and disabilities are </a:t>
            </a:r>
            <a:r>
              <a:rPr lang="en-US" u="sng" dirty="0"/>
              <a:t>presumed</a:t>
            </a:r>
            <a:r>
              <a:rPr lang="en-US" dirty="0"/>
              <a:t> by VA to be related to military service:</a:t>
            </a:r>
          </a:p>
          <a:p>
            <a:pPr marL="1090613" lvl="2" indent="-352425">
              <a:lnSpc>
                <a:spcPct val="110000"/>
              </a:lnSpc>
              <a:spcBef>
                <a:spcPts val="0"/>
              </a:spcBef>
              <a:spcAft>
                <a:spcPts val="600"/>
              </a:spcAft>
              <a:buAutoNum type="arabicPeriod"/>
            </a:pPr>
            <a:r>
              <a:rPr lang="en-US" sz="2400" b="1" dirty="0"/>
              <a:t> Tropical Diseases</a:t>
            </a:r>
            <a:r>
              <a:rPr lang="en-US" sz="2400" dirty="0"/>
              <a:t>: 38 CFR </a:t>
            </a:r>
            <a:r>
              <a:rPr lang="en-US" sz="2400" dirty="0">
                <a:cs typeface="Arial" charset="0"/>
              </a:rPr>
              <a:t>§</a:t>
            </a:r>
            <a:r>
              <a:rPr lang="en-US" sz="2400" dirty="0"/>
              <a:t> 3.309(b)  </a:t>
            </a:r>
          </a:p>
          <a:p>
            <a:pPr marL="1090613" lvl="2" indent="-352425">
              <a:lnSpc>
                <a:spcPct val="110000"/>
              </a:lnSpc>
              <a:spcBef>
                <a:spcPts val="0"/>
              </a:spcBef>
              <a:spcAft>
                <a:spcPts val="600"/>
              </a:spcAft>
              <a:buAutoNum type="arabicPeriod"/>
            </a:pPr>
            <a:r>
              <a:rPr lang="en-US" sz="2400" b="1" dirty="0"/>
              <a:t> Prisoner of War</a:t>
            </a:r>
            <a:r>
              <a:rPr lang="en-US" sz="2400" dirty="0"/>
              <a:t>: 38 CFR </a:t>
            </a:r>
            <a:r>
              <a:rPr lang="en-US" sz="2400" dirty="0">
                <a:cs typeface="Arial" charset="0"/>
              </a:rPr>
              <a:t>§</a:t>
            </a:r>
            <a:r>
              <a:rPr lang="en-US" sz="2400" dirty="0"/>
              <a:t> 3.309(c)</a:t>
            </a:r>
          </a:p>
          <a:p>
            <a:pPr marL="1090613" lvl="2" indent="-352425">
              <a:lnSpc>
                <a:spcPct val="110000"/>
              </a:lnSpc>
              <a:spcBef>
                <a:spcPts val="0"/>
              </a:spcBef>
              <a:spcAft>
                <a:spcPts val="600"/>
              </a:spcAft>
              <a:buFont typeface="Arial" panose="020B0604020202020204" pitchFamily="34" charset="0"/>
              <a:buAutoNum type="arabicPeriod"/>
            </a:pPr>
            <a:r>
              <a:rPr lang="en-US" sz="2400" b="1" dirty="0"/>
              <a:t> Radiation</a:t>
            </a:r>
            <a:r>
              <a:rPr lang="en-US" sz="2400" dirty="0"/>
              <a:t>: 38 CFR </a:t>
            </a:r>
            <a:r>
              <a:rPr lang="en-US" sz="2400" dirty="0">
                <a:cs typeface="Arial" charset="0"/>
              </a:rPr>
              <a:t>§</a:t>
            </a:r>
            <a:r>
              <a:rPr lang="en-US" sz="2400" dirty="0"/>
              <a:t> 3.309(d) </a:t>
            </a:r>
          </a:p>
          <a:p>
            <a:pPr marL="1090613" lvl="2" indent="-352425">
              <a:lnSpc>
                <a:spcPct val="110000"/>
              </a:lnSpc>
              <a:spcBef>
                <a:spcPts val="0"/>
              </a:spcBef>
              <a:spcAft>
                <a:spcPts val="600"/>
              </a:spcAft>
              <a:buFont typeface="Arial" panose="020B0604020202020204" pitchFamily="34" charset="0"/>
              <a:buAutoNum type="arabicPeriod"/>
            </a:pPr>
            <a:r>
              <a:rPr lang="en-US" sz="2400" b="1" dirty="0"/>
              <a:t> Herbicide - Agent Orange</a:t>
            </a:r>
            <a:r>
              <a:rPr lang="en-US" sz="2400" dirty="0"/>
              <a:t>: 38 CFR </a:t>
            </a:r>
            <a:r>
              <a:rPr lang="en-US" sz="2400" dirty="0">
                <a:cs typeface="Arial" charset="0"/>
              </a:rPr>
              <a:t>§</a:t>
            </a:r>
            <a:r>
              <a:rPr lang="en-US" sz="2400" dirty="0"/>
              <a:t> 3.309(e)  </a:t>
            </a:r>
          </a:p>
          <a:p>
            <a:pPr marL="1090613" lvl="2" indent="-352425">
              <a:lnSpc>
                <a:spcPct val="110000"/>
              </a:lnSpc>
              <a:spcBef>
                <a:spcPts val="0"/>
              </a:spcBef>
              <a:spcAft>
                <a:spcPts val="600"/>
              </a:spcAft>
              <a:buAutoNum type="arabicPeriod"/>
            </a:pPr>
            <a:r>
              <a:rPr lang="en-US" sz="2400" b="1" dirty="0"/>
              <a:t> Gulf War Illness</a:t>
            </a:r>
            <a:r>
              <a:rPr lang="en-US" sz="2400" dirty="0"/>
              <a:t>: 38 CFR </a:t>
            </a:r>
            <a:r>
              <a:rPr lang="en-US" sz="2400" dirty="0">
                <a:cs typeface="Arial" charset="0"/>
              </a:rPr>
              <a:t>§</a:t>
            </a:r>
            <a:r>
              <a:rPr lang="en-US" sz="2400" dirty="0"/>
              <a:t> 3.317(e)</a:t>
            </a:r>
          </a:p>
          <a:p>
            <a:pPr marL="1090613" lvl="2" indent="-352425">
              <a:lnSpc>
                <a:spcPct val="110000"/>
              </a:lnSpc>
              <a:spcBef>
                <a:spcPts val="0"/>
              </a:spcBef>
              <a:spcAft>
                <a:spcPts val="600"/>
              </a:spcAft>
              <a:buAutoNum type="arabicPeriod"/>
            </a:pPr>
            <a:r>
              <a:rPr lang="en-US" sz="2400" b="1" dirty="0"/>
              <a:t> Camp LeJeune</a:t>
            </a:r>
            <a:r>
              <a:rPr lang="en-US" sz="2400" dirty="0"/>
              <a:t>: 38 CFR </a:t>
            </a:r>
            <a:r>
              <a:rPr lang="en-US" sz="2400" dirty="0">
                <a:cs typeface="Arial" charset="0"/>
              </a:rPr>
              <a:t>§</a:t>
            </a:r>
            <a:r>
              <a:rPr lang="en-US" sz="2400" dirty="0"/>
              <a:t> 3.309(f)  </a:t>
            </a:r>
          </a:p>
          <a:p>
            <a:pPr marL="1090613" lvl="2" indent="-352425">
              <a:lnSpc>
                <a:spcPct val="110000"/>
              </a:lnSpc>
              <a:spcBef>
                <a:spcPts val="0"/>
              </a:spcBef>
              <a:spcAft>
                <a:spcPts val="600"/>
              </a:spcAft>
              <a:buAutoNum type="arabicPeriod"/>
            </a:pPr>
            <a:r>
              <a:rPr lang="en-US" sz="2400" b="1" dirty="0"/>
              <a:t> Particulate Matter / Burn Pits</a:t>
            </a:r>
            <a:r>
              <a:rPr lang="en-US" sz="2400" dirty="0"/>
              <a:t>: 38 CFR </a:t>
            </a:r>
            <a:r>
              <a:rPr lang="en-US" sz="2400" dirty="0">
                <a:cs typeface="Arial" charset="0"/>
              </a:rPr>
              <a:t>§</a:t>
            </a:r>
            <a:r>
              <a:rPr lang="en-US" sz="2400" dirty="0"/>
              <a:t> 3.320 </a:t>
            </a:r>
            <a:r>
              <a:rPr lang="en-US" sz="2400" b="1" dirty="0">
                <a:solidFill>
                  <a:srgbClr val="00B050"/>
                </a:solidFill>
              </a:rPr>
              <a:t>* New in 2021!</a:t>
            </a:r>
          </a:p>
          <a:p>
            <a:pPr>
              <a:lnSpc>
                <a:spcPct val="110000"/>
              </a:lnSpc>
              <a:spcBef>
                <a:spcPts val="1800"/>
              </a:spcBef>
            </a:pPr>
            <a:r>
              <a:rPr lang="en-US" dirty="0"/>
              <a:t>For a Veteran with </a:t>
            </a:r>
            <a:r>
              <a:rPr lang="en-US" u="sng" dirty="0"/>
              <a:t>qualifying service </a:t>
            </a:r>
            <a:r>
              <a:rPr lang="en-US" dirty="0"/>
              <a:t>and a </a:t>
            </a:r>
            <a:r>
              <a:rPr lang="en-US" u="sng" dirty="0"/>
              <a:t>qualifying health condition</a:t>
            </a:r>
            <a:r>
              <a:rPr lang="en-US" i="1" dirty="0"/>
              <a:t>, </a:t>
            </a:r>
            <a:r>
              <a:rPr lang="en-US" dirty="0"/>
              <a:t>presumption</a:t>
            </a:r>
            <a:r>
              <a:rPr lang="en-US" i="1" dirty="0"/>
              <a:t> </a:t>
            </a:r>
            <a:r>
              <a:rPr lang="en-US" dirty="0"/>
              <a:t>removes the need to show a nexus between the Veteran’s military service and the Veteran’s current condition. </a:t>
            </a:r>
          </a:p>
        </p:txBody>
      </p:sp>
    </p:spTree>
    <p:custDataLst>
      <p:tags r:id="rId1"/>
    </p:custDataLst>
    <p:extLst>
      <p:ext uri="{BB962C8B-B14F-4D97-AF65-F5344CB8AC3E}">
        <p14:creationId xmlns:p14="http://schemas.microsoft.com/office/powerpoint/2010/main" val="3074302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6C1E5-FBAE-4585-ABAC-2CD4EB80473E}"/>
              </a:ext>
            </a:extLst>
          </p:cNvPr>
          <p:cNvSpPr>
            <a:spLocks noGrp="1"/>
          </p:cNvSpPr>
          <p:nvPr>
            <p:ph type="title"/>
          </p:nvPr>
        </p:nvSpPr>
        <p:spPr/>
        <p:txBody>
          <a:bodyPr/>
          <a:lstStyle/>
          <a:p>
            <a:r>
              <a:rPr lang="en-US" dirty="0"/>
              <a:t>1: Tropical Diseases</a:t>
            </a:r>
          </a:p>
        </p:txBody>
      </p:sp>
      <p:sp>
        <p:nvSpPr>
          <p:cNvPr id="3" name="Slide Number Placeholder 2">
            <a:extLst>
              <a:ext uri="{FF2B5EF4-FFF2-40B4-BE49-F238E27FC236}">
                <a16:creationId xmlns:a16="http://schemas.microsoft.com/office/drawing/2014/main" id="{971ECBD4-34C1-442F-8930-9439501F064C}"/>
              </a:ext>
            </a:extLst>
          </p:cNvPr>
          <p:cNvSpPr>
            <a:spLocks noGrp="1"/>
          </p:cNvSpPr>
          <p:nvPr>
            <p:ph type="sldNum" sz="quarter" idx="12"/>
          </p:nvPr>
        </p:nvSpPr>
        <p:spPr/>
        <p:txBody>
          <a:bodyPr/>
          <a:lstStyle/>
          <a:p>
            <a:fld id="{772AD97A-4EE5-4134-952F-E148AF3C2668}" type="slidenum">
              <a:rPr lang="en-US" smtClean="0"/>
              <a:pPr/>
              <a:t>4</a:t>
            </a:fld>
            <a:endParaRPr lang="en-US" dirty="0"/>
          </a:p>
        </p:txBody>
      </p:sp>
      <p:sp>
        <p:nvSpPr>
          <p:cNvPr id="4" name="Content Placeholder 3">
            <a:extLst>
              <a:ext uri="{FF2B5EF4-FFF2-40B4-BE49-F238E27FC236}">
                <a16:creationId xmlns:a16="http://schemas.microsoft.com/office/drawing/2014/main" id="{70D198D2-8B74-44D1-A493-2E2E732CE5CF}"/>
              </a:ext>
            </a:extLst>
          </p:cNvPr>
          <p:cNvSpPr>
            <a:spLocks noGrp="1"/>
          </p:cNvSpPr>
          <p:nvPr>
            <p:ph idx="1"/>
          </p:nvPr>
        </p:nvSpPr>
        <p:spPr>
          <a:xfrm>
            <a:off x="169331" y="1610820"/>
            <a:ext cx="8459661" cy="4997586"/>
          </a:xfrm>
        </p:spPr>
        <p:txBody>
          <a:bodyPr anchor="ctr">
            <a:noAutofit/>
          </a:bodyPr>
          <a:lstStyle/>
          <a:p>
            <a:pPr marL="0" indent="0">
              <a:buNone/>
            </a:pPr>
            <a:r>
              <a:rPr lang="en-US" sz="2400" b="1" u="sng" dirty="0"/>
              <a:t>Qualifying Service</a:t>
            </a:r>
            <a:r>
              <a:rPr lang="en-US" sz="2400" dirty="0"/>
              <a:t>: Served in a tropical area.</a:t>
            </a:r>
          </a:p>
          <a:p>
            <a:pPr marL="0" indent="0">
              <a:spcBef>
                <a:spcPts val="1200"/>
              </a:spcBef>
              <a:spcAft>
                <a:spcPts val="600"/>
              </a:spcAft>
              <a:buNone/>
            </a:pPr>
            <a:r>
              <a:rPr lang="en-US" sz="2400" b="1" u="sng" dirty="0"/>
              <a:t>Qualifying Health Conditions</a:t>
            </a:r>
            <a:r>
              <a:rPr lang="en-US" sz="2400" dirty="0"/>
              <a:t>:                      </a:t>
            </a:r>
          </a:p>
          <a:p>
            <a:pPr marL="0" indent="0">
              <a:spcBef>
                <a:spcPts val="1200"/>
              </a:spcBef>
              <a:spcAft>
                <a:spcPts val="600"/>
              </a:spcAft>
              <a:buNone/>
            </a:pPr>
            <a:r>
              <a:rPr lang="en-US" sz="2400" dirty="0"/>
              <a:t>Listed at 38 C.F.R. § 3.309(b), including cholera, dysentery, malaria, yellow fever, and resultant disorders or diseases due to treatment of such diseases, or as a preventative thereof.</a:t>
            </a:r>
          </a:p>
          <a:p>
            <a:pPr marL="0" indent="0">
              <a:spcBef>
                <a:spcPts val="1200"/>
              </a:spcBef>
              <a:spcAft>
                <a:spcPts val="600"/>
              </a:spcAft>
              <a:buNone/>
            </a:pPr>
            <a:r>
              <a:rPr lang="en-US" sz="2400" b="1" u="sng" dirty="0"/>
              <a:t>Time Restriction</a:t>
            </a:r>
            <a:r>
              <a:rPr lang="en-US" sz="2400" dirty="0"/>
              <a:t>:                                     </a:t>
            </a:r>
          </a:p>
          <a:p>
            <a:pPr marL="0" indent="0">
              <a:spcBef>
                <a:spcPts val="1200"/>
              </a:spcBef>
              <a:spcAft>
                <a:spcPts val="1200"/>
              </a:spcAft>
              <a:buNone/>
            </a:pPr>
            <a:r>
              <a:rPr lang="en-US" sz="2400" dirty="0"/>
              <a:t>Condition must have manifested to a degree of 10% or more </a:t>
            </a:r>
            <a:r>
              <a:rPr lang="en-US" sz="2400" b="1" dirty="0"/>
              <a:t>within one year of service </a:t>
            </a:r>
            <a:r>
              <a:rPr lang="en-US" sz="2400" dirty="0"/>
              <a:t>or within the incubation period for the condition.</a:t>
            </a:r>
            <a:endParaRPr lang="en-US" sz="2400" baseline="30000" dirty="0"/>
          </a:p>
        </p:txBody>
      </p:sp>
      <p:pic>
        <p:nvPicPr>
          <p:cNvPr id="5" name="Picture 4">
            <a:extLst>
              <a:ext uri="{FF2B5EF4-FFF2-40B4-BE49-F238E27FC236}">
                <a16:creationId xmlns:a16="http://schemas.microsoft.com/office/drawing/2014/main" id="{67DC4FC3-80AD-44B9-9F45-F28946C489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4087" y="1681944"/>
            <a:ext cx="3254966" cy="2181194"/>
          </a:xfrm>
          <a:prstGeom prst="rect">
            <a:avLst/>
          </a:prstGeom>
        </p:spPr>
      </p:pic>
      <p:sp>
        <p:nvSpPr>
          <p:cNvPr id="10" name="TextBox 9">
            <a:extLst>
              <a:ext uri="{FF2B5EF4-FFF2-40B4-BE49-F238E27FC236}">
                <a16:creationId xmlns:a16="http://schemas.microsoft.com/office/drawing/2014/main" id="{D238C1DF-F05B-4F7F-BE63-AB0447435BC4}"/>
              </a:ext>
            </a:extLst>
          </p:cNvPr>
          <p:cNvSpPr txBox="1"/>
          <p:nvPr/>
        </p:nvSpPr>
        <p:spPr>
          <a:xfrm>
            <a:off x="8402550" y="3825250"/>
            <a:ext cx="1125548"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rPr>
              <a:t>Photo: CDC</a:t>
            </a:r>
            <a:endParaRPr lang="en-US" sz="1200" dirty="0"/>
          </a:p>
        </p:txBody>
      </p:sp>
      <p:sp>
        <p:nvSpPr>
          <p:cNvPr id="8" name="Rectangle: Rounded Corners 7">
            <a:extLst>
              <a:ext uri="{FF2B5EF4-FFF2-40B4-BE49-F238E27FC236}">
                <a16:creationId xmlns:a16="http://schemas.microsoft.com/office/drawing/2014/main" id="{B28ECE09-8FBF-42C0-ABF0-8259C21972F0}"/>
              </a:ext>
            </a:extLst>
          </p:cNvPr>
          <p:cNvSpPr/>
          <p:nvPr/>
        </p:nvSpPr>
        <p:spPr>
          <a:xfrm>
            <a:off x="8494087" y="4305559"/>
            <a:ext cx="3122273" cy="219642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2400" b="1" dirty="0">
                <a:solidFill>
                  <a:schemeClr val="tx1"/>
                </a:solidFill>
                <a:latin typeface="Verdana" panose="020B0604030504040204" pitchFamily="34" charset="0"/>
                <a:ea typeface="Verdana" panose="020B0604030504040204" pitchFamily="34" charset="0"/>
              </a:rPr>
              <a:t>Presumptions apply to </a:t>
            </a:r>
            <a:r>
              <a:rPr lang="en-US" sz="2400" b="1" u="sng" dirty="0">
                <a:solidFill>
                  <a:schemeClr val="tx1"/>
                </a:solidFill>
                <a:latin typeface="Verdana" panose="020B0604030504040204" pitchFamily="34" charset="0"/>
                <a:ea typeface="Verdana" panose="020B0604030504040204" pitchFamily="34" charset="0"/>
              </a:rPr>
              <a:t>any Veteran </a:t>
            </a:r>
            <a:r>
              <a:rPr lang="en-US" sz="2400" b="1" dirty="0">
                <a:solidFill>
                  <a:schemeClr val="tx1"/>
                </a:solidFill>
                <a:latin typeface="Verdana" panose="020B0604030504040204" pitchFamily="34" charset="0"/>
                <a:ea typeface="Verdana" panose="020B0604030504040204" pitchFamily="34" charset="0"/>
              </a:rPr>
              <a:t>with service in a tropical area</a:t>
            </a:r>
            <a:r>
              <a:rPr lang="en-US" sz="2400" b="1" dirty="0">
                <a:solidFill>
                  <a:schemeClr val="tx1"/>
                </a:solidFill>
              </a:rPr>
              <a:t>.</a:t>
            </a:r>
          </a:p>
          <a:p>
            <a:pPr algn="ctr"/>
            <a:endParaRPr lang="en-US" sz="3200" b="1" dirty="0">
              <a:solidFill>
                <a:schemeClr val="tx1"/>
              </a:solidFill>
            </a:endParaRPr>
          </a:p>
        </p:txBody>
      </p:sp>
    </p:spTree>
    <p:custDataLst>
      <p:tags r:id="rId1"/>
    </p:custDataLst>
    <p:extLst>
      <p:ext uri="{BB962C8B-B14F-4D97-AF65-F5344CB8AC3E}">
        <p14:creationId xmlns:p14="http://schemas.microsoft.com/office/powerpoint/2010/main" val="380305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6" presetClass="emph" presetSubtype="0" fill="hold" nodeType="clickEffect">
                                  <p:stCondLst>
                                    <p:cond delay="0"/>
                                  </p:stCondLst>
                                  <p:childTnLst>
                                    <p:animEffect transition="out" filter="fade">
                                      <p:cBhvr>
                                        <p:cTn id="17" dur="500" tmFilter="0, 0; .2, .5; .8, .5; 1, 0"/>
                                        <p:tgtEl>
                                          <p:spTgt spid="4">
                                            <p:txEl>
                                              <p:pRg st="1" end="1"/>
                                            </p:txEl>
                                          </p:spTgt>
                                        </p:tgtEl>
                                      </p:cBhvr>
                                    </p:animEffect>
                                    <p:animScale>
                                      <p:cBhvr>
                                        <p:cTn id="18" dur="250" autoRev="1" fill="hold"/>
                                        <p:tgtEl>
                                          <p:spTgt spid="4">
                                            <p:txEl>
                                              <p:pRg st="1" end="1"/>
                                            </p:txEl>
                                          </p:spTgt>
                                        </p:tgtEl>
                                      </p:cBhvr>
                                      <p:by x="105000" y="105000"/>
                                    </p:animScale>
                                  </p:childTnLst>
                                </p:cTn>
                              </p:par>
                              <p:par>
                                <p:cTn id="19" presetID="26" presetClass="emph" presetSubtype="0" fill="hold" nodeType="withEffect">
                                  <p:stCondLst>
                                    <p:cond delay="0"/>
                                  </p:stCondLst>
                                  <p:childTnLst>
                                    <p:animEffect transition="out" filter="fade">
                                      <p:cBhvr>
                                        <p:cTn id="20" dur="500" tmFilter="0, 0; .2, .5; .8, .5; 1, 0"/>
                                        <p:tgtEl>
                                          <p:spTgt spid="4">
                                            <p:txEl>
                                              <p:pRg st="2" end="2"/>
                                            </p:txEl>
                                          </p:spTgt>
                                        </p:tgtEl>
                                      </p:cBhvr>
                                    </p:animEffect>
                                    <p:animScale>
                                      <p:cBhvr>
                                        <p:cTn id="21" dur="250" autoRev="1" fill="hold"/>
                                        <p:tgtEl>
                                          <p:spTgt spid="4">
                                            <p:txEl>
                                              <p:pRg st="2" end="2"/>
                                            </p:txEl>
                                          </p:spTgt>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nodeType="clickEffect">
                                  <p:stCondLst>
                                    <p:cond delay="0"/>
                                  </p:stCondLst>
                                  <p:childTnLst>
                                    <p:animEffect transition="out" filter="fade">
                                      <p:cBhvr>
                                        <p:cTn id="25" dur="500" tmFilter="0, 0; .2, .5; .8, .5; 1, 0"/>
                                        <p:tgtEl>
                                          <p:spTgt spid="4">
                                            <p:txEl>
                                              <p:pRg st="3" end="3"/>
                                            </p:txEl>
                                          </p:spTgt>
                                        </p:tgtEl>
                                      </p:cBhvr>
                                    </p:animEffect>
                                    <p:animScale>
                                      <p:cBhvr>
                                        <p:cTn id="26" dur="250" autoRev="1" fill="hold"/>
                                        <p:tgtEl>
                                          <p:spTgt spid="4">
                                            <p:txEl>
                                              <p:pRg st="3" end="3"/>
                                            </p:txEl>
                                          </p:spTgt>
                                        </p:tgtEl>
                                      </p:cBhvr>
                                      <p:by x="105000" y="105000"/>
                                    </p:animScale>
                                  </p:childTnLst>
                                </p:cTn>
                              </p:par>
                              <p:par>
                                <p:cTn id="27" presetID="26" presetClass="emph" presetSubtype="0" fill="hold" nodeType="withEffect">
                                  <p:stCondLst>
                                    <p:cond delay="0"/>
                                  </p:stCondLst>
                                  <p:childTnLst>
                                    <p:animEffect transition="out" filter="fade">
                                      <p:cBhvr>
                                        <p:cTn id="28" dur="500" tmFilter="0, 0; .2, .5; .8, .5; 1, 0"/>
                                        <p:tgtEl>
                                          <p:spTgt spid="4">
                                            <p:txEl>
                                              <p:pRg st="4" end="4"/>
                                            </p:txEl>
                                          </p:spTgt>
                                        </p:tgtEl>
                                      </p:cBhvr>
                                    </p:animEffect>
                                    <p:animScale>
                                      <p:cBhvr>
                                        <p:cTn id="29" dur="250" autoRev="1" fill="hold"/>
                                        <p:tgtEl>
                                          <p:spTgt spid="4">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441DB-9EDA-49DA-BE86-E957EF65CE2E}"/>
              </a:ext>
            </a:extLst>
          </p:cNvPr>
          <p:cNvSpPr>
            <a:spLocks noGrp="1"/>
          </p:cNvSpPr>
          <p:nvPr>
            <p:ph type="title"/>
          </p:nvPr>
        </p:nvSpPr>
        <p:spPr/>
        <p:txBody>
          <a:bodyPr/>
          <a:lstStyle/>
          <a:p>
            <a:r>
              <a:rPr lang="en-US" dirty="0"/>
              <a:t>2: Prisoner of War</a:t>
            </a:r>
          </a:p>
        </p:txBody>
      </p:sp>
      <p:sp>
        <p:nvSpPr>
          <p:cNvPr id="3" name="Slide Number Placeholder 2">
            <a:extLst>
              <a:ext uri="{FF2B5EF4-FFF2-40B4-BE49-F238E27FC236}">
                <a16:creationId xmlns:a16="http://schemas.microsoft.com/office/drawing/2014/main" id="{78AF7039-8FA7-40E4-A933-0BFD9F85CF97}"/>
              </a:ext>
            </a:extLst>
          </p:cNvPr>
          <p:cNvSpPr>
            <a:spLocks noGrp="1"/>
          </p:cNvSpPr>
          <p:nvPr>
            <p:ph type="sldNum" sz="quarter" idx="12"/>
          </p:nvPr>
        </p:nvSpPr>
        <p:spPr/>
        <p:txBody>
          <a:bodyPr/>
          <a:lstStyle/>
          <a:p>
            <a:fld id="{772AD97A-4EE5-4134-952F-E148AF3C2668}" type="slidenum">
              <a:rPr lang="en-US" smtClean="0"/>
              <a:pPr/>
              <a:t>5</a:t>
            </a:fld>
            <a:endParaRPr lang="en-US" dirty="0"/>
          </a:p>
        </p:txBody>
      </p:sp>
      <p:sp>
        <p:nvSpPr>
          <p:cNvPr id="4" name="Content Placeholder 3">
            <a:extLst>
              <a:ext uri="{FF2B5EF4-FFF2-40B4-BE49-F238E27FC236}">
                <a16:creationId xmlns:a16="http://schemas.microsoft.com/office/drawing/2014/main" id="{3CD780A7-6A93-448E-B701-B10EA074E0EF}"/>
              </a:ext>
            </a:extLst>
          </p:cNvPr>
          <p:cNvSpPr>
            <a:spLocks noGrp="1"/>
          </p:cNvSpPr>
          <p:nvPr>
            <p:ph idx="1"/>
          </p:nvPr>
        </p:nvSpPr>
        <p:spPr>
          <a:xfrm>
            <a:off x="169333" y="1456268"/>
            <a:ext cx="11836398" cy="4997586"/>
          </a:xfrm>
        </p:spPr>
        <p:txBody>
          <a:bodyPr anchor="ctr">
            <a:normAutofit fontScale="92500" lnSpcReduction="20000"/>
          </a:bodyPr>
          <a:lstStyle/>
          <a:p>
            <a:pPr marL="0" indent="0">
              <a:lnSpc>
                <a:spcPct val="120000"/>
              </a:lnSpc>
              <a:spcBef>
                <a:spcPts val="600"/>
              </a:spcBef>
              <a:spcAft>
                <a:spcPts val="1200"/>
              </a:spcAft>
              <a:buNone/>
            </a:pPr>
            <a:r>
              <a:rPr lang="en-US" sz="2400" b="1" u="sng" dirty="0"/>
              <a:t>Qualifying Service</a:t>
            </a:r>
            <a:r>
              <a:rPr lang="en-US" sz="2400" dirty="0"/>
              <a:t>: Was Prisoner of War (POW)</a:t>
            </a:r>
          </a:p>
          <a:p>
            <a:pPr marL="0" indent="0">
              <a:lnSpc>
                <a:spcPct val="120000"/>
              </a:lnSpc>
              <a:spcBef>
                <a:spcPts val="600"/>
              </a:spcBef>
              <a:buNone/>
            </a:pPr>
            <a:r>
              <a:rPr lang="en-US" sz="2400" b="1" u="sng" dirty="0"/>
              <a:t>Qualifying Health Conditions</a:t>
            </a:r>
            <a:r>
              <a:rPr lang="en-US" sz="2400" dirty="0"/>
              <a:t>: 38 C.F.R. § 3.309(c)(1)</a:t>
            </a:r>
          </a:p>
          <a:p>
            <a:pPr marL="0" indent="0">
              <a:lnSpc>
                <a:spcPct val="120000"/>
              </a:lnSpc>
              <a:spcBef>
                <a:spcPts val="600"/>
              </a:spcBef>
              <a:buNone/>
            </a:pPr>
            <a:r>
              <a:rPr lang="en-US" sz="2400" dirty="0"/>
              <a:t>Includes psychosis, anxiety conditions, depression, residuals of </a:t>
            </a:r>
          </a:p>
          <a:p>
            <a:pPr marL="0" indent="0">
              <a:lnSpc>
                <a:spcPct val="120000"/>
              </a:lnSpc>
              <a:spcBef>
                <a:spcPts val="600"/>
              </a:spcBef>
              <a:buNone/>
            </a:pPr>
            <a:r>
              <a:rPr lang="en-US" sz="2400" dirty="0"/>
              <a:t>frostbite, posttraumatic osteoarthritis, certain heart diseases, </a:t>
            </a:r>
          </a:p>
          <a:p>
            <a:pPr marL="0" indent="0">
              <a:lnSpc>
                <a:spcPct val="120000"/>
              </a:lnSpc>
              <a:spcBef>
                <a:spcPts val="600"/>
              </a:spcBef>
              <a:buNone/>
            </a:pPr>
            <a:r>
              <a:rPr lang="en-US" sz="2400" dirty="0"/>
              <a:t>and stroke.</a:t>
            </a:r>
          </a:p>
          <a:p>
            <a:pPr marL="0" indent="0">
              <a:lnSpc>
                <a:spcPct val="120000"/>
              </a:lnSpc>
              <a:spcBef>
                <a:spcPts val="1200"/>
              </a:spcBef>
              <a:spcAft>
                <a:spcPts val="600"/>
              </a:spcAft>
              <a:buNone/>
            </a:pPr>
            <a:r>
              <a:rPr lang="en-US" sz="2400" b="1" u="sng" dirty="0"/>
              <a:t>Qualifying Health Conditions with at least 30 days as POW</a:t>
            </a:r>
            <a:r>
              <a:rPr lang="en-US" sz="2400" dirty="0"/>
              <a:t>:</a:t>
            </a:r>
          </a:p>
          <a:p>
            <a:pPr marL="0" indent="0">
              <a:lnSpc>
                <a:spcPct val="120000"/>
              </a:lnSpc>
              <a:spcBef>
                <a:spcPts val="300"/>
              </a:spcBef>
              <a:spcAft>
                <a:spcPts val="600"/>
              </a:spcAft>
              <a:buNone/>
            </a:pPr>
            <a:r>
              <a:rPr lang="en-US" sz="2400" dirty="0"/>
              <a:t>38 C.F.R. § 3.309(c)(2) Includes the above plus avitaminosis, chronic dysentery, malnutrition, irritable bowel syndrome, peptic ulcer disease, peripheral neuropathy, cirrhosis of the liver.</a:t>
            </a:r>
          </a:p>
          <a:p>
            <a:pPr marL="0" indent="0">
              <a:lnSpc>
                <a:spcPct val="120000"/>
              </a:lnSpc>
              <a:spcBef>
                <a:spcPts val="1200"/>
              </a:spcBef>
              <a:spcAft>
                <a:spcPts val="600"/>
              </a:spcAft>
              <a:buNone/>
            </a:pPr>
            <a:r>
              <a:rPr lang="en-US" sz="2400" b="1" u="sng" dirty="0"/>
              <a:t>Time Restriction</a:t>
            </a:r>
            <a:r>
              <a:rPr lang="en-US" sz="2400" dirty="0"/>
              <a:t>: None, if manifested to a degree of 10% or more at any time after exit from service</a:t>
            </a:r>
            <a:endParaRPr lang="en-US" sz="2400" baseline="30000" dirty="0"/>
          </a:p>
        </p:txBody>
      </p:sp>
      <p:pic>
        <p:nvPicPr>
          <p:cNvPr id="6" name="Picture 5">
            <a:extLst>
              <a:ext uri="{FF2B5EF4-FFF2-40B4-BE49-F238E27FC236}">
                <a16:creationId xmlns:a16="http://schemas.microsoft.com/office/drawing/2014/main" id="{C6074B0C-246F-41B2-9281-C04A588C7265}"/>
              </a:ext>
            </a:extLst>
          </p:cNvPr>
          <p:cNvPicPr>
            <a:picLocks noChangeAspect="1"/>
          </p:cNvPicPr>
          <p:nvPr/>
        </p:nvPicPr>
        <p:blipFill>
          <a:blip r:embed="rId4"/>
          <a:stretch>
            <a:fillRect/>
          </a:stretch>
        </p:blipFill>
        <p:spPr>
          <a:xfrm>
            <a:off x="9633227" y="1408143"/>
            <a:ext cx="2389440" cy="2903370"/>
          </a:xfrm>
          <a:prstGeom prst="rect">
            <a:avLst/>
          </a:prstGeom>
        </p:spPr>
      </p:pic>
    </p:spTree>
    <p:custDataLst>
      <p:tags r:id="rId1"/>
    </p:custDataLst>
    <p:extLst>
      <p:ext uri="{BB962C8B-B14F-4D97-AF65-F5344CB8AC3E}">
        <p14:creationId xmlns:p14="http://schemas.microsoft.com/office/powerpoint/2010/main" val="24612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1" end="1"/>
                                            </p:txEl>
                                          </p:spTgt>
                                        </p:tgtEl>
                                      </p:cBhvr>
                                    </p:animEffect>
                                    <p:animScale>
                                      <p:cBhvr>
                                        <p:cTn id="7" dur="250" autoRev="1" fill="hold"/>
                                        <p:tgtEl>
                                          <p:spTgt spid="4">
                                            <p:txEl>
                                              <p:pRg st="1" end="1"/>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4">
                                            <p:txEl>
                                              <p:pRg st="2" end="2"/>
                                            </p:txEl>
                                          </p:spTgt>
                                        </p:tgtEl>
                                      </p:cBhvr>
                                    </p:animEffect>
                                    <p:animScale>
                                      <p:cBhvr>
                                        <p:cTn id="10" dur="250" autoRev="1" fill="hold"/>
                                        <p:tgtEl>
                                          <p:spTgt spid="4">
                                            <p:txEl>
                                              <p:pRg st="2" end="2"/>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4">
                                            <p:txEl>
                                              <p:pRg st="3" end="3"/>
                                            </p:txEl>
                                          </p:spTgt>
                                        </p:tgtEl>
                                      </p:cBhvr>
                                    </p:animEffect>
                                    <p:animScale>
                                      <p:cBhvr>
                                        <p:cTn id="13" dur="250" autoRev="1" fill="hold"/>
                                        <p:tgtEl>
                                          <p:spTgt spid="4">
                                            <p:txEl>
                                              <p:pRg st="3" end="3"/>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4">
                                            <p:txEl>
                                              <p:pRg st="4" end="4"/>
                                            </p:txEl>
                                          </p:spTgt>
                                        </p:tgtEl>
                                      </p:cBhvr>
                                    </p:animEffect>
                                    <p:animScale>
                                      <p:cBhvr>
                                        <p:cTn id="16" dur="250" autoRev="1" fill="hold"/>
                                        <p:tgtEl>
                                          <p:spTgt spid="4">
                                            <p:txEl>
                                              <p:pRg st="4" end="4"/>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4">
                                            <p:txEl>
                                              <p:pRg st="5" end="5"/>
                                            </p:txEl>
                                          </p:spTgt>
                                        </p:tgtEl>
                                      </p:cBhvr>
                                    </p:animEffect>
                                    <p:animScale>
                                      <p:cBhvr>
                                        <p:cTn id="21" dur="250" autoRev="1" fill="hold"/>
                                        <p:tgtEl>
                                          <p:spTgt spid="4">
                                            <p:txEl>
                                              <p:pRg st="5" end="5"/>
                                            </p:txEl>
                                          </p:spTgt>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4">
                                            <p:txEl>
                                              <p:pRg st="6" end="6"/>
                                            </p:txEl>
                                          </p:spTgt>
                                        </p:tgtEl>
                                      </p:cBhvr>
                                    </p:animEffect>
                                    <p:animScale>
                                      <p:cBhvr>
                                        <p:cTn id="24" dur="250" autoRev="1" fill="hold"/>
                                        <p:tgtEl>
                                          <p:spTgt spid="4">
                                            <p:txEl>
                                              <p:pRg st="6" end="6"/>
                                            </p:txEl>
                                          </p:spTgt>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nodeType="clickEffect">
                                  <p:stCondLst>
                                    <p:cond delay="0"/>
                                  </p:stCondLst>
                                  <p:childTnLst>
                                    <p:animEffect transition="out" filter="fade">
                                      <p:cBhvr>
                                        <p:cTn id="28" dur="500" tmFilter="0, 0; .2, .5; .8, .5; 1, 0"/>
                                        <p:tgtEl>
                                          <p:spTgt spid="4">
                                            <p:txEl>
                                              <p:pRg st="7" end="7"/>
                                            </p:txEl>
                                          </p:spTgt>
                                        </p:tgtEl>
                                      </p:cBhvr>
                                    </p:animEffect>
                                    <p:animScale>
                                      <p:cBhvr>
                                        <p:cTn id="29" dur="250" autoRev="1" fill="hold"/>
                                        <p:tgtEl>
                                          <p:spTgt spid="4">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7D1C-28BF-408E-BE96-46CC7DA44C89}"/>
              </a:ext>
            </a:extLst>
          </p:cNvPr>
          <p:cNvSpPr>
            <a:spLocks noGrp="1"/>
          </p:cNvSpPr>
          <p:nvPr>
            <p:ph type="title"/>
          </p:nvPr>
        </p:nvSpPr>
        <p:spPr/>
        <p:txBody>
          <a:bodyPr/>
          <a:lstStyle/>
          <a:p>
            <a:r>
              <a:rPr lang="en-US" dirty="0"/>
              <a:t>3: Radiation Exposed Veterans</a:t>
            </a:r>
          </a:p>
        </p:txBody>
      </p:sp>
      <p:sp>
        <p:nvSpPr>
          <p:cNvPr id="3" name="Slide Number Placeholder 2">
            <a:extLst>
              <a:ext uri="{FF2B5EF4-FFF2-40B4-BE49-F238E27FC236}">
                <a16:creationId xmlns:a16="http://schemas.microsoft.com/office/drawing/2014/main" id="{00C961E4-8FA6-4DF3-820F-67B06D126C5D}"/>
              </a:ext>
            </a:extLst>
          </p:cNvPr>
          <p:cNvSpPr>
            <a:spLocks noGrp="1"/>
          </p:cNvSpPr>
          <p:nvPr>
            <p:ph type="sldNum" sz="quarter" idx="12"/>
          </p:nvPr>
        </p:nvSpPr>
        <p:spPr/>
        <p:txBody>
          <a:bodyPr/>
          <a:lstStyle/>
          <a:p>
            <a:fld id="{772AD97A-4EE5-4134-952F-E148AF3C2668}" type="slidenum">
              <a:rPr lang="en-US" smtClean="0"/>
              <a:pPr/>
              <a:t>6</a:t>
            </a:fld>
            <a:endParaRPr lang="en-US" dirty="0"/>
          </a:p>
        </p:txBody>
      </p:sp>
      <p:sp>
        <p:nvSpPr>
          <p:cNvPr id="5" name="Subtitle 2">
            <a:extLst>
              <a:ext uri="{FF2B5EF4-FFF2-40B4-BE49-F238E27FC236}">
                <a16:creationId xmlns:a16="http://schemas.microsoft.com/office/drawing/2014/main" id="{82EF1B65-7396-4598-826A-D9D3DD68C501}"/>
              </a:ext>
            </a:extLst>
          </p:cNvPr>
          <p:cNvSpPr txBox="1">
            <a:spLocks/>
          </p:cNvSpPr>
          <p:nvPr/>
        </p:nvSpPr>
        <p:spPr>
          <a:xfrm>
            <a:off x="4459739" y="1419544"/>
            <a:ext cx="7841698" cy="4998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spcAft>
                <a:spcPts val="1200"/>
              </a:spcAft>
              <a:buNone/>
            </a:pPr>
            <a:r>
              <a:rPr lang="en-US" sz="2400" b="1" u="sng" dirty="0"/>
              <a:t>Qualifying Service</a:t>
            </a:r>
            <a:r>
              <a:rPr lang="en-US" sz="2400" dirty="0"/>
              <a:t>: </a:t>
            </a:r>
          </a:p>
          <a:p>
            <a:pPr marL="0" indent="0">
              <a:spcBef>
                <a:spcPts val="0"/>
              </a:spcBef>
              <a:spcAft>
                <a:spcPts val="1200"/>
              </a:spcAft>
              <a:buNone/>
            </a:pPr>
            <a:r>
              <a:rPr lang="en-US" sz="2400" dirty="0"/>
              <a:t>Participated in radiation-risk activities around atomic bomb blast sites in Japan, nuclear weapon test sites, and other high-risk locations.</a:t>
            </a:r>
            <a:endParaRPr lang="en-US" sz="2000" baseline="30000" dirty="0"/>
          </a:p>
          <a:p>
            <a:pPr marL="0" indent="0">
              <a:lnSpc>
                <a:spcPct val="100000"/>
              </a:lnSpc>
              <a:spcBef>
                <a:spcPts val="1200"/>
              </a:spcBef>
              <a:spcAft>
                <a:spcPts val="1200"/>
              </a:spcAft>
              <a:buNone/>
            </a:pPr>
            <a:r>
              <a:rPr lang="en-US" sz="2400" b="1" u="sng" dirty="0"/>
              <a:t>Qualifying Health Conditions</a:t>
            </a:r>
            <a:r>
              <a:rPr lang="en-US" sz="2400" dirty="0"/>
              <a:t>: </a:t>
            </a:r>
          </a:p>
          <a:p>
            <a:pPr marL="0" indent="0">
              <a:spcBef>
                <a:spcPts val="0"/>
              </a:spcBef>
              <a:spcAft>
                <a:spcPts val="1200"/>
              </a:spcAft>
              <a:buNone/>
            </a:pPr>
            <a:r>
              <a:rPr lang="en-US" sz="2400" dirty="0"/>
              <a:t>Listed at 38 C.F.R. §§ 3.309(d) and 3.311, including many types of cancer.</a:t>
            </a:r>
            <a:endParaRPr lang="en-US" sz="2000" dirty="0"/>
          </a:p>
          <a:p>
            <a:pPr marL="0" indent="0">
              <a:lnSpc>
                <a:spcPct val="120000"/>
              </a:lnSpc>
              <a:spcBef>
                <a:spcPts val="1200"/>
              </a:spcBef>
              <a:spcAft>
                <a:spcPts val="1200"/>
              </a:spcAft>
              <a:buNone/>
            </a:pPr>
            <a:r>
              <a:rPr lang="en-US" sz="2400" b="1" u="sng" dirty="0"/>
              <a:t>Time Restrictions</a:t>
            </a:r>
            <a:r>
              <a:rPr lang="en-US" sz="2400" dirty="0"/>
              <a:t>: None.</a:t>
            </a:r>
          </a:p>
        </p:txBody>
      </p:sp>
      <p:sp>
        <p:nvSpPr>
          <p:cNvPr id="11" name="Rectangle: Rounded Corners 10">
            <a:extLst>
              <a:ext uri="{FF2B5EF4-FFF2-40B4-BE49-F238E27FC236}">
                <a16:creationId xmlns:a16="http://schemas.microsoft.com/office/drawing/2014/main" id="{4CE12B6C-30B5-40C8-BCAD-E3944D9BC16B}"/>
              </a:ext>
            </a:extLst>
          </p:cNvPr>
          <p:cNvSpPr/>
          <p:nvPr/>
        </p:nvSpPr>
        <p:spPr>
          <a:xfrm>
            <a:off x="357808" y="5396225"/>
            <a:ext cx="11515807" cy="117074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3200" b="1" dirty="0">
                <a:solidFill>
                  <a:schemeClr val="tx1"/>
                </a:solidFill>
              </a:rPr>
              <a:t>Advocacy tip: </a:t>
            </a:r>
            <a:r>
              <a:rPr lang="en-US" sz="3200" dirty="0">
                <a:solidFill>
                  <a:schemeClr val="tx1"/>
                </a:solidFill>
              </a:rPr>
              <a:t>Look carefully at the names and spelling of Pacific islands where the U.S. tested or stored nuclear weapons and waste.</a:t>
            </a:r>
          </a:p>
          <a:p>
            <a:pPr algn="ctr"/>
            <a:endParaRPr lang="en-US" sz="3200" b="1" dirty="0">
              <a:solidFill>
                <a:schemeClr val="tx1"/>
              </a:solidFill>
            </a:endParaRPr>
          </a:p>
        </p:txBody>
      </p:sp>
      <p:pic>
        <p:nvPicPr>
          <p:cNvPr id="7" name="Picture 6" descr="A picture containing text, sign, clipart&#10;&#10;Description automatically generated">
            <a:extLst>
              <a:ext uri="{FF2B5EF4-FFF2-40B4-BE49-F238E27FC236}">
                <a16:creationId xmlns:a16="http://schemas.microsoft.com/office/drawing/2014/main" id="{4E5C55D5-9B09-458C-96AE-876BAABDE8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08" y="1709516"/>
            <a:ext cx="3723529" cy="3438967"/>
          </a:xfrm>
          <a:prstGeom prst="rect">
            <a:avLst/>
          </a:prstGeom>
        </p:spPr>
      </p:pic>
    </p:spTree>
    <p:custDataLst>
      <p:tags r:id="rId1"/>
    </p:custDataLst>
    <p:extLst>
      <p:ext uri="{BB962C8B-B14F-4D97-AF65-F5344CB8AC3E}">
        <p14:creationId xmlns:p14="http://schemas.microsoft.com/office/powerpoint/2010/main" val="42432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xEl>
                                              <p:pRg st="1" end="1"/>
                                            </p:txEl>
                                          </p:spTgt>
                                        </p:tgtEl>
                                      </p:cBhvr>
                                    </p:animEffect>
                                    <p:animScale>
                                      <p:cBhvr>
                                        <p:cTn id="10" dur="250" autoRev="1" fill="hold"/>
                                        <p:tgtEl>
                                          <p:spTgt spid="5">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5">
                                            <p:txEl>
                                              <p:pRg st="2" end="2"/>
                                            </p:txEl>
                                          </p:spTgt>
                                        </p:tgtEl>
                                      </p:cBhvr>
                                    </p:animEffect>
                                    <p:animScale>
                                      <p:cBhvr>
                                        <p:cTn id="15" dur="250" autoRev="1" fill="hold"/>
                                        <p:tgtEl>
                                          <p:spTgt spid="5">
                                            <p:txEl>
                                              <p:pRg st="2" end="2"/>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5">
                                            <p:txEl>
                                              <p:pRg st="3" end="3"/>
                                            </p:txEl>
                                          </p:spTgt>
                                        </p:tgtEl>
                                      </p:cBhvr>
                                    </p:animEffect>
                                    <p:animScale>
                                      <p:cBhvr>
                                        <p:cTn id="18" dur="250" autoRev="1" fill="hold"/>
                                        <p:tgtEl>
                                          <p:spTgt spid="5">
                                            <p:txEl>
                                              <p:pRg st="3" end="3"/>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5">
                                            <p:txEl>
                                              <p:pRg st="4" end="4"/>
                                            </p:txEl>
                                          </p:spTgt>
                                        </p:tgtEl>
                                      </p:cBhvr>
                                    </p:animEffect>
                                    <p:animScale>
                                      <p:cBhvr>
                                        <p:cTn id="23" dur="250" autoRev="1" fill="hold"/>
                                        <p:tgtEl>
                                          <p:spTgt spid="5">
                                            <p:txEl>
                                              <p:pRg st="4" end="4"/>
                                            </p:txEl>
                                          </p:spTgt>
                                        </p:tgtEl>
                                      </p:cBhvr>
                                      <p:by x="105000" y="105000"/>
                                    </p:animScale>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4611-27DB-497E-8F15-9E7C4160B8FC}"/>
              </a:ext>
            </a:extLst>
          </p:cNvPr>
          <p:cNvSpPr>
            <a:spLocks noGrp="1"/>
          </p:cNvSpPr>
          <p:nvPr>
            <p:ph type="title"/>
          </p:nvPr>
        </p:nvSpPr>
        <p:spPr/>
        <p:txBody>
          <a:bodyPr/>
          <a:lstStyle/>
          <a:p>
            <a:r>
              <a:rPr lang="en-US" dirty="0"/>
              <a:t>4: Herbicide-Agent Orange</a:t>
            </a:r>
          </a:p>
        </p:txBody>
      </p:sp>
      <p:sp>
        <p:nvSpPr>
          <p:cNvPr id="3" name="Slide Number Placeholder 2">
            <a:extLst>
              <a:ext uri="{FF2B5EF4-FFF2-40B4-BE49-F238E27FC236}">
                <a16:creationId xmlns:a16="http://schemas.microsoft.com/office/drawing/2014/main" id="{8D17741F-9877-499A-9989-539A099863BE}"/>
              </a:ext>
            </a:extLst>
          </p:cNvPr>
          <p:cNvSpPr>
            <a:spLocks noGrp="1"/>
          </p:cNvSpPr>
          <p:nvPr>
            <p:ph type="sldNum" sz="quarter" idx="12"/>
          </p:nvPr>
        </p:nvSpPr>
        <p:spPr/>
        <p:txBody>
          <a:bodyPr/>
          <a:lstStyle/>
          <a:p>
            <a:fld id="{772AD97A-4EE5-4134-952F-E148AF3C2668}" type="slidenum">
              <a:rPr lang="en-US" smtClean="0"/>
              <a:pPr/>
              <a:t>7</a:t>
            </a:fld>
            <a:endParaRPr lang="en-US" dirty="0"/>
          </a:p>
        </p:txBody>
      </p:sp>
      <p:sp>
        <p:nvSpPr>
          <p:cNvPr id="4" name="Content Placeholder 3">
            <a:extLst>
              <a:ext uri="{FF2B5EF4-FFF2-40B4-BE49-F238E27FC236}">
                <a16:creationId xmlns:a16="http://schemas.microsoft.com/office/drawing/2014/main" id="{38D8565D-69A0-46A4-9E83-F3D232111EDD}"/>
              </a:ext>
            </a:extLst>
          </p:cNvPr>
          <p:cNvSpPr>
            <a:spLocks noGrp="1"/>
          </p:cNvSpPr>
          <p:nvPr>
            <p:ph idx="1"/>
          </p:nvPr>
        </p:nvSpPr>
        <p:spPr>
          <a:xfrm>
            <a:off x="169334" y="1456268"/>
            <a:ext cx="7942280" cy="4997586"/>
          </a:xfrm>
        </p:spPr>
        <p:txBody>
          <a:bodyPr>
            <a:normAutofit fontScale="92500" lnSpcReduction="10000"/>
          </a:bodyPr>
          <a:lstStyle/>
          <a:p>
            <a:pPr marL="0" indent="0">
              <a:lnSpc>
                <a:spcPct val="120000"/>
              </a:lnSpc>
              <a:buNone/>
            </a:pPr>
            <a:r>
              <a:rPr lang="en-US" b="1" dirty="0"/>
              <a:t>Exposure to herbicides is presumed if:</a:t>
            </a:r>
            <a:endParaRPr lang="en-US" sz="2800" b="1" dirty="0"/>
          </a:p>
          <a:p>
            <a:pPr marL="0" indent="0">
              <a:lnSpc>
                <a:spcPct val="120000"/>
              </a:lnSpc>
              <a:buNone/>
            </a:pPr>
            <a:r>
              <a:rPr lang="en-US" sz="2800" b="1" u="sng" dirty="0"/>
              <a:t>Qualifying Service</a:t>
            </a:r>
            <a:r>
              <a:rPr lang="en-US" sz="2800" dirty="0"/>
              <a:t>:</a:t>
            </a:r>
          </a:p>
          <a:p>
            <a:pPr>
              <a:lnSpc>
                <a:spcPct val="100000"/>
              </a:lnSpc>
              <a:spcBef>
                <a:spcPts val="0"/>
              </a:spcBef>
            </a:pPr>
            <a:r>
              <a:rPr lang="en-US" sz="2800" dirty="0"/>
              <a:t>Service in Republic of Vietnam between January 9, 1962, and May 7, 1975. </a:t>
            </a:r>
          </a:p>
          <a:p>
            <a:pPr>
              <a:lnSpc>
                <a:spcPct val="100000"/>
              </a:lnSpc>
              <a:spcBef>
                <a:spcPts val="0"/>
              </a:spcBef>
            </a:pPr>
            <a:r>
              <a:rPr lang="en-US" sz="2800" dirty="0"/>
              <a:t>Served on the perimeter of airbases in Thailand used by the U.S. Air Force.</a:t>
            </a:r>
          </a:p>
          <a:p>
            <a:pPr>
              <a:lnSpc>
                <a:spcPct val="100000"/>
              </a:lnSpc>
              <a:spcBef>
                <a:spcPts val="0"/>
              </a:spcBef>
            </a:pPr>
            <a:r>
              <a:rPr lang="en-US" sz="2800" dirty="0"/>
              <a:t>Served on the Korean Demilitarized Zone between April 1, 1968 and August 31, 1972.</a:t>
            </a:r>
            <a:endParaRPr lang="en-US" sz="2800" baseline="30000" dirty="0"/>
          </a:p>
          <a:p>
            <a:pPr>
              <a:lnSpc>
                <a:spcPct val="100000"/>
              </a:lnSpc>
              <a:spcBef>
                <a:spcPts val="0"/>
              </a:spcBef>
            </a:pPr>
            <a:r>
              <a:rPr lang="en-US" sz="2800" dirty="0"/>
              <a:t>Operated, maintained, or served onboard C-123s used to spray herbicides.</a:t>
            </a:r>
          </a:p>
          <a:p>
            <a:pPr marL="0" indent="0">
              <a:lnSpc>
                <a:spcPct val="110000"/>
              </a:lnSpc>
              <a:spcBef>
                <a:spcPts val="0"/>
              </a:spcBef>
              <a:buNone/>
            </a:pPr>
            <a:r>
              <a:rPr lang="en-US" sz="2800" b="1" u="sng" dirty="0"/>
              <a:t>Excluded by VA regulations:</a:t>
            </a:r>
          </a:p>
          <a:p>
            <a:pPr>
              <a:lnSpc>
                <a:spcPct val="120000"/>
              </a:lnSpc>
              <a:spcBef>
                <a:spcPts val="0"/>
              </a:spcBef>
            </a:pPr>
            <a:r>
              <a:rPr lang="en-US" sz="2800" dirty="0"/>
              <a:t>Merely flew over Vietnam airspace.</a:t>
            </a:r>
          </a:p>
          <a:p>
            <a:endParaRPr lang="en-US" dirty="0"/>
          </a:p>
        </p:txBody>
      </p:sp>
      <p:pic>
        <p:nvPicPr>
          <p:cNvPr id="5" name="Picture 4">
            <a:extLst>
              <a:ext uri="{FF2B5EF4-FFF2-40B4-BE49-F238E27FC236}">
                <a16:creationId xmlns:a16="http://schemas.microsoft.com/office/drawing/2014/main" id="{1BFF968A-9498-4697-BDA1-E8A0FB897B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8090" y="1586088"/>
            <a:ext cx="3521221" cy="4936120"/>
          </a:xfrm>
          <a:prstGeom prst="rect">
            <a:avLst/>
          </a:prstGeom>
        </p:spPr>
      </p:pic>
      <p:sp>
        <p:nvSpPr>
          <p:cNvPr id="7" name="TextBox 6">
            <a:extLst>
              <a:ext uri="{FF2B5EF4-FFF2-40B4-BE49-F238E27FC236}">
                <a16:creationId xmlns:a16="http://schemas.microsoft.com/office/drawing/2014/main" id="{BEAAD37B-CF04-4B58-8A4C-17A61020E31C}"/>
              </a:ext>
            </a:extLst>
          </p:cNvPr>
          <p:cNvSpPr txBox="1"/>
          <p:nvPr/>
        </p:nvSpPr>
        <p:spPr>
          <a:xfrm>
            <a:off x="8318090" y="6525064"/>
            <a:ext cx="2645367"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rPr>
              <a:t>Photo: Library of Congress</a:t>
            </a:r>
            <a:endParaRPr lang="en-US" sz="1200" dirty="0"/>
          </a:p>
        </p:txBody>
      </p:sp>
    </p:spTree>
    <p:custDataLst>
      <p:tags r:id="rId1"/>
    </p:custDataLst>
    <p:extLst>
      <p:ext uri="{BB962C8B-B14F-4D97-AF65-F5344CB8AC3E}">
        <p14:creationId xmlns:p14="http://schemas.microsoft.com/office/powerpoint/2010/main" val="322665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2" end="2"/>
                                            </p:txEl>
                                          </p:spTgt>
                                        </p:tgtEl>
                                      </p:cBhvr>
                                    </p:animEffect>
                                    <p:animScale>
                                      <p:cBhvr>
                                        <p:cTn id="7" dur="250" autoRev="1" fill="hold"/>
                                        <p:tgtEl>
                                          <p:spTgt spid="4">
                                            <p:txEl>
                                              <p:pRg st="2" end="2"/>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4">
                                            <p:txEl>
                                              <p:pRg st="3" end="3"/>
                                            </p:txEl>
                                          </p:spTgt>
                                        </p:tgtEl>
                                      </p:cBhvr>
                                    </p:animEffect>
                                    <p:animScale>
                                      <p:cBhvr>
                                        <p:cTn id="12" dur="250" autoRev="1" fill="hold"/>
                                        <p:tgtEl>
                                          <p:spTgt spid="4">
                                            <p:txEl>
                                              <p:pRg st="3" end="3"/>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xEl>
                                              <p:pRg st="4" end="4"/>
                                            </p:txEl>
                                          </p:spTgt>
                                        </p:tgtEl>
                                      </p:cBhvr>
                                    </p:animEffect>
                                    <p:animScale>
                                      <p:cBhvr>
                                        <p:cTn id="17" dur="250" autoRev="1" fill="hold"/>
                                        <p:tgtEl>
                                          <p:spTgt spid="4">
                                            <p:txEl>
                                              <p:pRg st="4" end="4"/>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4">
                                            <p:txEl>
                                              <p:pRg st="5" end="5"/>
                                            </p:txEl>
                                          </p:spTgt>
                                        </p:tgtEl>
                                      </p:cBhvr>
                                    </p:animEffect>
                                    <p:animScale>
                                      <p:cBhvr>
                                        <p:cTn id="22" dur="250" autoRev="1" fill="hold"/>
                                        <p:tgtEl>
                                          <p:spTgt spid="4">
                                            <p:txEl>
                                              <p:pRg st="5" end="5"/>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4">
                                            <p:txEl>
                                              <p:pRg st="6" end="6"/>
                                            </p:txEl>
                                          </p:spTgt>
                                        </p:tgtEl>
                                      </p:cBhvr>
                                    </p:animEffect>
                                    <p:animScale>
                                      <p:cBhvr>
                                        <p:cTn id="27" dur="250" autoRev="1" fill="hold"/>
                                        <p:tgtEl>
                                          <p:spTgt spid="4">
                                            <p:txEl>
                                              <p:pRg st="6" end="6"/>
                                            </p:txEl>
                                          </p:spTgt>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4">
                                            <p:txEl>
                                              <p:pRg st="7" end="7"/>
                                            </p:txEl>
                                          </p:spTgt>
                                        </p:tgtEl>
                                      </p:cBhvr>
                                    </p:animEffect>
                                    <p:animScale>
                                      <p:cBhvr>
                                        <p:cTn id="30" dur="250" autoRev="1" fill="hold"/>
                                        <p:tgtEl>
                                          <p:spTgt spid="4">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D4CFD-947B-4E87-A27D-5ECE4A2486BB}"/>
              </a:ext>
            </a:extLst>
          </p:cNvPr>
          <p:cNvSpPr>
            <a:spLocks noGrp="1"/>
          </p:cNvSpPr>
          <p:nvPr>
            <p:ph type="title"/>
          </p:nvPr>
        </p:nvSpPr>
        <p:spPr/>
        <p:txBody>
          <a:bodyPr/>
          <a:lstStyle/>
          <a:p>
            <a:r>
              <a:rPr lang="en-US" dirty="0"/>
              <a:t>4: Herbicide Cont.</a:t>
            </a:r>
          </a:p>
        </p:txBody>
      </p:sp>
      <p:sp>
        <p:nvSpPr>
          <p:cNvPr id="3" name="Slide Number Placeholder 2">
            <a:extLst>
              <a:ext uri="{FF2B5EF4-FFF2-40B4-BE49-F238E27FC236}">
                <a16:creationId xmlns:a16="http://schemas.microsoft.com/office/drawing/2014/main" id="{3D18CAE4-2229-4FF7-AECC-2793B5633A1A}"/>
              </a:ext>
            </a:extLst>
          </p:cNvPr>
          <p:cNvSpPr>
            <a:spLocks noGrp="1"/>
          </p:cNvSpPr>
          <p:nvPr>
            <p:ph type="sldNum" sz="quarter" idx="12"/>
          </p:nvPr>
        </p:nvSpPr>
        <p:spPr/>
        <p:txBody>
          <a:bodyPr/>
          <a:lstStyle/>
          <a:p>
            <a:fld id="{772AD97A-4EE5-4134-952F-E148AF3C2668}" type="slidenum">
              <a:rPr lang="en-US" smtClean="0"/>
              <a:pPr/>
              <a:t>8</a:t>
            </a:fld>
            <a:endParaRPr lang="en-US" dirty="0"/>
          </a:p>
        </p:txBody>
      </p:sp>
      <p:sp>
        <p:nvSpPr>
          <p:cNvPr id="5" name="Subtitle 2">
            <a:extLst>
              <a:ext uri="{FF2B5EF4-FFF2-40B4-BE49-F238E27FC236}">
                <a16:creationId xmlns:a16="http://schemas.microsoft.com/office/drawing/2014/main" id="{DEDDA65A-771E-49B9-B1A5-54E9D4A78A80}"/>
              </a:ext>
            </a:extLst>
          </p:cNvPr>
          <p:cNvSpPr txBox="1">
            <a:spLocks/>
          </p:cNvSpPr>
          <p:nvPr/>
        </p:nvSpPr>
        <p:spPr>
          <a:xfrm>
            <a:off x="267629" y="1669893"/>
            <a:ext cx="11440895" cy="50709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t>Qualifying Health Conditions</a:t>
            </a:r>
            <a:r>
              <a:rPr lang="en-US" sz="2400" dirty="0"/>
              <a:t>: </a:t>
            </a:r>
          </a:p>
          <a:p>
            <a:pPr marL="0" indent="0">
              <a:spcBef>
                <a:spcPts val="600"/>
              </a:spcBef>
              <a:buNone/>
            </a:pPr>
            <a:r>
              <a:rPr lang="en-US" sz="2400" dirty="0"/>
              <a:t>Listed at 38 C.F.R. § 3.309(e), including leukemia, Parkinson’s disease,</a:t>
            </a:r>
          </a:p>
          <a:p>
            <a:pPr marL="0" indent="0">
              <a:spcBef>
                <a:spcPts val="600"/>
              </a:spcBef>
              <a:buNone/>
            </a:pPr>
            <a:r>
              <a:rPr lang="en-US" sz="2400" dirty="0"/>
              <a:t>Hodgkin’s disease, type 2 diabetes, prostate cancer, ischemic heart</a:t>
            </a:r>
          </a:p>
          <a:p>
            <a:pPr marL="0" indent="0">
              <a:spcBef>
                <a:spcPts val="600"/>
              </a:spcBef>
              <a:buNone/>
            </a:pPr>
            <a:r>
              <a:rPr lang="en-US" sz="2400" dirty="0"/>
              <a:t>disease, etc.</a:t>
            </a:r>
          </a:p>
          <a:p>
            <a:pPr marL="0" indent="0">
              <a:spcBef>
                <a:spcPts val="600"/>
              </a:spcBef>
              <a:buNone/>
            </a:pPr>
            <a:endParaRPr lang="en-US" sz="2400" dirty="0"/>
          </a:p>
          <a:p>
            <a:pPr marL="0" indent="0">
              <a:spcBef>
                <a:spcPts val="600"/>
              </a:spcBef>
              <a:buNone/>
            </a:pPr>
            <a:r>
              <a:rPr lang="en-US" sz="2400" b="1" u="sng" dirty="0"/>
              <a:t>Time Restrictions</a:t>
            </a:r>
            <a:r>
              <a:rPr lang="en-US" sz="2400" dirty="0"/>
              <a:t>:</a:t>
            </a:r>
          </a:p>
          <a:p>
            <a:pPr marL="0" indent="0">
              <a:spcBef>
                <a:spcPts val="600"/>
              </a:spcBef>
              <a:buNone/>
            </a:pPr>
            <a:r>
              <a:rPr lang="en-US" sz="2400" dirty="0"/>
              <a:t>None, if manifested to a degree of</a:t>
            </a:r>
          </a:p>
          <a:p>
            <a:pPr marL="0" indent="0">
              <a:spcBef>
                <a:spcPts val="600"/>
              </a:spcBef>
              <a:buNone/>
            </a:pPr>
            <a:r>
              <a:rPr lang="en-US" sz="2400" dirty="0"/>
              <a:t>10% of more at any time after exit</a:t>
            </a:r>
          </a:p>
          <a:p>
            <a:pPr marL="0" indent="0">
              <a:spcBef>
                <a:spcPts val="600"/>
              </a:spcBef>
              <a:buNone/>
            </a:pPr>
            <a:r>
              <a:rPr lang="en-US" sz="2400" dirty="0"/>
              <a:t>from service (with exceptions for</a:t>
            </a:r>
          </a:p>
          <a:p>
            <a:pPr marL="0" indent="0">
              <a:spcBef>
                <a:spcPts val="600"/>
              </a:spcBef>
              <a:buNone/>
            </a:pPr>
            <a:r>
              <a:rPr lang="en-US" sz="2400" dirty="0"/>
              <a:t>chloracne, porphyria cutanea tarda,</a:t>
            </a:r>
          </a:p>
          <a:p>
            <a:pPr marL="0" indent="0">
              <a:spcBef>
                <a:spcPts val="600"/>
              </a:spcBef>
              <a:buNone/>
            </a:pPr>
            <a:r>
              <a:rPr lang="en-US" sz="2400" dirty="0"/>
              <a:t>and early-onset peripheral</a:t>
            </a:r>
          </a:p>
          <a:p>
            <a:pPr marL="0" indent="0">
              <a:spcBef>
                <a:spcPts val="600"/>
              </a:spcBef>
              <a:buNone/>
            </a:pPr>
            <a:r>
              <a:rPr lang="en-US" sz="2400" dirty="0"/>
              <a:t>neuropathy).</a:t>
            </a:r>
          </a:p>
          <a:p>
            <a:pPr marL="0" indent="0">
              <a:spcBef>
                <a:spcPts val="600"/>
              </a:spcBef>
              <a:buNone/>
            </a:pPr>
            <a:endParaRPr lang="en-US" sz="2400" dirty="0"/>
          </a:p>
        </p:txBody>
      </p:sp>
      <p:pic>
        <p:nvPicPr>
          <p:cNvPr id="6" name="Picture 5">
            <a:extLst>
              <a:ext uri="{FF2B5EF4-FFF2-40B4-BE49-F238E27FC236}">
                <a16:creationId xmlns:a16="http://schemas.microsoft.com/office/drawing/2014/main" id="{842889C5-D823-4838-9428-13EEE80A06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8433" y="3146230"/>
            <a:ext cx="4962490" cy="2845160"/>
          </a:xfrm>
          <a:prstGeom prst="rect">
            <a:avLst/>
          </a:prstGeom>
        </p:spPr>
      </p:pic>
      <p:sp>
        <p:nvSpPr>
          <p:cNvPr id="8" name="TextBox 7">
            <a:extLst>
              <a:ext uri="{FF2B5EF4-FFF2-40B4-BE49-F238E27FC236}">
                <a16:creationId xmlns:a16="http://schemas.microsoft.com/office/drawing/2014/main" id="{4040D059-0600-4525-902B-7031726C171B}"/>
              </a:ext>
            </a:extLst>
          </p:cNvPr>
          <p:cNvSpPr txBox="1"/>
          <p:nvPr/>
        </p:nvSpPr>
        <p:spPr>
          <a:xfrm>
            <a:off x="6239833" y="6027625"/>
            <a:ext cx="2645367"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rPr>
              <a:t>Photo: VA</a:t>
            </a:r>
            <a:endParaRPr lang="en-US" sz="1200" dirty="0"/>
          </a:p>
        </p:txBody>
      </p:sp>
    </p:spTree>
    <p:custDataLst>
      <p:tags r:id="rId1"/>
    </p:custDataLst>
    <p:extLst>
      <p:ext uri="{BB962C8B-B14F-4D97-AF65-F5344CB8AC3E}">
        <p14:creationId xmlns:p14="http://schemas.microsoft.com/office/powerpoint/2010/main" val="278151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xEl>
                                              <p:pRg st="1" end="1"/>
                                            </p:txEl>
                                          </p:spTgt>
                                        </p:tgtEl>
                                      </p:cBhvr>
                                    </p:animEffect>
                                    <p:animScale>
                                      <p:cBhvr>
                                        <p:cTn id="10" dur="250" autoRev="1" fill="hold"/>
                                        <p:tgtEl>
                                          <p:spTgt spid="5">
                                            <p:txEl>
                                              <p:pRg st="1" end="1"/>
                                            </p:txEl>
                                          </p:spTgt>
                                        </p:tgtEl>
                                      </p:cBhvr>
                                      <p:by x="105000" y="105000"/>
                                    </p:animScale>
                                  </p:childTnLst>
                                </p:cTn>
                              </p:par>
                              <p:par>
                                <p:cTn id="11" presetID="26" presetClass="emph" presetSubtype="0" fill="hold" nodeType="withEffect">
                                  <p:stCondLst>
                                    <p:cond delay="0"/>
                                  </p:stCondLst>
                                  <p:childTnLst>
                                    <p:animEffect transition="out" filter="fade">
                                      <p:cBhvr>
                                        <p:cTn id="12" dur="500" tmFilter="0, 0; .2, .5; .8, .5; 1, 0"/>
                                        <p:tgtEl>
                                          <p:spTgt spid="5">
                                            <p:txEl>
                                              <p:pRg st="2" end="2"/>
                                            </p:txEl>
                                          </p:spTgt>
                                        </p:tgtEl>
                                      </p:cBhvr>
                                    </p:animEffect>
                                    <p:animScale>
                                      <p:cBhvr>
                                        <p:cTn id="13" dur="250" autoRev="1" fill="hold"/>
                                        <p:tgtEl>
                                          <p:spTgt spid="5">
                                            <p:txEl>
                                              <p:pRg st="2" end="2"/>
                                            </p:txEl>
                                          </p:spTgt>
                                        </p:tgtEl>
                                      </p:cBhvr>
                                      <p:by x="105000" y="105000"/>
                                    </p:animScale>
                                  </p:childTnLst>
                                </p:cTn>
                              </p:par>
                              <p:par>
                                <p:cTn id="14" presetID="26" presetClass="emph" presetSubtype="0" fill="hold" nodeType="withEffect">
                                  <p:stCondLst>
                                    <p:cond delay="0"/>
                                  </p:stCondLst>
                                  <p:childTnLst>
                                    <p:animEffect transition="out" filter="fade">
                                      <p:cBhvr>
                                        <p:cTn id="15" dur="500" tmFilter="0, 0; .2, .5; .8, .5; 1, 0"/>
                                        <p:tgtEl>
                                          <p:spTgt spid="5">
                                            <p:txEl>
                                              <p:pRg st="3" end="3"/>
                                            </p:txEl>
                                          </p:spTgt>
                                        </p:tgtEl>
                                      </p:cBhvr>
                                    </p:animEffect>
                                    <p:animScale>
                                      <p:cBhvr>
                                        <p:cTn id="16" dur="250" autoRev="1" fill="hold"/>
                                        <p:tgtEl>
                                          <p:spTgt spid="5">
                                            <p:txEl>
                                              <p:pRg st="3" end="3"/>
                                            </p:txEl>
                                          </p:spTgt>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nodeType="clickEffect">
                                  <p:stCondLst>
                                    <p:cond delay="0"/>
                                  </p:stCondLst>
                                  <p:childTnLst>
                                    <p:animEffect transition="out" filter="fade">
                                      <p:cBhvr>
                                        <p:cTn id="20" dur="500" tmFilter="0, 0; .2, .5; .8, .5; 1, 0"/>
                                        <p:tgtEl>
                                          <p:spTgt spid="5">
                                            <p:txEl>
                                              <p:pRg st="5" end="5"/>
                                            </p:txEl>
                                          </p:spTgt>
                                        </p:tgtEl>
                                      </p:cBhvr>
                                    </p:animEffect>
                                    <p:animScale>
                                      <p:cBhvr>
                                        <p:cTn id="21" dur="250" autoRev="1" fill="hold"/>
                                        <p:tgtEl>
                                          <p:spTgt spid="5">
                                            <p:txEl>
                                              <p:pRg st="5" end="5"/>
                                            </p:txEl>
                                          </p:spTgt>
                                        </p:tgtEl>
                                      </p:cBhvr>
                                      <p:by x="105000" y="105000"/>
                                    </p:animScale>
                                  </p:childTnLst>
                                </p:cTn>
                              </p:par>
                              <p:par>
                                <p:cTn id="22" presetID="26" presetClass="emph" presetSubtype="0" fill="hold" nodeType="withEffect">
                                  <p:stCondLst>
                                    <p:cond delay="0"/>
                                  </p:stCondLst>
                                  <p:childTnLst>
                                    <p:animEffect transition="out" filter="fade">
                                      <p:cBhvr>
                                        <p:cTn id="23" dur="500" tmFilter="0, 0; .2, .5; .8, .5; 1, 0"/>
                                        <p:tgtEl>
                                          <p:spTgt spid="5">
                                            <p:txEl>
                                              <p:pRg st="6" end="6"/>
                                            </p:txEl>
                                          </p:spTgt>
                                        </p:tgtEl>
                                      </p:cBhvr>
                                    </p:animEffect>
                                    <p:animScale>
                                      <p:cBhvr>
                                        <p:cTn id="24" dur="250" autoRev="1" fill="hold"/>
                                        <p:tgtEl>
                                          <p:spTgt spid="5">
                                            <p:txEl>
                                              <p:pRg st="6" end="6"/>
                                            </p:txEl>
                                          </p:spTgt>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5">
                                            <p:txEl>
                                              <p:pRg st="7" end="7"/>
                                            </p:txEl>
                                          </p:spTgt>
                                        </p:tgtEl>
                                      </p:cBhvr>
                                    </p:animEffect>
                                    <p:animScale>
                                      <p:cBhvr>
                                        <p:cTn id="27" dur="250" autoRev="1" fill="hold"/>
                                        <p:tgtEl>
                                          <p:spTgt spid="5">
                                            <p:txEl>
                                              <p:pRg st="7" end="7"/>
                                            </p:txEl>
                                          </p:spTgt>
                                        </p:tgtEl>
                                      </p:cBhvr>
                                      <p:by x="105000" y="105000"/>
                                    </p:animScale>
                                  </p:childTnLst>
                                </p:cTn>
                              </p:par>
                              <p:par>
                                <p:cTn id="28" presetID="26" presetClass="emph" presetSubtype="0" fill="hold" nodeType="withEffect">
                                  <p:stCondLst>
                                    <p:cond delay="0"/>
                                  </p:stCondLst>
                                  <p:childTnLst>
                                    <p:animEffect transition="out" filter="fade">
                                      <p:cBhvr>
                                        <p:cTn id="29" dur="500" tmFilter="0, 0; .2, .5; .8, .5; 1, 0"/>
                                        <p:tgtEl>
                                          <p:spTgt spid="5">
                                            <p:txEl>
                                              <p:pRg st="8" end="8"/>
                                            </p:txEl>
                                          </p:spTgt>
                                        </p:tgtEl>
                                      </p:cBhvr>
                                    </p:animEffect>
                                    <p:animScale>
                                      <p:cBhvr>
                                        <p:cTn id="30" dur="250" autoRev="1" fill="hold"/>
                                        <p:tgtEl>
                                          <p:spTgt spid="5">
                                            <p:txEl>
                                              <p:pRg st="8" end="8"/>
                                            </p:txEl>
                                          </p:spTgt>
                                        </p:tgtEl>
                                      </p:cBhvr>
                                      <p:by x="105000" y="105000"/>
                                    </p:animScale>
                                  </p:childTnLst>
                                </p:cTn>
                              </p:par>
                              <p:par>
                                <p:cTn id="31" presetID="26" presetClass="emph" presetSubtype="0" fill="hold" nodeType="withEffect">
                                  <p:stCondLst>
                                    <p:cond delay="0"/>
                                  </p:stCondLst>
                                  <p:childTnLst>
                                    <p:animEffect transition="out" filter="fade">
                                      <p:cBhvr>
                                        <p:cTn id="32" dur="500" tmFilter="0, 0; .2, .5; .8, .5; 1, 0"/>
                                        <p:tgtEl>
                                          <p:spTgt spid="5">
                                            <p:txEl>
                                              <p:pRg st="9" end="9"/>
                                            </p:txEl>
                                          </p:spTgt>
                                        </p:tgtEl>
                                      </p:cBhvr>
                                    </p:animEffect>
                                    <p:animScale>
                                      <p:cBhvr>
                                        <p:cTn id="33" dur="250" autoRev="1" fill="hold"/>
                                        <p:tgtEl>
                                          <p:spTgt spid="5">
                                            <p:txEl>
                                              <p:pRg st="9" end="9"/>
                                            </p:txEl>
                                          </p:spTgt>
                                        </p:tgtEl>
                                      </p:cBhvr>
                                      <p:by x="105000" y="105000"/>
                                    </p:animScale>
                                  </p:childTnLst>
                                </p:cTn>
                              </p:par>
                              <p:par>
                                <p:cTn id="34" presetID="26" presetClass="emph" presetSubtype="0" fill="hold" nodeType="withEffect">
                                  <p:stCondLst>
                                    <p:cond delay="0"/>
                                  </p:stCondLst>
                                  <p:childTnLst>
                                    <p:animEffect transition="out" filter="fade">
                                      <p:cBhvr>
                                        <p:cTn id="35" dur="500" tmFilter="0, 0; .2, .5; .8, .5; 1, 0"/>
                                        <p:tgtEl>
                                          <p:spTgt spid="5">
                                            <p:txEl>
                                              <p:pRg st="10" end="10"/>
                                            </p:txEl>
                                          </p:spTgt>
                                        </p:tgtEl>
                                      </p:cBhvr>
                                    </p:animEffect>
                                    <p:animScale>
                                      <p:cBhvr>
                                        <p:cTn id="36" dur="250" autoRev="1" fill="hold"/>
                                        <p:tgtEl>
                                          <p:spTgt spid="5">
                                            <p:txEl>
                                              <p:pRg st="10" end="10"/>
                                            </p:txEl>
                                          </p:spTgt>
                                        </p:tgtEl>
                                      </p:cBhvr>
                                      <p:by x="105000" y="105000"/>
                                    </p:animScale>
                                  </p:childTnLst>
                                </p:cTn>
                              </p:par>
                              <p:par>
                                <p:cTn id="37" presetID="26" presetClass="emph" presetSubtype="0" fill="hold" nodeType="withEffect">
                                  <p:stCondLst>
                                    <p:cond delay="0"/>
                                  </p:stCondLst>
                                  <p:childTnLst>
                                    <p:animEffect transition="out" filter="fade">
                                      <p:cBhvr>
                                        <p:cTn id="38" dur="500" tmFilter="0, 0; .2, .5; .8, .5; 1, 0"/>
                                        <p:tgtEl>
                                          <p:spTgt spid="5">
                                            <p:txEl>
                                              <p:pRg st="11" end="11"/>
                                            </p:txEl>
                                          </p:spTgt>
                                        </p:tgtEl>
                                      </p:cBhvr>
                                    </p:animEffect>
                                    <p:animScale>
                                      <p:cBhvr>
                                        <p:cTn id="39" dur="250" autoRev="1" fill="hold"/>
                                        <p:tgtEl>
                                          <p:spTgt spid="5">
                                            <p:txEl>
                                              <p:pRg st="11" end="1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05D7-A03E-44B1-A0A2-3BBBE95E59A2}"/>
              </a:ext>
            </a:extLst>
          </p:cNvPr>
          <p:cNvSpPr>
            <a:spLocks noGrp="1"/>
          </p:cNvSpPr>
          <p:nvPr>
            <p:ph type="title"/>
          </p:nvPr>
        </p:nvSpPr>
        <p:spPr/>
        <p:txBody>
          <a:bodyPr/>
          <a:lstStyle/>
          <a:p>
            <a:r>
              <a:rPr lang="en-US" dirty="0"/>
              <a:t>5: Gulf War Illness</a:t>
            </a:r>
          </a:p>
        </p:txBody>
      </p:sp>
      <p:sp>
        <p:nvSpPr>
          <p:cNvPr id="3" name="Slide Number Placeholder 2">
            <a:extLst>
              <a:ext uri="{FF2B5EF4-FFF2-40B4-BE49-F238E27FC236}">
                <a16:creationId xmlns:a16="http://schemas.microsoft.com/office/drawing/2014/main" id="{25EE7C24-8794-41FD-B1CC-B258738601C8}"/>
              </a:ext>
            </a:extLst>
          </p:cNvPr>
          <p:cNvSpPr>
            <a:spLocks noGrp="1"/>
          </p:cNvSpPr>
          <p:nvPr>
            <p:ph type="sldNum" sz="quarter" idx="12"/>
          </p:nvPr>
        </p:nvSpPr>
        <p:spPr/>
        <p:txBody>
          <a:bodyPr/>
          <a:lstStyle/>
          <a:p>
            <a:fld id="{772AD97A-4EE5-4134-952F-E148AF3C2668}" type="slidenum">
              <a:rPr lang="en-US" smtClean="0"/>
              <a:pPr/>
              <a:t>9</a:t>
            </a:fld>
            <a:endParaRPr lang="en-US" dirty="0"/>
          </a:p>
        </p:txBody>
      </p:sp>
      <p:sp>
        <p:nvSpPr>
          <p:cNvPr id="6" name="TextBox 5">
            <a:extLst>
              <a:ext uri="{FF2B5EF4-FFF2-40B4-BE49-F238E27FC236}">
                <a16:creationId xmlns:a16="http://schemas.microsoft.com/office/drawing/2014/main" id="{51FC7E8E-6503-43C2-BA6A-10D2078900FB}"/>
              </a:ext>
            </a:extLst>
          </p:cNvPr>
          <p:cNvSpPr txBox="1"/>
          <p:nvPr/>
        </p:nvSpPr>
        <p:spPr>
          <a:xfrm>
            <a:off x="169332" y="1460033"/>
            <a:ext cx="8376358" cy="5139869"/>
          </a:xfrm>
          <a:prstGeom prst="rect">
            <a:avLst/>
          </a:prstGeom>
          <a:noFill/>
        </p:spPr>
        <p:txBody>
          <a:bodyPr wrap="square" anchor="ctr">
            <a:spAutoFit/>
          </a:bodyPr>
          <a:lstStyle/>
          <a:p>
            <a:pPr marL="0" indent="0">
              <a:spcBef>
                <a:spcPts val="0"/>
              </a:spcBef>
              <a:spcAft>
                <a:spcPts val="300"/>
              </a:spcAft>
              <a:buNone/>
            </a:pPr>
            <a:r>
              <a:rPr lang="en-US" sz="2400" b="1" u="sng" dirty="0"/>
              <a:t>Qualifying Service</a:t>
            </a:r>
            <a:r>
              <a:rPr lang="en-US" sz="2400" dirty="0"/>
              <a:t>: </a:t>
            </a:r>
          </a:p>
          <a:p>
            <a:pPr marL="0" indent="0">
              <a:spcBef>
                <a:spcPts val="0"/>
              </a:spcBef>
              <a:buNone/>
            </a:pPr>
            <a:r>
              <a:rPr lang="en-US" sz="2400" dirty="0"/>
              <a:t>Served in Southwest Asia from August 2, 1990, through the present (excludes Afghanistan, </a:t>
            </a:r>
            <a:r>
              <a:rPr lang="en-US" sz="2400" i="1" dirty="0"/>
              <a:t>except </a:t>
            </a:r>
            <a:r>
              <a:rPr lang="en-US" sz="2400" dirty="0"/>
              <a:t>for infectious diseases).</a:t>
            </a:r>
            <a:endParaRPr lang="en-US" sz="2400" baseline="30000" dirty="0"/>
          </a:p>
          <a:p>
            <a:pPr marL="0" indent="0">
              <a:spcBef>
                <a:spcPts val="1200"/>
              </a:spcBef>
              <a:spcAft>
                <a:spcPts val="300"/>
              </a:spcAft>
              <a:buNone/>
            </a:pPr>
            <a:r>
              <a:rPr lang="en-US" sz="2400" b="1" u="sng" dirty="0"/>
              <a:t>Qualifying Health Conditions</a:t>
            </a:r>
            <a:r>
              <a:rPr lang="en-US" sz="2400" dirty="0"/>
              <a:t>: </a:t>
            </a:r>
          </a:p>
          <a:p>
            <a:pPr marL="0" indent="0">
              <a:spcBef>
                <a:spcPts val="0"/>
              </a:spcBef>
              <a:buNone/>
            </a:pPr>
            <a:r>
              <a:rPr lang="en-US" sz="2400" dirty="0"/>
              <a:t>Listed at 38 C.F.R. § 3.317:</a:t>
            </a:r>
          </a:p>
          <a:p>
            <a:pPr marL="519113" lvl="1" indent="-354013">
              <a:spcBef>
                <a:spcPts val="300"/>
              </a:spcBef>
              <a:spcAft>
                <a:spcPts val="300"/>
              </a:spcAft>
              <a:buClr>
                <a:schemeClr val="tx1"/>
              </a:buClr>
              <a:buFont typeface="+mj-lt"/>
              <a:buAutoNum type="arabicPeriod"/>
            </a:pPr>
            <a:r>
              <a:rPr lang="en-US" sz="2400" dirty="0"/>
              <a:t>Undiagnosed illnesses (UDX)</a:t>
            </a:r>
          </a:p>
          <a:p>
            <a:pPr marL="519113" lvl="1" indent="-354013">
              <a:spcBef>
                <a:spcPts val="300"/>
              </a:spcBef>
              <a:spcAft>
                <a:spcPts val="300"/>
              </a:spcAft>
              <a:buClr>
                <a:schemeClr val="tx1"/>
              </a:buClr>
              <a:buFont typeface="+mj-lt"/>
              <a:buAutoNum type="arabicPeriod"/>
            </a:pPr>
            <a:r>
              <a:rPr lang="en-US" sz="2400" dirty="0"/>
              <a:t>Chronic multi-symptom illness, such as                                                       chronic fatigue syndrome, fibromyalgia,                                                  functional gastrointestinal disorders</a:t>
            </a:r>
          </a:p>
          <a:p>
            <a:pPr marL="519113" lvl="1" indent="-354013">
              <a:spcBef>
                <a:spcPts val="300"/>
              </a:spcBef>
              <a:buClr>
                <a:schemeClr val="tx1"/>
              </a:buClr>
              <a:buFont typeface="+mj-lt"/>
              <a:buAutoNum type="arabicPeriod"/>
            </a:pPr>
            <a:r>
              <a:rPr lang="en-US" sz="2400" dirty="0"/>
              <a:t>Infectious diseases</a:t>
            </a:r>
          </a:p>
          <a:p>
            <a:pPr marL="0" indent="0">
              <a:spcBef>
                <a:spcPts val="1200"/>
              </a:spcBef>
              <a:spcAft>
                <a:spcPts val="300"/>
              </a:spcAft>
              <a:buNone/>
            </a:pPr>
            <a:r>
              <a:rPr lang="en-US" sz="2400" b="1" u="sng" dirty="0"/>
              <a:t>Time Restrictions</a:t>
            </a:r>
            <a:r>
              <a:rPr lang="en-US" sz="2400" dirty="0"/>
              <a:t>: </a:t>
            </a:r>
          </a:p>
          <a:p>
            <a:pPr marL="0" indent="0">
              <a:spcBef>
                <a:spcPts val="0"/>
              </a:spcBef>
              <a:buNone/>
            </a:pPr>
            <a:r>
              <a:rPr lang="en-US" sz="2400" dirty="0"/>
              <a:t>Condition must manifest before December 31, 2026.</a:t>
            </a:r>
          </a:p>
        </p:txBody>
      </p:sp>
      <p:pic>
        <p:nvPicPr>
          <p:cNvPr id="8" name="Picture 7">
            <a:extLst>
              <a:ext uri="{FF2B5EF4-FFF2-40B4-BE49-F238E27FC236}">
                <a16:creationId xmlns:a16="http://schemas.microsoft.com/office/drawing/2014/main" id="{600FE35A-ADFE-4BCE-8022-B3B1E8D47ACC}"/>
              </a:ext>
            </a:extLst>
          </p:cNvPr>
          <p:cNvPicPr>
            <a:picLocks noChangeAspect="1"/>
          </p:cNvPicPr>
          <p:nvPr/>
        </p:nvPicPr>
        <p:blipFill rotWithShape="1">
          <a:blip r:embed="rId4"/>
          <a:srcRect l="14956"/>
          <a:stretch/>
        </p:blipFill>
        <p:spPr>
          <a:xfrm>
            <a:off x="6953956" y="2777066"/>
            <a:ext cx="5068712" cy="3325369"/>
          </a:xfrm>
          <a:prstGeom prst="rect">
            <a:avLst/>
          </a:prstGeom>
        </p:spPr>
      </p:pic>
    </p:spTree>
    <p:custDataLst>
      <p:tags r:id="rId1"/>
    </p:custDataLst>
    <p:extLst>
      <p:ext uri="{BB962C8B-B14F-4D97-AF65-F5344CB8AC3E}">
        <p14:creationId xmlns:p14="http://schemas.microsoft.com/office/powerpoint/2010/main" val="278638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
                                            <p:txEl>
                                              <p:pRg st="0" end="0"/>
                                            </p:txEl>
                                          </p:spTgt>
                                        </p:tgtEl>
                                      </p:cBhvr>
                                    </p:animEffect>
                                    <p:animScale>
                                      <p:cBhvr>
                                        <p:cTn id="7" dur="250" autoRev="1" fill="hold"/>
                                        <p:tgtEl>
                                          <p:spTgt spid="6">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
                                            <p:txEl>
                                              <p:pRg st="1" end="1"/>
                                            </p:txEl>
                                          </p:spTgt>
                                        </p:tgtEl>
                                      </p:cBhvr>
                                    </p:animEffect>
                                    <p:animScale>
                                      <p:cBhvr>
                                        <p:cTn id="10" dur="250" autoRev="1" fill="hold"/>
                                        <p:tgtEl>
                                          <p:spTgt spid="6">
                                            <p:txEl>
                                              <p:pRg st="1" end="1"/>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8"/>
                                        </p:tgtEl>
                                      </p:cBhvr>
                                    </p:animEffect>
                                    <p:animScale>
                                      <p:cBhvr>
                                        <p:cTn id="15" dur="250" autoRev="1" fill="hold"/>
                                        <p:tgtEl>
                                          <p:spTgt spid="8"/>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6">
                                            <p:txEl>
                                              <p:pRg st="4" end="4"/>
                                            </p:txEl>
                                          </p:spTgt>
                                        </p:tgtEl>
                                      </p:cBhvr>
                                    </p:animEffect>
                                    <p:animScale>
                                      <p:cBhvr>
                                        <p:cTn id="20" dur="250" autoRev="1" fill="hold"/>
                                        <p:tgtEl>
                                          <p:spTgt spid="6">
                                            <p:txEl>
                                              <p:pRg st="4" end="4"/>
                                            </p:txEl>
                                          </p:spTgt>
                                        </p:tgtEl>
                                      </p:cBhvr>
                                      <p:by x="105000" y="105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6">
                                            <p:txEl>
                                              <p:pRg st="5" end="5"/>
                                            </p:txEl>
                                          </p:spTgt>
                                        </p:tgtEl>
                                      </p:cBhvr>
                                    </p:animEffect>
                                    <p:animScale>
                                      <p:cBhvr>
                                        <p:cTn id="25" dur="250" autoRev="1" fill="hold"/>
                                        <p:tgtEl>
                                          <p:spTgt spid="6">
                                            <p:txEl>
                                              <p:pRg st="5" end="5"/>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6">
                                            <p:txEl>
                                              <p:pRg st="6" end="6"/>
                                            </p:txEl>
                                          </p:spTgt>
                                        </p:tgtEl>
                                      </p:cBhvr>
                                    </p:animEffect>
                                    <p:animScale>
                                      <p:cBhvr>
                                        <p:cTn id="30" dur="250" autoRev="1" fill="hold"/>
                                        <p:tgtEl>
                                          <p:spTgt spid="6">
                                            <p:txEl>
                                              <p:pRg st="6" end="6"/>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6">
                                            <p:txEl>
                                              <p:pRg st="7" end="7"/>
                                            </p:txEl>
                                          </p:spTgt>
                                        </p:tgtEl>
                                      </p:cBhvr>
                                    </p:animEffect>
                                    <p:animScale>
                                      <p:cBhvr>
                                        <p:cTn id="35" dur="250" autoRev="1" fill="hold"/>
                                        <p:tgtEl>
                                          <p:spTgt spid="6">
                                            <p:txEl>
                                              <p:pRg st="7" end="7"/>
                                            </p:txEl>
                                          </p:spTgt>
                                        </p:tgtEl>
                                      </p:cBhvr>
                                      <p:by x="105000" y="105000"/>
                                    </p:animScale>
                                  </p:childTnLst>
                                </p:cTn>
                              </p:par>
                              <p:par>
                                <p:cTn id="36" presetID="26" presetClass="emph" presetSubtype="0" fill="hold" nodeType="withEffect">
                                  <p:stCondLst>
                                    <p:cond delay="0"/>
                                  </p:stCondLst>
                                  <p:childTnLst>
                                    <p:animEffect transition="out" filter="fade">
                                      <p:cBhvr>
                                        <p:cTn id="37" dur="500" tmFilter="0, 0; .2, .5; .8, .5; 1, 0"/>
                                        <p:tgtEl>
                                          <p:spTgt spid="6">
                                            <p:txEl>
                                              <p:pRg st="8" end="8"/>
                                            </p:txEl>
                                          </p:spTgt>
                                        </p:tgtEl>
                                      </p:cBhvr>
                                    </p:animEffect>
                                    <p:animScale>
                                      <p:cBhvr>
                                        <p:cTn id="38" dur="250" autoRev="1" fill="hold"/>
                                        <p:tgtEl>
                                          <p:spTgt spid="6">
                                            <p:txEl>
                                              <p:pRg st="8" end="8"/>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FIRST_PUBLISH" val="1"/>
  <p:tag name="ISPRING_PRESENTATION_COURSE_TITLE" val="Lesson_8_Presumptive_Conditions_2020-12-28"/>
  <p:tag name="ISPRING_CURRENT_PLAYER_ID" val="universal"/>
  <p:tag name="ISPRING_LMS_API_VERSION" val="SCORM 2004 (2nd edition)"/>
  <p:tag name="ISPRING_ULTRA_SCORM_COURSE_ID" val="E94C29D3-89CC-4CFF-B3B9-20C557890F25"/>
  <p:tag name="ISPRING_CMI5_LAUNCH_METHOD" val="any window"/>
  <p:tag name="ISPRINGCLOUDFOLDERID" val="1"/>
  <p:tag name="ISPRINGONLINEFOLDERID" val="0"/>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0&quot;},&quot;cloudSettings&quot;:{&quot;onlineDestinationFolderId&quot;:&quot;1&quot;},&quot;publishDestination&quot;:&quot;LMS&quot;,&quot;wordSettings&quot;:{&quot;printCopies&quot;:1},&quot;studioSettings&quot;:{&quot;onlineDestinationFolderId&quot;:&quot;1&quot;}}"/>
  <p:tag name="ISPRING_SCORM_RATE_SLIDES" val="0"/>
  <p:tag name="ISPRING_UUID" val="{29BD418C-8E88-4D4B-8F39-5CE8D952B222}"/>
  <p:tag name="ISPRING_PLAYERS_CUSTOMIZATION_2" val="UEsDBBQAAgAIAEZ7LFQyG7oi+QMAAOAOAAAYAAAAbm9uZS9jb21tb25fbWVzc2FnZXMubG5nrVffb6s2FH6/0v0fLKT7tvVub3toUwFxMysEc8Fp2r0gF5zUuoAzMOmyv37HhnTJ3SpCWilCsZHPj+/7zjnm+vavskA7UTdSVTfOr1e/OEhUmcpltblxluzu598c1Ghe5bxQlbhxKuWg28nnT9cFrzYt3wj4//kTQtelaBpYNhOz+neNZH7jRF7q+j5OEuIFOHVj4qaB6+Eg9Vx/njKaenhGQmcyU0jD71mgJ7GRVQVBILW2G00hc3H9tbc6zglljC7SyA1x4Ew8pbUqkcfry6yF7j2ZuYzQMPWWYDhMnEnId3LDNUCInlowXzWX2U4wYyScgUU3y+CAfJKF1HuUCK0Bi0utBmSKnUlyOYKMRgf4mNqOxW45JRRgi+MONWsSMmxzqVDF69oCN8JgFLiPOE4TH4NRY5qyNFlGEY0ZnkKERi2ybIuOENmgSmnUtNutqrXIkaysoPgJwqUahU0yJ2EK7m1+/TYJCHtMF9Rgzdq6QuD8w5yENF64wYn19fp95u9BFf/Dyz2o5DJeVi7DEGU87yL3Ywwb03RF2O/OxK8FN+i/SP2MZLKtTW2LHS/ajqa+BQ25OzQMN4r68jvE7fHs+9Bpn4YspkGn5TTEDwxqF57jzkUxvncm5jl4bhnHOGRdBaYksVL16SIKsJXqo2rRM98J0/V2UrxYYYpKy7pveOZFpmCjagepndKFC7DHOGEx8Q2lUPOqrvc/dXpv9bOqwV2DctnwpwLIMD4ND+b9thYNuO7YUKZGoHJyVXJZXQ25hhyhICM3SVY0hrxwpUWNONrypnlRdX6S37GjIcMk9ClA6LMj46a+Xw1DjBLGVV2LTA8bgyhdi0zPyIqEU7pKmRWCIaNsGw2Al9tCaGGjlSYVnnW9XawVMFMIaPcWNfBuaRoEaAE14s4wjKIH0ACIjo45QefOhM7HnHjEMEPgMXTmaJiBOg/SOUgz40YJxb7vM4a5nVRtAzuGTRCQzb65Gucmwd+WoBjiBm9UQGf10Kg3cicgjjoX9aAjKEofT2GEpt+W5I/0ziWB7UA/0sz3dijwfMerzNw2Mt42Au3hXS5z+85IzPr/s5V/I677gvzS13I4xQ9fxsZzUv5vqI9rLcqtHnJtAOvDvyQKU05vhnBO6pf5f53ZH8LM0ZR/Nz8nt4kxHA0G8U6kzmfrQyOxSjm7S1qhXN4ej2bWSRtjhAX45HoNJgtZSrhJnGFzucAG0QSaTdd8TjJZqbbIrbAK+d02IBhMbSn+Ow3XNXwwmN2CNwdguwZ4+54ouuTizmk0Yiq+auNsfo6kcTlLydKzMScpvbuDibReD51gBHL/kAsJ74qtVCVs/RDp66qx36LXX48+Tf8BUEsDBBQAAgAIAEZ7LFQ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EZ7LFQ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BGeyxU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EZ7LFT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BGeyxUjnP2+moAAADlAAAAGgAAAG5vbmUvaHRtbF9za2luX3NldHRpbmdzLmpzq+ZSAAKlHCUFK4VqMBvMTyotKcnP00vOzytJzSvRy8svyk0Eq1FSdgMDJR2civPLUosIKE1LTE5FMdTUyMLJBadKhIkmTuYuzpbI6goS01P1khKTs9OL8kvzUiDKnF1dDF2MlcCqarlqAVBLAwQUAAIACABGeyxUvH0190oAAABJAAAAFwAAAG5vbmUvbG9jYWxfc2V0dGluZ3MueG1ss7GvyM1RKEstKs7Mz7NVMtQzUFJIzUvOT8nMS7dVCg1x07VQUiguScxLSczJz0u1VcrLV1Kwt+OyyclPTswJTi0pASos1rfjAgBQSwMEFAACAAgAmlVvU8PEmHZHAwAA4QkAABQAAAB1bml2ZXJzYWwvcGxheWVyLnhtbK1WW2/TMBR+7qT9h8jvi1sKbKuSIUCqeAA0qdzeKjc5TUwTO9jOsu7Xc+LcQ1qYRKVWyfH5Pp/L5+N6bx7TxHkApbkUPlm4c+KACGTIReSTr1/WVzfkzd3lhZcl7AjK4aFPcsFLAEuIE4IOFM8Mgu+ZiX3SM7jITJxMcam4OfpkOUfudqflglxezNBFaJ/ExmQrSouicLlGhIi0TPKSRLuBTGmmQIMwoGgVBnEa7Mr8HY3fVApqjhnoHjIzz9+4Jmk5HjUfkBRLV6qIvpjPF/THp4+bIIaUXXGhDRMBEAcrObOl3LHg8EmGeQK6tM28KsgNGFMGYW0zz6z44kY4WgU+qRy2KWjNItBuIiJCW7+GsyGoMI11y0S4FeyBR6zMbatrL9uijkTHUpkgNzX6AMedZCrctvaev0cnIvb2CdNxzacHuVj+A6+TsX7b8n0yFptRvku4jnGpD+ms00nQ4a5eamtsZfu1ke26ZCKOgl85VxDa12/tCZgvSLVhK3Mbp6uLABfwac0CI9XxPcJQurVs3FYpbqUU14JaDrfdfdNRkCbbPTCTK2hKNfMeeAjyM1PK9uvOqBw8OjLWWDoEe7RKuW5S1xAvNmny6h96U/qNWvNTn+uMBfyPxnxAorYmXITwuOboYyDFmhrAYpc212SJW+7ZxaTzXdo7TANTdxKwKZiIY5iKAM9+yAyjnZ2egoJiGl2CXI2wvYWT4JhHcYJfM8kwXj1JkzJ1mGToLZwEJzI4TEBb80ngTskCM9R5luEA+LN4f663HaHjlox02YrRoxPj0AtybWTKn6zSB3PSrKykz5zeywvn1KcBvc14C7men0OMJsEgrmYu7M8R4Fx44FBsBjxXtdXNcIhPzPryaTTgS9N9OWOa6VwatlllGc9xMHlWeTXnOM9GPiHsWZ6Y9/2EhpeHhY4Snr43pri+41mVxYY/gVPwsPxrsFhiqZ0YSr375PXNsseAWsTJONjemk7tuJeiqYPrUvtW/dp2NDdUrZVKZqck5dW9qDDVPHiHcoyUzEU4EoBtWE2vE5zHbxUwJ4E9ZrR4gcdDZj55iQ91zrevbruUrxe3DdbGdV9tXMXyjOuoDriTH60PUpuIV881fPwNUEsDBBQAAgAIAEh7LFQGoq6pcgYAACYZAAAdAAAAdW5pdmVyc2FsL2NvbW1vbl9tZXNzYWdlcy5sbmetWf9u2zYQ/n9A34EwEGADurQd0GIYEhe0zNhCZEmV6LjZMAiMRdtEJNGTKCfeX3uaPdieZEdKduz+gCQnQBJEMu674/G77470xcfHNEEbnhdCZpe9d+dve4hncxmLbHnZm9Krn3/toUKxLGaJzPhlL5M99LH/6oeLhGXLki05/P/qB4QuUl4U8Fj09dPTMxLxZc8fRNiySBjaA4dEOLBx5OABcaIBtq4j6kUDMrLdXn8kkYKfFUd3fCmyDIJAcmFeFImI+cWbGrWbE49SbxL52CVOrz+QSskUDVh+GpqLb+wRprbnRoMpALthr++yjVgyBSlEdyXAZ8Vp2CGh1HZHgIjnczAQdyIRaotCrhTk4lRUxx6SXj88PYPU83fpo3LdNXfToe1B2oKgypqBhBWWsZAoY3luEtcB0HfwLQmi0CIAqqE9GoVT3/cCSoYQoWaLSMuk2hBRoEwqVJTrtcwVj5HIDKHYUYZT2Sk34bXtRuDerK9+bTs2vY0mns41ydhdAmHMc84zlHMW8/w5PlwvmGCnBh+K4oXQ/YCExKWQTH/sUa/X93Ne8EwB3HolleyCp0kWuZF3FVne1KU139DZpykJzb6708mABGe6oM+oR2E5u4/Csw6ObsDPN+h0A85Oo9MMQwImOLiucmIFBF4Mo5lNx72+BdnVpHkQaoVEuM61JPENS8qKXbVyNrnb6Rz2/Vo1dnEP2Py+ydryJlB9t5HjjUAq7RGEJdM1y7bIkUv54y8fPjy+e//hp04wIfDJOQZCBun92xZALg08p5KEyCWfYbf132523pQ6tgt8rv/pZg3UvQG+wt9Gu2kQAMlrhtqh0QudC4cYvbiVJVqxDdetZyP4g1EHKAKR111HfzCX8CIrGyts6E0wkAjqiga2pQkKhSDzfPu6Ep1SrWQO7goUV1UcG5+aVfrzdVV/FbekFiqQr1imTGTnza5nruPhoSHZBNiNR0Tr9W5RgHQEbyi90WXzGlw8ZIlkMVqApCDhhYit14mY1xJa895P2LYxigDPoIUB2T0nBPka7t5oUYzRMGd6sR1RAhySAAByVvD8BNvIcN2YI5wk3RDG9mjswC/VIYzFcpXAr+oah0+ACT5vVIpajnEYzrxgqJOm1ZihNSuKB5nHRyw93M8mYNu1PCgEix6A61a5BwZ+CJj88pzPVTMYRIkNv+u6gqUCASNqxECXVFoWCsomXSdccROt0Eth82pM4gsJ9ZVwmJwM98G7KbZGmjt46lrjaED3EuqwMpuvWtpBcX6zPg6roQSaHHK+MaYaDSbNz6AuIIZeFwvvGjTwuovFLYEREf402RzMqqB7O1Haid6caY1JtvUopNm0EbIs4I1OCUiT2ZHivJubkEBfd6mNne9oa4W6m8OWYgNDDBCQ542OQO4tMtRF9Wlq/x5dYdsxnfpL6rGtmflYvGHZXB8m5kzv6RY+i0VsPtO0N/7/KsXfiKla6s/qLuEOyeezrvEcNZbvVARTiqdr1eRaJ6wO/5QodIl/N4Q2Sz/N/34kf5GdORjin70/R4eFLnvUGMQzM9V+t146knryJzCw6OYIM0bS3mqs3Q5sT3fE5nPHk53tXh0dM+xsIdtbu14N4Ep0KkY4hhybyEMYdVLoQu1tzdnjMHxz6mhvPyOD0KbQdWb8rhCq0bOp59b91ZTz6Y31YGY9ajbUpg45uuMAyESkEH/cAnM6IbsMVC3iaCUzWSaxKf9E3Js2AbktU/71NLzIZWreJqzY0b9qUx+fE0W1uKBy6neYp/YV3Hp/Dgr49F0KCQ5gjLGwa+nZx9LVnrQ0gvLRqXBouBudoI5SpuYraMcLWWZxS6DqCDYkVxjA6jWHnOXNU1gN8EUY1VtUv/2tE4ie6EBEyR7sD1cqXvzZGUQvY49RXV4o/qiagaYDw6Iw8q6uYJJbLJosKB4ch2we2ljVR+WdXcuTM7WB/S9yJGVVU0xlCq/Om/1SfV1nyIIpxdZ4AvUXmnKTZQ5DZxeEHd0sbxrAka6uXAuAYICgQiUckUem660Lqr74AWU2h7Ref8Lye5B1KmXSKTazgbqcVLc1Pd2BlCoRWafIn9dU9YKp7Ud4ODQXQpBJOO/fVzNEDAfOeX0zlMhlazBrjF3oGl/g8VioroABIfsLH32pYS4QHMn09xL//fNvk311SVhrMshe9fwkepuv+/b+qTDfaFy8OfiC439QSwMEFAACAAgASHssVHNqcualAAAAggEAAC4AAAB1bml2ZXJzYWwvcGxheWJhY2tfYW5kX25hdmlnYXRpb25fc2V0dGluZ3MueG1sdZBBCoMwEEX3nsIbCF2HQNelRagXGHEqA0kmJKPg7U1EbWnTZd77f8KMiihCboy6qmsFk/BTIIiWMKFq3u9sI8x4dWRBiF3CgnHPlUxuGGbfBozoZFP6BSam/A8/Pm8NLOegeMQLplzoyKK+lAqbySUHM40b6xaP2pAlwUE1XzxH0UFv8IZLzxCGxxnYl/6rczctN1m884DaB7ZeVPOBqnSy4+4rUEsDBBQAAgAIAEh7LFS0Qdw3lwMAAN4QAAAnAAAAdW5pdmVyc2FsL2ZsYXNoX3B1Ymxpc2hpbmdfc2V0dGluZ3MueG1s7VjNchpHEL7zFFOb8tGsZMuxo1pQObBUKEtAaTe2dVINOwM7pfnZzA8Yn/w0frA8SXp2AEMk2yvbJKpKDhRsT/fX33T3dO+QnL0THC2oNkzJTnTcPooQlYUiTM470e/54PGLCBmLJcFcSdqJpIrQWbeVVG7KmSkzai2oGgQw0pxWthOV1lancbxcLtvMVNqvKu4s4Jt2oURcaWqotFTHFccr+LKrippojdAAAD5CybVZt9VCKAlIF4o4ThEjwFwyvynMBxybMoqD2hQXN3OtnCQ9xZVGej7tRD/10v5x/+lGJ0D1maDSx8R0QejF9hQTwjwLzDP2nqKSsnkJdJ+fRGjJiC070ZMTjwLa8W2UGjtsHXuUnoIYSLuGF9Rigi0Oj8Gfpe+s2QiCiKwkFqzIYQX5/Xeifn7929UkvTwfjl5d5+PxeT6cBBK1TbyPk8T7jhIgpJwu6NZPgq3FRQm8wWaGuaFJvCvaqDGfQVxYtoCY0L/RnDnOM1dVStuu1Y7WNHaFW3qfgUlmSu7t3T+jqeKQ2poUVKmYUjLCgu4kO7thcgCaxxGaQZz4qhONKypRhiUUGLOYs2ILYNzUWGbrwhqstV9qhjkCPDgBFF1k0ScKYWdFibWhu9Q2K8antei+UY4TtFIOcXZDkVUIQuwE/Cop2s0/mmklailUqEWGM/C4YHRJyVkdrzXg5xxdgQvhwBKOQ8WpDR7+cOw9mtKZ0oBL8QIOD8iZCfjtewFX2JhPoHjD8VF2Puyn18NRP337yG8QkwWWxT3BoaaoqOxB8PEKSWU3dhCOAjtD66QQRuq1Jntrf3satmUNef5B2djDN0w4jn8k/DYgO9AHTPlhvNwn8V9l0NhtiRf1QfeHt4aGI84gJQETFgpoSUyu22ADwAJLpCRfIVxAZza+bSyYcgYkoUEEaPPtDIM9lGn9NIf2CR41oboR5NHxk6cnz35+/uKX03b854ePj79otJ5ZE469uzC0el+cWrdsB0oLXz1kx344ytPLl718+HqYX13n6dt8H6DmdLtdJ7EfJXdPFj+qHuxgmVymr5skZwSRaFQXadYIbtxEa/yqidZlmISTnSnYiAJ0tnk4qdDbOBMMKuFgdfoP1dp3v8WEYj1MrT3kwH3vIf2vxu1hvzYfKHJZejH8dXze///M/lsRDE/b6+fefTOJ77wQ+xXBJBMQVv+esr1Fd5+dHMEN9s6lVgvQ9v+T6Lb+AlBLAwQUAAIACABIeyxU+iDbWYUDAADkDAAAIQAAAHVuaXZlcnNhbC9mbGFzaF9za2luX3NldHRpbmdzLnhtbJVX204bMRB95yui9J2UQJsiLZFyQ0JNAZWUd292klh47ZXtDU2/vuPLZu1klwRWSHjmHHsux+M2UW+Ud7YgFRX8rtvvDi86nWRZSglcLyAvGNHQSYmCh+yue/9nPu/2HEQwIV9Aa8rXylgqW4ciMC21FvxyKbjGfS65kDlh3eGXe/uT9CzyFEtgWOdyVmQJ9THf+j/G07Mo/oyb8WA6uW0jLEVeEL6bi7W4TMnybS1FyTMT2rX52mibXQGSUf52MiJGlX7QkEcxza5m/Vn/PEohQSkwId1OR/3R95MsRlJg++wHNz9uRmdy6qM+bswBbUsV1ZY26A+uBzdttIKsIS7yZDa9ml634znuHnflw7gcQcNffTJzFP8O5Kc2F0VZfEYjhRRrU9ADzsB8JzlMkAyvHxKmt+Y7STAJmYNOClIxmmEbhMycFL+arw3cVkv/ZzgkEnO3pWDPpgkH08MoJGUw1LKEpFetnE9txPtTqfEywXBFmEJAaKpBz5jhMylVtU1sq3G/4Z3yLAB5Q414FazMYeLiDYCxvcZPJmM7V8L49rYgQAlbbwwirI018hHLeoQMjDXyxXTribPdEfzQ4ziVHsbEN/Pj6qMXOMFlVa9qVXnNSXNzy1VwtDdUmFxkMLSyWtAcTNeSnrW5kHpHMSWcbOmaaHyXfhlcurPJqKR34PBKa9ZVoqlm0CS3pSilwmDQ/eqz9Z1r8DiKezjUSM9hpSt0bKybYl6LUAt2HSvde7dNh+wL59YdjY/JXTcn8g3kQgimuh3PwwuIRXfP8jHDjGt8TEE+8JU4k8OFhnB/G2cbWLg7eC6caE2WmxxDastgX1LX2eYGJv7Yps7yMk9BzlAQFCpFxjaH29D1huGvfqXwDllMaHE6pt7gdpzQveADg1cAELncVNfBLZwnL5mmDLZQDZXAYBNuyyxRKP+mfI26Yk0GlrME6WdQLZQQFzsaCK8Yl4inWeg4Q/OapMpmFo2UarrXO0fzvhqTRqzhhLRrr6RoY/Q3VRB7FZWTlFq8aCK137Re+9zJFkac5nYCoSM4vsHjOEyIwpfFOqsyHNnrEMyrtd9MVYQGTxvFzNlhv4liPYdDdoHXc8hobv6VFs5Ya78IXoGfsEsFkdnjHhI9Cw1ux8Y08eG0IxuHfV7opBeYXH/CtuSUU/O/k0mptMjpP7vXzD89vhwfYi5wQ/QN/wNQSwMEFAACAAgASHssVPXJWbuQAwAAaBAAACYAAAB1bml2ZXJzYWwvaHRtbF9wdWJsaXNoaW5nX3NldHRpbmdzLnhtbO1Y3XISSRS+5ym6ZstLGaNZdVMDKRcmJZUEqMysa65SzXTDdNk/Y/+AeOXT+GD7JHt6GhAMZieuuGuVF1SY0+d85+/rc5gkp+8ER3OqDVOyEx21H0WIykIRJmed6I/87OHzCBmLJcFcSdqJpIrQabeVVG7CmSkzai2oGgQw0pxUthOV1lYncbxYLNrMVNqfKu4s4Jt2oURcaWqotFTHFcdL+GOXFTXRCqEBAHyEkiuzbquFUBKQLhVxnCJGIHLJfFKYv7SCR3HQmuDizUwrJ0lPcaWRnk060S+9tH/Uf7LWCUh9Jqj0JTFdEHqxPcGEMB8E5hl7T1FJ2ayEaJ8dR2jBiC070eNjjwLa8W2UGjtkjj1KT0EJpF3BC2oxwRaHx+DP0nfWrAVBRJYSC1bkcIJ8+p2on9+8vB6nVxeD4flNPhpd5INxCKK2iXdxknjXUQIBKacLuvGTYGtxUULcYDPF3NAk3hat1ZhvIC4sm0NN6GdhTh3nmasqpW3XakfrMLaFm/C+AJNMldzJ3T+jieLQ2TooIKmYUDLEAmowPpMRmkJh+LITjSoqUYYlEIpZzFmxsTBuYiyzNZHOVtovNMMcAVmA8RRdZtEnnyGVosTa0O1Y1ifG97Ho/qkcJ2ipHOLsDUVWIaipE/CtpGi74WiqlailHBuLDGfgcc7ogpLTukArwC85ugYXwoEl0L/i1AYPbx17jyZ0qjTgUjyHywJyZgJ++17AFTbmEyhex/gguxj005vBsJ++fuATxGSOZXFPcCARFZU9CD5eIqns2g7KUWBnaN0Uwkh91iS39te3YcNj6PM36sYOvmHCcfwt4TcF2YI+YMsP4+U+jf/HCBq7LfG8vuj+8tbQcMUZtCRgwkEB04rJ1dxrAFhgiZTkS4QLGMXGj405U86AJAyIAG2+PsJgDzStn2awG8GjJlQ3gnx09PjJ8a9Pnz3/7aQd//Xh48M7jVZLasyxdxe2VO/ONXXL9kxp4dlDtuwHwzy9etHLB68G+fVNnr7OdwHqmG6P6yT2u2P/KvG76fNNMvnvVsn4Kn3VpB1DyL0RE9KsEdyoidbovInWVdh946291ygEmGWzcDdhmnEmGPT+YMz8Tuza+0OF3UmvQMjDsOv/XKq9F/FnqRqzyuybWiijgnmj7zS+DlS1LL0c/D666B+0fKxZ/X5A0v3b8oWnzfvjzgtjEu99o22BfPe/A93W31BLAwQUAAIACABIeyxUgmnEm70BAACNBgAAHwAAAHVuaXZlcnNhbC9odG1sX3NraW5fc2V0dGluZ3MuanONlE1vwjAMhu/8CtRdJ7QVtsJubGXSJA6Txm3aIS2mVKRxlIQOhvjva8pX2robzYW8PH0dO7V3nW7xeLHXferuyt/l/r26LzWwmlFruK3qvEXPrO5pns5hlmbAUwFeDclPr57l/YWgjD1RmkbbD2urHT8P7T8LxrWLS8JCEZomtJzQvgltQwX+qWR2zOqQkVPmaG0Mil6MwoAwPYEqYyXj3byWj5tgDcYc1D/ogsVQMX3wh89hK3lxHDwH4cvI5WLMJBPbKSbYi1i8ShSuxfwYv2+XSy+3ElRx4au2sDzV5s1AVg88uZ/4E7+dlAq0hmPcUTj2x48kzFkE3E0oGAwH4z/QinGzoDU6T3VqTnTgB/1g4NKSJdCo0sskvA/7VUwUXo1qNoIfOAMb05aM5GwL6horlGt5xQVKhYmtSBMN7CJRjmyeiuTAhSO7SM4e1tq2fRvlxOhFqObnr+LOLpdpFKPSZlmtIw+zwem7JdHGWdu0uWJUGLLbdS3qlBoUnBKpuEhokno5P4uV05j67LH7zyJvplagZoi8GKf2mkAX4wXUm1igFZgxLF5mhVbk8+WODvLo8dVJ1s/Z2f8CUEsDBBQAAgAIAEh7LFSUE7MiaQAAAG4AAAAcAAAAdW5pdmVyc2FsL2xvY2FsX3NldHRpbmdzLnhtbA3MMQ6DMAxA0Z1TWN4p7daBwMZWltIDWMRFkRwbkYDg9mT7w9Nv+zMKHLylYOrw9XgisM7mgy4Of9NQvxFSJvUkpuxQDaHvqlZsJvlyzgUmWIUu3iaOJTKPFIscdhGo4VNe/8Aem666AVBLAwQUAAIACAB7sEtSQxONe3wOAADRHQAAFwAAAHVuaXZlcnNhbC91bml2ZXJzYWwucG5n7ZlpUFNZm8evig3CK6KDuLJ12+UKNAICYYm4EBcILVEhICDa7BDEEILGJDZiobKkbW2QJUaNgsgSEAISCFEQ0wqCIZBAYoiIECCEYJMFEpJM6PF9a2qmampqvswXPtx76/7OrXP/5znPc57n1Ln5MxSy2nizMQAAq48eORQIACsyAWA52+g7PYE+73qpfyxDBkIOANXdWyf0LwYxPv4+AFBLMFmIXKl/X3XhCBwJAOtSF69lQ9HW6QBgGX30kM/J9HCJoCd7mwjL/LqAXuUO+mLhh7B9e3hj4fiD/eZmBp+nXmX57/lp70UD0KDhwf2m3ZE+r9a1Gj3Mhnsc+/7fbtZs81XYf3/PVCj37CV/nng2OTk5eAIf7jC310lwysWr30mgmY6Y9TDUS/h+1QEAuPpzhhkA2Ny1MQAAox+NlgHAgf8tRgWa4WZeGb7ZeD7HUX+bHi+Z/LLY8Gl6rd4WwEMDWwDYv8PHCADMjpktB4DMdUt4CS/hJbyEl/ASXsJLeAkv4SW8hJfw/z+ePJ3x4dtetktQDCFYCe7yL29fqf8A4B78n3oCuRvh5V9cs1yHVKT2iNavEVngeQ7eqvWvRl2aqAwaQxwCCVCqZcALBHjurQNpSFsxT07Wqmf2PYLfp2BFGwKUw666CcYasG6OXUzH0GirtRJrL9WU5yasA5JXj4Wr5SVv3HcagbVCnbpX59M/QSGtAK6KT651olnGdpOsdTKuK+YS3fjoCdxguabZZSDAuI0WczZ1eWsiDKzf6nPLrDZtFWid1H7XmeXaMbX1msYoBZHXE1pinskNVITibuvFqT0tv/41O4T3bBrki3MaIu2dFpvJyaooSwCoJpRlh+OgWN547JaxvXXXbQwQgqFkKFWeSy4xvSqGFeDJnb51wvTMmeluiwyzF6cKcMhnPEWRa95FEFB9x6Zlwait2SPU6MCn04I3xbCqSyM7ylZ8Aq1q6yTYtDTr+/vIglhjU+cqCrSqmZnhHoQpXJGbvCBgyy8n0+WUgMZZOUXXwZ4fUrbikf/AYJQCNJjPldeCHXBz7XjtlOecGj/HGb4T4N3kPpY9lh/anFvOkh6uUguk2pEYvhjvED8YUmYZBOb+2XtR7jWZyplovXvcezOntJW57r8oOSqo0bLB6tn2IIaKCUnOCTjlxgHBUAcZj2oQJdwGnFKJ0z3+8xc6iBEfwcVVa8JrT+4q4V2Cw2rdbj1uGuUgzk8O6H8dyo/lV0RNYu6CBOuzUekaTzkWMpZfkdSvSGimdj3J0Vo5OB73FZ85l5/DaXoNPDbLLLD2SUfHmPi8uENLCRuzIhY+g5zjeKrQ7/bBKd11xg+GgrSf1oAxdyvByaojFRfiXzk3fvyYgszThPfRNJYrqH52oWWNUDQFV63wgNvCGeDjnf3MkFLcPp8Xwj3uUUTk/XDj3w6YheMMhgVEO4PhbujNRgvr45MnSrwNBpg7rvDmXUHW4tu8QNFhk7dNo2N5xcgp5TkaAg8Sn6foBndt3q3Iz0/wzZLEyZRuRBXzmTyfg7pe55Lx9wj2wJu7myguBkdqY8wUwzASIf/oVp8XWHuNB7XDaXVbOZUpcSzYe+vq7ct9pV5eKVAvY2eseTY2p61sTeXEvNutpkXTkV2VmFoXo2JqZ64pnz0urfXXSJ+S8AsT739nnNKBIuunevdsqqpzZkI7PyryK+ExYu9xQ5uOcJ85fcTQBj8n67w+7NRZjBuC50fZW9QuKMOYsDyujP9U3NLg5x9aOg1MFVRQ1KO8PuXTUR6XzH2s68SQPL2qp2OJVujuvn0Bjrw37mypcKKHo0iwY5sW87OoQh6XndTPlbxQ0eNJ1sU4wXmYCK5zeDipTKz/yBk8YDadaL7sBw1MnlcOSSt1/TTYs+OK6mXRfULj2kwkYwPXKhP160cdJlPVYn+mjJDTvzLGMiirh27b+TsLxCwNg28NlQ4MuxznVMKCtoq05Kir5hiDyLAxBXT1szSi46kCkYRWARU5YrtObsurB+K4RLa405hQuqbLa2ygB90Vu0Xkp9OIRVJCgpoqIRU9wQarm/0a+xVJlmA0zkVDQ8IYAXQkZUT9TSpM8t53rO+Hw/KiWpeAnVHFxpQJMiUh/OBAcShCsq/oiTC7imKbyLFXVmbUMC5QTKZZe11QAQmUac3WsN/sC+3xiZPGDxjbKeBqrMA7L/rtR5C8zkWTe8NuxW/nCDZTpKpArgc5aqw0rKx/NF0wJ7322LQiSvUytlNWoLb7zKOhiuKJ+yQ0SocfH1Fs/DpQLM+SOmpQis3kpBInve2FiFg1tSP8fa/3lPQugh8v7htGXfEPpeBlL4ThalxCKcOrTnSpXh+qg0U2ia5fCHGOwfw4dhagLt8fr25oe+qVcTrrVAnVJlnaDd/1cdJzF7LzvaXrcxnmBFO5jI+DHLMc+lwHjdCBXoOqUMGFodWXLHwGquvfyYyTQExZ0HfIThfNc3ahU1i1zq3oRyYnTilTqEurf2rwtd1/C5Z8L6Ds+v7ByzFnTPK1tPKOcJM/QES9b5XGgSEeXthPMrbVqko2z3oo47zqz2Erp9XPf1wcmETdSCBDwtUaav2aBB45jVqljSOSIVkEIrrMjzik8HonS+v625sqER8cOkKv+zT/6h14Yi+x6eezzSDrXb/HW3OZ3nm7GnzVDFOpdZxHw5lCD0T8hPLRyS6qhLrDDkVLUEteaNE1rYi1bo1nYHxJI72RJTzf3BuvbMvNLy/07nhkf0S8PFV28t6P7FF1ITvPGrv1vd4J2bulNMM6HKeoKmD3siMpUDOFq6yTk0T9edPKSMzrFPP1mkg2xEgMeu6dzCY10Npr6tPLxb3Rxz/Y+6vnOZuTRkrihAwrSwmJA2dSsW7GbU3YYLbQaqekpah7vIW/V5P2TiZLLLQzsL1QMaa14l+fr50gHYON3T9X+0s9tNhdMsdisvRx7VRk/KrKMXjFb59LtvTbVb6r3RjsZBe8a8/krPcDHhHH3jgu78mPc3Q6ldUYxYNt5Mtjm1fIS0iRCBUpJpe1r7tQoUmwlqEtgg41akI660e5U+1FtPsSy+YhSU8z62uZX/aH50wYpNEs82VVkRpTEv5TQFnYjHLDFHk0Xr+GxTmVWYJV+hknozjd47dZ5xeF2HiKiIfVm1bCkiiMkdlgM2gEiFU9u8tC78KauIqe4ytjsYLp/fTX7MMJ04FmioigM1QN6G8LwEQB0gHLfgnmLutrQlkrXhPujGkZGf87PSLxhOMEs4YJhxoIk6sfOTsa6oGTpTjrE0JlIe25tdd12QC9ENg5+UY1fvGCZOrrDX+Tu7RKxFdH7OSY866Q+r4oDCPRo2VNCase4prQbLfX/msqq0gxW+WyuH614k3atLfpihvDO4xEikhGbsOVTWEUaE9zFbu77jmX3BRq1PaH98JMe/uW5JaUF3iddkOpacXIVZQvniDJoAvqmpwly1Onb11+G0vchyztlFtD6n6p7+6VBR3CmnOYqsu0K6v336LlbA0zrSbeempx8slh5k6n1fmsnEePwhjEzU4uEv8/eftKCc7T7hJRaEJ9LjK6Hs8ndkjk+LLp9gZhyD2qx3e+jS4Ko7a0oncy6FVktD7vPThHaZMO0TFZ6KFLIn0Z0O7Qdc1wjakDY+EvdlSm7Z4tGq+G3bV70aNwNuP02eny9Xpz5ZQyXtprUiRixTfr4Uj9649iBYiXOfmGR1IQZhwZ1yVKtoP1MScjCkR+Goue+iPN0pVuFV+aAvNhVZAegnE9cWBhyGKMkjUeq+dxuj2S9rQr1tEaRalopMknWIRM7pmNN/FxG/k6wgw4T3mUDLXjttV4G+bpBXHqMbJ3soxG/7CzDSYi7QHMooqtxbRPyUJ06kJte4LeseAeWHOFb+fyxwM/GCXwxDPHvI45o4lOxBM1fqLgk/VcR44cSn+TuDNaFUeI76exRxQl32YSmahTcLM12kJ+lkY8F69hKXiXWKbg7UZi5VOvzXAFbht6UVd/UARWdfcDNRyvkbfvprRcTP/ry03HIHcSTjW/cuA0mcEs0oazAjfko5YNleL9IXCaa5J+apvKTWZYfyS/16fSHI57lG/QRfIoEDi1PhPVJBTCmxSo6VWzlddmOj01aps+KXcn2rmy0O5+nJl3JzwwwLAKsgCV9x53sBzC6zTDuXHnqyO7XVSYRJiyVa4syj3pXN30PGJviGjdouvwCn1TnUIsFlN1bN63SsvzkdWmSu4/oP3tcygfGNuqV0rXKPhZ3HBMUvpB3r2Ee8hcrZW6HPNuMrmCEdTQx0VRQnR3c5vg/+y0yN3iWlS9535jn/T5tZlodINZJqRl7nN2FoTQuvEKWTSn6HFwoHabOLT81GKb1OXS1VSKP1iwGN/2/1F6AYFG/6r7PD/Pi0iM+SkkWdLn56X8iGzf0vvmTHtJglT0jvDfy0TPA2abne4j/YWvxOuQUwJXDNTwJWrdv2q49NfjO8kS3SuZE9byYVlOUQIJGfbZkqoqTwqIwLt9TgXObP9PovsYJRvp5X74ZO14uPIybJPuctuZ2amHQ0dl64IGqO+foHdK3C0BrmhdQdlY9g9G0ulEWyNCupSuNFVOC5rn4+khZZyVwCfFP+V1HPVJf1vmIhjr66n17RDogwjRGnK6E3HzCAAoUrZQ3kNJsIhbNYoI38LZUsWsxfaVw9SFX6uw165f9jpLz5957ypscf9latHdCzbRp82Aq3wnlWtkNGNwneX3mrTopBE/onlmAW72Gv8eTHj24XJKeEDwrD5giw+CufdDQpjZPsDVGGmCcL5jJu2BOx63wI4QTo3Kqx/aTqtKeG70Oxk1Zybfr0Gc776k/+e1QrVSCtagzTV9kWRX0jLg0+Bc/x1h+sl4UTnku8bXZ2ejEDeavUXOUHf3xbPIF6b/10PLG6luC2DzonvbGiQQa/1mDjh6GHqo+sDZjH8HUEsDBBQAAgAIAHuwS1LlZcaxSwAAAGoAAAAbAAAAdW5pdmVyc2FsL3VuaXZlcnNhbC5wbmcueG1ss7GvyM1RKEstKs7Mz7NVMtQzULK34+WyKShKLctMLVeoAIoBBSFASaESyDVCcMszU0oybJUszM0QYhmpmekZJbZKZqbmcEF9oJEAUEsDBBQAAgAIAEl7LFT2sQ5CowUAAKUVAAAgAAAAdmlkZW9sZWN0dXJlL2NvbW1vbl9tZXNzYWdlcy5sbmetWN9vozgQfl9p/wcLqdKdtNfd073sQ5uKEKdFJZgDk7T3glxwUmsB5/iRNvfX39hAmtztCshWqqJiNN+Mv/lmPObq5jVL0Y4XpZD5tfH75RcD8TyWicg310ZI5799NVBZsTxhqcz5tZFLA91MPn64Slm+qdmGw/8fPyB0lfGyhMdyop7enpFIrg1vGpmWhYPAnjo4Mn3bjBxzip1oalr3ESXRFN/arjG5laiCv2eOnvhG5DkEgeRaL5SpSPjV5xZ1nBNCKVlEnulix5hMZVXJDE1ZcR6aay7tW5PaxI2mIQC7gTFx2U5sWAUUoqca4PPyPOwAU2q7t4BoxjEYiCeRimqPAl5VwMW5qI49w8YkOJ9BSryOPiq3Y7kLZzYB2ny/YU1Dwg7rREiUs6LQxI0A9BzzEftRYGEAVdCERkHoecSneAYRKrWIrE6bhIgS5bJCZb3dyqLiCRK5FhQ7YTiTo7gJ7m03Avd6f+2y7dj0MVoQxTWtixyB83dz4hJ/YTon6Ov1O8B7Pg6wS4FO745QYky8gpc8r3iBts+ykmPwlMwiNyLzyCKhS1vFoYs/QxzozLvhYor9C1XSF5RQ2E/3KrgY4WgJfr4jqCU4O09QKxMIWJj+fcOJ5WNYmEUrm94ZE6vgTMnmRVTPSATbQjUlvmNp3eir7Z197rpOZ3pe2ze6uKcs/tZnbZEF1N9j5JBbEgWgBLCzZLZl+R45ciPRL398/fL69cuv/UAu9YnTVHPk4gdIk/odZweqWYJU4LfXLvR90FcrDjvQxap242BdrI+yRs9sx1Xf3wn+oksT9CeKtuWrF7GEhbzuFfeMLEzIH0ia+raltAEalEWx/9RUfF09ywLclSgRJXtKIavKp0qoer9tpN+kVaouAb0jkRkT+WW/65XrEHOm87sAYZm3qlAPmwKkE3itpp1S7Cdw8ZKnkiVoXXAAJAFi220q4rZ/tZLzUrbvi6KtZDMIVsQHdrEuZIa2rCxfZJGcsHwcTx+w7VoEEmnRI3DVZw/AsD8BY0NR8LjqB4MoTZ2fVhcr2wUCI6rlqCSR1WUFac+2Ka+4jlaorbC4OWP5WoI+Ug7Hrs4deNdi6U2TY4audRdN6aH6HFbn8fNAOxDXd/N7nM265Cc5642pRYMx5QGqA8qRjLEg98aE3I+xeMQwX8BPn83RoAN12xVVV7QxUzWS7tszSKlpJ2RdwoqiBEpLZ6Qc5yXAcCK41DadH7SGBrQ7wzdixyGMIuFFL80kpI7t4oja1IHUtY99VtDjLDyDmQyOKvuvaG7ajj4Z/qtXttdTBkt2LI/V+BozJYQ9vEtEot+pWtFR/12LfxCr2v520bZGd4YfLi5HxnPSTX9QRqyqeLat+lwrmtvwz4lC9YUfhjBk6+f5PwyB75KZo7Hxp/NzMp6OyVFvED/J1PBsvXck7aSJ4ZSG+sZwsKbDrVwCTueqP0r0NqTa+VoOx2hr/7Aw3HKFp4FNwXbFn0pR9Y4iui4GH266LM4/1SBKEvowzp6QBBzJuoh1t+wn6Q2jJemwMMCyG7dOzpkW5+huDBtKRQbsJQMwwwXu+G+OhxMeV7JOE13EqfimjwjYbp3x/w9y6wJu+2o1ZWUn4uaEuvmZKFqSGqfeiFHqUIeD1XFUhudrJAinOuYA7mdzOP7W6z4LasPe32WWZk1jy2QGS72RUkIcanuRZak5DbzWT5Wo0v5R4mB4Z7qgQXVXglsSDNLflD54IqDPambVrSmFW9NQwHnoOAHcCrHbRDSv07SMYVjPz0AA+hsU/AoBrQ9Qg67vHZ66srUC0lguf62GfSLrELpxSJuTukpFPtjWM8OgtfTUYTrYzjEfW7MBl5mD1aEJN6Zd7x9hvzzmymsn1XF8vfVHDeJ3zXWo/ZI4qpdo46VMoWucWh6eSv1B9erz0ffVfwFQSwMEFAACAAgASXssVBUeYBujAAAAfwEAADEAAAB2aWRlb2xlY3R1cmUvcGxheWJhY2tfYW5kX25hdmlnYXRpb25fc2V0dGluZ3MueG1sdZBBCoMwEEX3nsIbCF2HQNelRagXGHGUQJIJmVHw9k1EbWnTZd77P8OMYhQxfmJd1bWCWegpEEVLnFE173e2DAtevXEghnzCgrznSiY3LFFoIzJ62ZQewXLK//BjeGthPT/iI14w5UJnHOpLqbCZXPKwmGlj3RpQjxHTgC+Yc+iht3jDtSeIw+MM7Bv/1bmbNpsd3mlAHSK5IKr5QFW613H0F1BLAwQUAAIACABJeyxUp4ruNgwFAADlGQAAKgAAAHZpZGVvbGVjdHVyZS9mbGFzaF9wdWJsaXNoaW5nX3NldHRpbmdzLnhtbO1ZX2/iOBB/76ewctrHLfTvtRVQsTRoo6XAkbTdPlUmMeCrY2dth5Z9uk9zH+w+yY0TCFAKNdW2t6e7SqiKPb+fx+OZ8UxSOX+MGRoTqajgVWdvt+wgwkMRUT6sOldB8+OJg5TGPMJMcFJ1uHDQeW2nkqR9RtXIJ1qDqEJAw9VZoqvOSOvkrFR6eHjYpSqRZlawVAO/2g1FXEokUYRrIksJwxP4pycJUc6UwYIAfrHgU1htZwehSs50KaKUEUSjqnNNIyJaJNSpJE2G1cgp5ZJ9HN4PpUh51BBMSCSH/arzy0H2N5PJ2S5oTLgxi6rBoBnWZziKqFEEM59+J2hE6HAEGoPRHmikR1XnoFw2LCBdWmXJuPPdY8PSEGAGrqf0MdE4whrnj/l6kgyIhPMgqqZlSoB0aWxBUpNHXQzkQ9GE45iGAcwgY6yqcxHc9dym23PbDffuqtfKVbVGBF7Qcq0wfsu72Ea+23N9tx24vbtPXmdLxGtWcS/rXmtLzI37yfeCbVdq1y+3hXQ/d9pbYeqB12lvYYdG57Jbb99utaPPt1231/LaX+6CTqcVeN05KvPKBf+rlJZduQIuL1K56LB6lMZ9jimD/PHEaxXRkIEYlkMSiCaF6BpgpoiDfk/I8LcUM6onkKggztA9IUldJRDlPRNPVcfEiDOnywlBMQiyIlZP94tg3ds/Xdp7KV9+vq9n1awUCaw7Elq8s/p75aNC/9PDzeqvUbQCCTTBfNISw3fX/uh4nipPypvVf07Nytgk9jaWMsugq+q/aL79w/n5Hxwfb1ZhzWoVrDUOR5DZ9SwxL47MpKixPQ41HcOlQZ7oOkgZ89MkEVLPc/viYKHEGprKQPCl4DHPqC9YVJwaifskauOYTC9Ell+I/j3lTRDec9AAIp3BkXYSwpGPOdzDVMMxhwWHSvtKU53dv82pdF1SzNAVp1AoEHTprxx7OMJSLYV2cUTm6gtrXbgcc3Pnz2vlcKqIjWDbZCvFYJdWtJKMqUiVPeIaSpDYSrKTaka5lWhvlhgtdc6j2UbYjSFr2QjekL6i2s7EAhU6II8PhA2oCR6tQkkIt1L7kWo0KCAoFnancyNSFqGJSBGj9wRpgUBROC+kRwQtllxoIEWcjUJROHUYNKbkgUTnNgvdwhJxCkiTnBjR+QrfUvod9clASOAleAwlK4zTqXvtvp64CH3Q/AfxJ1ipudJ4ZoMPecnmtS/crx+MAXE0xlBkbkcOWZDEiX4TfjxBXOgZDswRmtyQHXpEo2zOZm/WC47wOPMk4x0ZKfgQhQPIOWEihBRKeUpsCUPMkeBsgnAIIa+MX2ZJCEZyD8yp1asVzOHgNNnTkI4hgoSMiLTac3lv/+Dw6PjXk9Oz3dJff/z5cSNoWiRCHjfL5VViY2OzYI180pi8gFvTaryAWttwWONev+JK82GNfKZgt8Y+bUSsgSvtiB1yTVPyAnhDa/ICckODsoJtChmbVBUt4D2z2Xoj8K694PYucL8GywRZNKzWNZWSKbuer8KyivgnLsI6VwEYzLWqVFy/c9VruL5VpTLzHatMZsfZ7ljVXl8syy5TG3QX6gIrFeDiHeZVBFy9jMZQN0XvllnfIZLfKSx+RHOSh9bbhMWrjuvfk1L+q6b76XviNzKe7156nzqti/+D9x80Yv5UvCBdeiNavKhb/ihgZmLKaYyZbwr74ktC7eiwXCk9P7WzA2zLn2ZqO38DUEsDBBQAAgAIAEl7LFSPdlX+bwIAAIcIAAAkAAAAdmlkZW9sZWN0dXJlL2ZsYXNoX3NraW5fc2V0dGluZ3MueG1snVbbjtowEH3vV6DtB9AlEISUIiVcRFV2QQs/YMgQLBw7sie0/H1t5wYkWdgmL3jmnLmcsR08daJ8/K3T8faCCbkBRMojZSyFrUPDny8hVWTHIAxSRMFfxt8HvusMfa9rITX4UZxBltj5fDIb9FuxlwQko/xkkG4Q9HttSC5kTFgZdupM3emoDWwq2DAawpIqnDGIgaMm9UauH7RmSEgEQaRhjn1aYYxcdmRvKp5N/dHr9DOgFsJEfP1h3lagSNJkTTiwLP3Q8dt1qMALIKGel1HON28bQwGDPUK4+h9RCvLXiRq/I3Jtyl2YefxCiAOtWyRFykOzi3oD132Kb6hb+Ivvdg88briBapq3u9E8XyFucgHMYFzHd54iF6Raz5/vcWVEVm9EnkCqh9Wiru6hFnhM4x0nlD2xs5HGoM8i3FTcd/p++/lFIRjS5IbxIEnG2GbFz4bmbccmgdAHXmsob1OMnHn/Wpj85/UV5iFFBvak3N1sZ6qovs/GKFPwusUq86mj+LMUkcid5dLmaI6oC+YoBWtKRVIUCz3UPFy5rJKtUrSa24vtKuutvcJPJrnpQJjKsaWtgq0lKH1Mi4v4KvC9p+J8gBKp3IOqce49FWeeMqb2EoDXSDVXPqdmsayKuq7mgYUgrGPFl3DAcnJ35jJBUxxP1UezQSLxajbZOu+OnMHnNCZIBdcOBFU01+DJOEyIJNfXOosh1exVCWv9lSiDqYLQ4GmjbPWpHfeaKNaT0Tg508hat/qLOz7oqXjdO2OGBG6+9b/hshNEhu8lJO+91Z2xdY9pDG9Cb/FEijhBr3tlsvOpxqB/mz8g/wBQSwMEFAACAAgASXssVHyfhAoCBQAAXRkAACkAAAB2aWRlb2xlY3R1cmUvaHRtbF9wdWJsaXNoaW5nX3NldHRpbmdzLnhtbO1Z3W7iOBS+71NYWc3lFPq7bQVUlAZNNPwtpO30qjKJAW8dO2M7tMzVPs0+2D7JHicQoBRqultGK22lqopzvs/Hx+d8Pk5Ll88RQ2MiFRW87BzsFx1EeCBCyodl58avfz5zkNKYh5gJTsoOFw66rOyV4qTPqBr1iNZgqhDQcHUR67Iz0jq+KBSenp72qYqleStYooFf7QciKsSSKMI1kYWY4Qn80ZOYKGfKYEEAv5HgU1hlbw+hUsbUFGHCCKJh2bmlIRENEuhEki86Yk4hM+zj4HEoRcLDmmBCIjnsl51fjtKfmU1Gdk0jwk1UVAUGzbC+wGFIjR+Y9egPgkaEDkfgMMTsiYZ6VHaOikXDAtaFVZaUO1s8Niw1AVHgekofEY1DrHH2mM0nyYBI2A6iKlomBEiXxhYsNXnW+UA2FE44jmjgwxtkYlV2rv2Hrlt3u26r5j7cdBuZq9YI3/MbrhWm1/Cut7HvdN2e2/Ld7sOV194S8Z5Z3GbVa2yJuXOvep6/7UytanNbSOdLu7UVpup77dYWcai1m51q636rFX2577jdhtf6+uC32w3f68xRaVYu5F+psJzKJUh5kcjFhNWjJOpzTBnIx4usVUSDADEsh8QXdQrVNcBMEQf9HpPhbwlmVE9Ap6DO0CMhcVXFUORdU09lx9SIM6fLCMExKLK8Vs8P82I9ODxfWnshm36+rlfdLOX61RkJLXbs/kHxJPf//Hiz+2scLYF+xphPGmK4c+9PTudSeVbc7P5rbpbGRtdbWMpUQVfdfzN8h8fz/T86Pd3swprZSlhrHIxA2fVMmBdHZlbUxB4Hmo7h0CAvfB0kjPWSOBZSz7V9cTB3Yg1NaSD4UvGYZ9QXLMx3jUR9ErZwBCXcqXMHDaCuGWxgOyYc9TCHQ5dq2NQgR6ikrzTV6WFbn1pXJcUM3XAKXQFBzd7KJgcjLNVSIecbYg66oNKBozALbva81g4nitgYtow2KQa7Y0UryZiKRNkjbqHfiKws24lmlFuZdmcyaOlzVrs2xm4EGmVjeEf6imq7EAuU+4A8PhA2oDrkrwokIdzK7Weq0SCHoEjY7c6dSFiIJiJBjD4SpAUCR2G/kB4RtNhgoYEUUTrKsJomDBpT8kTCS5uJ7mGKKAGkkSJGdDbD94T+QH0yEBJ4CR5DfwrjdJpe++8nzgsdPP+X+GOs1NxpPIvBp6xB81rX7rdPJoA4HGNoKbcjB80jUaw/hB9PEBd6hoNwBEYb0k0PaZi+s1mb9YQjPE4zyWRHSgo5RGEDMk54EYC6Up4QW8IAcyQ4myAcQMkrk5epCMFIloEZtXq3gxkckiZ9GtIxVJCQIZFWay4eHB4dn5z+enZ+sV/4648/P28ETVtC0HEzXdYT1jZeDayRL64hb+DWXCzeQK29Xljj3j/jylXDGvlKe26NfXntsAauXD7skGuuIG+AN1xE3kBuuI6sYOtCRkaqwgW8ZxZbrfnereffP/juN3+ZIK2G1b6mVDBN1us9V9r/vmi5+j+v52rf+BAf16oxcXvtm27N7Vk1JrNUsRIuO85W26rV+mrZZZlWoLPQBli5AOfsMGsa4KRlNII2KdyZkO6gcHdUBa/ePOjGMsgK52Oq4F278zMF4/9QWWeVek1dUY9E1IB2JLMfFLWe2/Su2o3rDw0ftYvffzDp/mn4sqf8e+bSB8z8u9ryN/w9GF/+l0hl729QSwMEFAACAAgASXssVJNoQH6HAQAA2QQAACIAAAB2aWRlb2xlY3R1cmUvaHRtbF9za2luX3NldHRpbmdzLmpzlZTNjoIwEMfvPoVhrx52LWLYW1kgbrIfJvoCRUZtLLQpxWiM774UUSmW7G57oTO/aec/dHoaDKvhrJzh6/BUf9frtV4rWcLobttabNxiExabtNgO2rYmrIDadh41qYhOLnt2DTY41sFSWpCEQRqUSvFcO52nCfbQFDttEXwPso3E8Vs0cQ3kKEAymu8awAsCd9wGci4zwtqbhCj0Qr/N6GMWjKbwQQsVMcggVxd27Hs4MPYTZAPB5uJF9TC8jBwTsmqyiULsv4RdfyWpiX951tPwc1GKOcmB3c6YImwqujMzICnNGzDGerbBAhisFKTf/5B3jfkzX2EJkXOd00zX8V1BFlQV2Ehe5mnzZ8cTz+sN0xFLOKiv+k/1irFEaGHXi6HHb/yiEddU1kMY9cZcWZuex1tW6HIVn0TuQBZ9KakqhT55altmSU4o679bimZQ3XToZuMiF5tNoThnioouaNnyAi5viUVTPU1EBLxqnqoI8mFDH8Vu7BidrjqdziyPyd58IwbnH1BLAwQUAAIACABJeyxUvH0190oAAABJAAAAHwAAAHZpZGVvbGVjdHVyZS9sb2NhbF9zZXR0aW5ncy54bWyzsa/IzVEoSy0qzszPs1Uy1DNQUkjNS85PycxLt1UKDXHTtVBSKC5JzEtJzMnPS7VVystXUrC347LJyU9OzAlOLSkBKizWt+MCAFBLAQIAABQAAgAIAEZ7LFQyG7oi+QMAAOAOAAAYAAAAAAAAAAEAAAAAAAAAAABub25lL2NvbW1vbl9tZXNzYWdlcy5sbmdQSwECAAAUAAIACABGeyxUFR5gG6MAAAB/AQAAKQAAAAAAAAABAAAAAAAvBAAAbm9uZS9wbGF5YmFja19hbmRfbmF2aWdhdGlvbl9zZXR0aW5ncy54bWxQSwECAAAUAAIACABGeyxUH1SKajADAADHDgAAIgAAAAAAAAABAAAAAAAZBQAAbm9uZS9mbGFzaF9wdWJsaXNoaW5nX3NldHRpbmdzLnhtbFBLAQIAABQAAgAIAEZ7LFRxV5SdFQEAANECAAAcAAAAAAAAAAEAAAAAAIkIAABub25lL2ZsYXNoX3NraW5fc2V0dGluZ3MueG1sUEsBAgAAFAACAAgARnssVNebcJYrAwAAbw4AACEAAAAAAAAAAQAAAAAA2AkAAG5vbmUvaHRtbF9wdWJsaXNoaW5nX3NldHRpbmdzLnhtbFBLAQIAABQAAgAIAEZ7LFSOc/b6agAAAOUAAAAaAAAAAAAAAAEAAAAAAEINAABub25lL2h0bWxfc2tpbl9zZXR0aW5ncy5qc1BLAQIAABQAAgAIAEZ7LFS8fTX3SgAAAEkAAAAXAAAAAAAAAAEAAAAAAOQNAABub25lL2xvY2FsX3NldHRpbmdzLnhtbFBLAQIAABQAAgAIAJpVb1PDxJh2RwMAAOEJAAAUAAAAAAAAAAEAAAAAAGMOAAB1bml2ZXJzYWwvcGxheWVyLnhtbFBLAQIAABQAAgAIAEh7LFQGoq6pcgYAACYZAAAdAAAAAAAAAAEAAAAAANwRAAB1bml2ZXJzYWwvY29tbW9uX21lc3NhZ2VzLmxuZ1BLAQIAABQAAgAIAEh7LFRzanLmpQAAAIIBAAAuAAAAAAAAAAEAAAAAAIkYAAB1bml2ZXJzYWwvcGxheWJhY2tfYW5kX25hdmlnYXRpb25fc2V0dGluZ3MueG1sUEsBAgAAFAACAAgASHssVLRB3DeXAwAA3hAAACcAAAAAAAAAAQAAAAAAehkAAHVuaXZlcnNhbC9mbGFzaF9wdWJsaXNoaW5nX3NldHRpbmdzLnhtbFBLAQIAABQAAgAIAEh7LFT6INtZhQMAAOQMAAAhAAAAAAAAAAEAAAAAAFYdAAB1bml2ZXJzYWwvZmxhc2hfc2tpbl9zZXR0aW5ncy54bWxQSwECAAAUAAIACABIeyxU9clZu5ADAABoEAAAJgAAAAAAAAABAAAAAAAaIQAAdW5pdmVyc2FsL2h0bWxfcHVibGlzaGluZ19zZXR0aW5ncy54bWxQSwECAAAUAAIACABIeyxUgmnEm70BAACNBgAAHwAAAAAAAAABAAAAAADuJAAAdW5pdmVyc2FsL2h0bWxfc2tpbl9zZXR0aW5ncy5qc1BLAQIAABQAAgAIAEh7LFSUE7MiaQAAAG4AAAAcAAAAAAAAAAEAAAAAAOgmAAB1bml2ZXJzYWwvbG9jYWxfc2V0dGluZ3MueG1sUEsBAgAAFAACAAgAe7BLUkMTjXt8DgAA0R0AABcAAAAAAAAAAAAAAAAAiycAAHVuaXZlcnNhbC91bml2ZXJzYWwucG5nUEsBAgAAFAACAAgAe7BLUuVlxrFLAAAAagAAABsAAAAAAAAAAQAAAAAAPDYAAHVuaXZlcnNhbC91bml2ZXJzYWwucG5nLnhtbFBLAQIAABQAAgAIAEl7LFT2sQ5CowUAAKUVAAAgAAAAAAAAAAEAAAAAAMA2AAB2aWRlb2xlY3R1cmUvY29tbW9uX21lc3NhZ2VzLmxuZ1BLAQIAABQAAgAIAEl7LFQVHmAbowAAAH8BAAAxAAAAAAAAAAEAAAAAAKE8AAB2aWRlb2xlY3R1cmUvcGxheWJhY2tfYW5kX25hdmlnYXRpb25fc2V0dGluZ3MueG1sUEsBAgAAFAACAAgASXssVKeK7jYMBQAA5RkAACoAAAAAAAAAAQAAAAAAkz0AAHZpZGVvbGVjdHVyZS9mbGFzaF9wdWJsaXNoaW5nX3NldHRpbmdzLnhtbFBLAQIAABQAAgAIAEl7LFSPdlX+bwIAAIcIAAAkAAAAAAAAAAEAAAAAAOdCAAB2aWRlb2xlY3R1cmUvZmxhc2hfc2tpbl9zZXR0aW5ncy54bWxQSwECAAAUAAIACABJeyxUfJ+ECgIFAABdGQAAKQAAAAAAAAABAAAAAACYRQAAdmlkZW9sZWN0dXJlL2h0bWxfcHVibGlzaGluZ19zZXR0aW5ncy54bWxQSwECAAAUAAIACABJeyxUk2hAfocBAADZBAAAIgAAAAAAAAABAAAAAADhSgAAdmlkZW9sZWN0dXJlL2h0bWxfc2tpbl9zZXR0aW5ncy5qc1BLAQIAABQAAgAIAEl7LFS8fTX3SgAAAEkAAAAfAAAAAAAAAAEAAAAAAKhMAAB2aWRlb2xlY3R1cmUvbG9jYWxfc2V0dGluZ3MueG1sUEsFBgAAAAAYABgAZAcAAC9NAAAAAA=="/>
  <p:tag name="ISPRING_OUTPUT_FOLDER" val="[[&quot;%\u0001\uFFFD\uFFFD{3EBCF75A-3579-41D9-8633-2B534D0BFCE8}&quot;,&quot;Z:\\TALDSO\\8 ~ TAL DSO Winter 2022\\9 SC Presumptive Conditions&quot;],[&quot;Ӡ\uFFFD\uFFFD{084B873A-63FD-4DAC-9BCB-11E112ECCEAE}&quot;,&quot;Z:\\TALDSO\\2 ~ TAL DSO March 2021\\~~ Erik Upload File\\SCORM packages&quot;]]"/>
  <p:tag name="FLASHSPRING_ZOOM_TAG" val="66"/>
  <p:tag name="ISPRING_PRESENTATION_INFO_2" val="&lt;?xml version=&quot;1.0&quot; encoding=&quot;UTF-8&quot; standalone=&quot;no&quot; ?&gt;&#10;&lt;presentation2&gt;&#10;&#10;  &lt;slides&gt;&#10;    &lt;slide id=&quot;{142E7C16-5C49-4BA4-8927-B66A27998B01}&quot; pptId=&quot;262&quot;/&gt;&#10;    &lt;slide id=&quot;{6264E152-3168-4F69-A25E-CAF59F635890}&quot; pptId=&quot;263&quot;/&gt;&#10;    &lt;slide id=&quot;{7F52015A-820E-4CD5-AAEE-41D2D80EA61E}&quot; pptId=&quot;602&quot;/&gt;&#10;    &lt;slide id=&quot;{AE6E4796-2BFC-40BE-B8E8-A5EE3236DA9C}&quot; pptId=&quot;603&quot;/&gt;&#10;    &lt;slide id=&quot;{54CFD4EF-F31C-42A1-9127-BDACBEC92E66}&quot; pptId=&quot;604&quot;/&gt;&#10;    &lt;slide id=&quot;{D60CCC61-D55C-4AEC-A2A1-C1D45641FF91}&quot; pptId=&quot;605&quot;/&gt;&#10;    &lt;slide id=&quot;{A76E530E-2EF3-4218-A14D-57E4A38E206D}&quot; pptId=&quot;606&quot;/&gt;&#10;    &lt;slide id=&quot;{3912B517-3A72-454E-A284-64C237B27A17}&quot; pptId=&quot;607&quot;/&gt;&#10;    &lt;slide id=&quot;{CF97D227-15BB-4076-891C-25FD21ABBCB8}&quot; pptId=&quot;608&quot;/&gt;&#10;    &lt;slide id=&quot;{05B49C5D-8BFA-427A-B7B8-DAA873091438}&quot; pptId=&quot;609&quot;/&gt;&#10;    &lt;slide id=&quot;{0643D9BA-37E3-4F09-85A3-75EDCB2B1665}&quot; pptId=&quot;614&quot;/&gt;&#10;    &lt;slide id=&quot;{FEFC6785-3505-41EB-9358-6535C3AB1165}&quot; pptId=&quot;615&quot;/&gt;&#10;    &lt;slide id=&quot;{41FB31AB-FCD8-4BD2-BCA6-2B7A92884422}&quot; pptId=&quot;610&quot;/&gt;&#10;    &lt;slide id=&quot;{49FB536D-D01F-4F88-B0AA-1B052BE931AE}&quot; pptId=&quot;611&quot;/&gt;&#10;    &lt;slide id=&quot;{208E9C4C-0728-42B8-BC43-D7E6BE415AFD}&quot; pptId=&quot;612&quot;/&gt;&#10;    &lt;slide id=&quot;{BF065153-0811-43F3-827C-4DFCE3D7FE10}&quot; pptId=&quot;618&quot;/&gt;&#10;    &lt;slide id=&quot;{993132A5-6395-480C-8405-BEA53B66EF8C}&quot; pptId=&quot;664&quot;/&gt;&#10;    &lt;slide id=&quot;{12B4B861-09C4-4157-9EBB-BF7346DBE4AB}&quot; pptId=&quot;613&quot;/&gt;&#10;    &lt;slide id=&quot;{ED11EAA6-6DD7-4D51-87D2-4818DDD80755}&quot; pptId=&quot;447&quot;/&gt;&#10;  &lt;/slides&gt;&#10;&#10;  &lt;narration&gt;&#10;    &lt;audioTracks&gt;&#10;      &lt;audioTrack muted=&quot;false&quot; name=&quot;Audio 1&quot; resource=&quot;73ff13aa&quot; slideId=&quot;{142E7C16-5C49-4BA4-8927-B66A27998B01}&quot; startTime=&quot;0&quot; stepIndex=&quot;0&quot; volume=&quot;1&quot;&gt;&#10;        &lt;audio channels=&quot;1&quot; format=&quot;s16&quot; sampleRate=&quot;44100&quot;/&gt;&#10;      &lt;/audioTrack&gt;&#10;      &lt;audioTrack muted=&quot;false&quot; name=&quot;Audio 2&quot; resource=&quot;f82ec5f3&quot; slideId=&quot;{6264E152-3168-4F69-A25E-CAF59F635890}&quot; startTime=&quot;0&quot; stepIndex=&quot;0&quot; volume=&quot;1&quot;&gt;&#10;        &lt;audio channels=&quot;1&quot; format=&quot;s16&quot; sampleRate=&quot;44100&quot;/&gt;&#10;      &lt;/audioTrack&gt;&#10;      &lt;audioTrack muted=&quot;false&quot; name=&quot;Audio 3&quot; resource=&quot;23417220&quot; slideId=&quot;{7F52015A-820E-4CD5-AAEE-41D2D80EA61E}&quot; startTime=&quot;0&quot; stepIndex=&quot;0&quot; volume=&quot;1&quot;&gt;&#10;        &lt;audio channels=&quot;1&quot; format=&quot;s16&quot; sampleRate=&quot;44100&quot;/&gt;&#10;      &lt;/audioTrack&gt;&#10;      &lt;audioTrack muted=&quot;false&quot; name=&quot;Audio 4&quot; resource=&quot;5cf15683&quot; slideId=&quot;{AE6E4796-2BFC-40BE-B8E8-A5EE3236DA9C}&quot; startTime=&quot;0&quot; stepIndex=&quot;0&quot; volume=&quot;1&quot;&gt;&#10;        &lt;audio channels=&quot;1&quot; format=&quot;s16&quot; sampleRate=&quot;44100&quot;/&gt;&#10;      &lt;/audioTrack&gt;&#10;      &lt;audioTrack muted=&quot;false&quot; name=&quot;Audio 5&quot; resource=&quot;6cc736ba&quot; slideId=&quot;{54CFD4EF-F31C-42A1-9127-BDACBEC92E66}&quot; startTime=&quot;0&quot; stepIndex=&quot;0&quot; volume=&quot;1&quot;&gt;&#10;        &lt;audio channels=&quot;1&quot; format=&quot;s16&quot; sampleRate=&quot;44100&quot;/&gt;&#10;      &lt;/audioTrack&gt;&#10;      &lt;audioTrack muted=&quot;false&quot; name=&quot;Audio 6&quot; resource=&quot;c4213cc1&quot; slideId=&quot;{D60CCC61-D55C-4AEC-A2A1-C1D45641FF91}&quot; startTime=&quot;0&quot; stepIndex=&quot;0&quot; volume=&quot;1&quot;&gt;&#10;        &lt;audio channels=&quot;1&quot; format=&quot;s16&quot; sampleRate=&quot;44100&quot;/&gt;&#10;      &lt;/audioTrack&gt;&#10;      &lt;audioTrack muted=&quot;false&quot; name=&quot;Audio 7&quot; resource=&quot;cdfcd5c8&quot; slideId=&quot;{A76E530E-2EF3-4218-A14D-57E4A38E206D}&quot; startTime=&quot;0&quot; stepIndex=&quot;0&quot; volume=&quot;1&quot;&gt;&#10;        &lt;audio channels=&quot;1&quot; format=&quot;s16&quot; sampleRate=&quot;44100&quot;/&gt;&#10;      &lt;/audioTrack&gt;&#10;      &lt;audioTrack muted=&quot;false&quot; name=&quot;Audio 8&quot; resource=&quot;8c858bdb&quot; slideId=&quot;{3912B517-3A72-454E-A284-64C237B27A17}&quot; startTime=&quot;0&quot; stepIndex=&quot;0&quot; volume=&quot;1&quot;&gt;&#10;        &lt;audio channels=&quot;1&quot; format=&quot;s16&quot; sampleRate=&quot;44100&quot;/&gt;&#10;      &lt;/audioTrack&gt;&#10;      &lt;audioTrack muted=&quot;false&quot; name=&quot;Audio 9&quot; resource=&quot;ae168b36&quot; slideId=&quot;{CF97D227-15BB-4076-891C-25FD21ABBCB8}&quot; startTime=&quot;0&quot; stepIndex=&quot;0&quot; volume=&quot;1&quot;&gt;&#10;        &lt;audio channels=&quot;1&quot; format=&quot;s16&quot; sampleRate=&quot;44100&quot;/&gt;&#10;      &lt;/audioTrack&gt;&#10;      &lt;audioTrack muted=&quot;false&quot; name=&quot;Audio 10&quot; resource=&quot;71c30350&quot; slideId=&quot;{05B49C5D-8BFA-427A-B7B8-DAA873091438}&quot; startTime=&quot;0&quot; stepIndex=&quot;0&quot; volume=&quot;1&quot;&gt;&#10;        &lt;audio channels=&quot;1&quot; format=&quot;s16&quot; sampleRate=&quot;44100&quot;/&gt;&#10;      &lt;/audioTrack&gt;&#10;      &lt;audioTrack muted=&quot;false&quot; name=&quot;Audio 11&quot; resource=&quot;97a5a7d4&quot; slideId=&quot;{FEFC6785-3505-41EB-9358-6535C3AB1165}&quot; startTime=&quot;0&quot; stepIndex=&quot;0&quot; volume=&quot;1&quot;&gt;&#10;        &lt;audio channels=&quot;1&quot; format=&quot;s16&quot; sampleRate=&quot;44100&quot;/&gt;&#10;      &lt;/audioTrack&gt;&#10;      &lt;audioTrack muted=&quot;false&quot; name=&quot;Audio 12&quot; resource=&quot;a17714f7&quot; slideId=&quot;{41FB31AB-FCD8-4BD2-BCA6-2B7A92884422}&quot; startTime=&quot;0&quot; stepIndex=&quot;0&quot; volume=&quot;1&quot;&gt;&#10;        &lt;audio channels=&quot;1&quot; format=&quot;s16&quot; sampleRate=&quot;44100&quot;/&gt;&#10;      &lt;/audioTrack&gt;&#10;      &lt;audioTrack muted=&quot;false&quot; name=&quot;Audio 13&quot; resource=&quot;585ec7be&quot; slideId=&quot;{49FB536D-D01F-4F88-B0AA-1B052BE931AE}&quot; startTime=&quot;0&quot; stepIndex=&quot;0&quot; volume=&quot;1&quot;&gt;&#10;        &lt;audio channels=&quot;1&quot; format=&quot;s16&quot; sampleRate=&quot;44100&quot;/&gt;&#10;      &lt;/audioTrack&gt;&#10;      &lt;audioTrack muted=&quot;false&quot; name=&quot;Audio 14&quot; resource=&quot;d63dc6fc&quot; slideId=&quot;{208E9C4C-0728-42B8-BC43-D7E6BE415AFD}&quot; startTime=&quot;0&quot; stepIndex=&quot;0&quot; volume=&quot;1&quot;&gt;&#10;        &lt;audio channels=&quot;1&quot; format=&quot;s16&quot; sampleRate=&quot;44100&quot;/&gt;&#10;      &lt;/audioTrack&gt;&#10;      &lt;audioTrack muted=&quot;false&quot; name=&quot;Audio 15&quot; resource=&quot;e1bf3350&quot; slideId=&quot;{BF065153-0811-43F3-827C-4DFCE3D7FE10}&quot; startTime=&quot;0&quot; stepIndex=&quot;0&quot; volume=&quot;1&quot;&gt;&#10;        &lt;audio channels=&quot;1&quot; format=&quot;s16&quot; sampleRate=&quot;44100&quot;/&gt;&#10;      &lt;/audioTrack&gt;&#10;      &lt;audioTrack muted=&quot;false&quot; name=&quot;Audio 16&quot; resource=&quot;01ef3cd3&quot; slideId=&quot;{993132A5-6395-480C-8405-BEA53B66EF8C}&quot; startTime=&quot;0&quot; stepIndex=&quot;0&quot; volume=&quot;1&quot;&gt;&#10;        &lt;audio channels=&quot;1&quot; format=&quot;s16&quot; sampleRate=&quot;44100&quot;/&gt;&#10;      &lt;/audioTrack&gt;&#10;      &lt;audioTrack muted=&quot;false&quot; name=&quot;Audio 17&quot; resource=&quot;0d58c21b&quot; slideId=&quot;{12B4B861-09C4-4157-9EBB-BF7346DBE4AB}&quot; startTime=&quot;0&quot; stepIndex=&quot;0&quot; volume=&quot;1&quot;&gt;&#10;        &lt;audio channels=&quot;1&quot; format=&quot;s16&quot; sampleRate=&quot;44100&quot;/&gt;&#10;      &lt;/audioTrack&gt;&#10;      &lt;audioTrack muted=&quot;false&quot; name=&quot;Audio 18&quot; resource=&quot;19d82fed&quot; slideId=&quot;{ED11EAA6-6DD7-4D51-87D2-4818DDD80755}&quot; startTime=&quot;0&quot; stepIndex=&quot;0&quot; volume=&quot;1&quot;&gt;&#10;        &lt;audio channels=&quot;1&quot; format=&quot;s16&quot; sampleRate=&quot;44100&quot;/&gt;&#10;      &lt;/audioTrack&gt;&#10;    &lt;/audioTracks&gt;&#10;    &lt;videoTracks/&gt;&#10;  &lt;/narration&gt;&#10;&#10;&lt;/presentation2&gt;&#10;"/>
  <p:tag name="ISPRING_SCREEN_RECS_UPDATED" val="Z:\TALDSO\8 ~ TAL DSO Winter 2022\9 SC Presumptive Conditions\Lesson_9_Presumptive_Conditions_2022-02-27\"/>
  <p:tag name="ISPRING_RESOURCE_FOLDER" val="Z:\TALDSO\8 ~ TAL DSO Winter 2022\9 SC Presumptive Conditions\Lesson_9_Presumptive_Conditions_2022-02-27\"/>
  <p:tag name="ISPRING_PRESENTATION_PATH" val="Z:\TALDSO\8 ~ TAL DSO Winter 2022\9 SC Presumptive Conditions\Lesson_9_Presumptive_Conditions_2022-02-27.pptx"/>
  <p:tag name="ISPRING_ULTRA_SCORM_COURCE_TITLE" val="Lesson_9_Presumptive_Conditions_2022-3-10"/>
  <p:tag name="ISPRING_SCORM_ENDPOINT" val="&lt;endpoint&gt;&lt;enable&gt;0&lt;/enable&gt;&lt;lrs&gt;http://&lt;/lrs&gt;&lt;auth&gt;0&lt;/auth&gt;&lt;login&gt;&lt;/login&gt;&lt;password&gt;&lt;/password&gt;&lt;key&gt;&lt;/key&gt;&lt;name&gt;&lt;/name&gt;&lt;email&gt;&lt;/email&gt;&lt;/endpoint&gt;&#10;"/>
  <p:tag name="ISPRING_SCORM_RATE_QUIZZES" val="1"/>
  <p:tag name="ISPRING_SCORM_PASSING_SCORE" val="80.000000"/>
  <p:tag name="ISPRING_PRESENTATION_TITLE" val="Lesson_9_Presumptive_Conditions_2022-3-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A6DDF1A8-7EDA-48F6-A5B0-2DC629855895}:608"/>
  <p:tag name="GENSWF_ADVANCE_TIME" val="80.122"/>
  <p:tag name="TIMING" val="|8.536|19.187|32.531|3.972|2.763|9.08"/>
  <p:tag name="ISPRING_SLIDE_ID_2" val="{CF97D227-15BB-4076-891C-25FD21ABBCB8}"/>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5CDFD3E-2DAD-4B9F-89C8-1B6848E1BE49}:609"/>
  <p:tag name="GENSWF_ADVANCE_TIME" val="66.720"/>
  <p:tag name="TIMING" val="|7.259|10.493|16.724|24.253"/>
  <p:tag name="ISPRING_SLIDE_ID_2" val="{05B49C5D-8BFA-427A-B7B8-DAA873091438}"/>
</p:tagLst>
</file>

<file path=ppt/tags/tag12.xml><?xml version="1.0" encoding="utf-8"?>
<p:tagLst xmlns:a="http://schemas.openxmlformats.org/drawingml/2006/main" xmlns:r="http://schemas.openxmlformats.org/officeDocument/2006/relationships" xmlns:p="http://schemas.openxmlformats.org/presentationml/2006/main">
  <p:tag name="GENSWF_ADVANCE_TIME" val="5.000"/>
  <p:tag name="ISPRING_CUSTOM_TIMING_USED" val="1"/>
  <p:tag name="GENSWF_SLIDE_UID" val="{8CBCD510-0DC3-416F-9333-BD5E1FE6EDF2}:614"/>
  <p:tag name="ISPRING_SLIDE_ID_2" val="{0643D9BA-37E3-4F09-85A3-75EDCB2B1665}"/>
  <p:tag name="ISPRING_SLIDE_QUIZ_PROPERTIES" val="&lt;QuizProperties&gt;&lt;passAction&gt;&lt;action&gt;3&lt;/action&gt;&lt;/passAction&gt;&lt;failAction&gt;&lt;action&gt;3&lt;/action&gt;&lt;/failAction&gt;&lt;viewSlidesPolicy&gt;0&lt;/viewSlidesPolicy&gt;&lt;allowInterrupt&gt;1&lt;/allowInterrupt&gt;&lt;restartFailedQuiz&gt;0&lt;/restartFailedQuiz&gt;&lt;/QuizProperties&gt;&#10;"/>
  <p:tag name="ISPRING_QUIZ_SHAPES_ADDED" val="1"/>
  <p:tag name="ISPRING_RESOURCE_QUIZ" val="quiz1.quiz"/>
  <p:tag name="ISPRING_QUIZ_FULL_PATH" val="Z:\TALDSO\8 ~ TAL DSO Winter 2022\9 SC Presumptive Conditions\Lesson_9_Presumptive_Conditions_2022-02-27\quiz\quiz1.quiz"/>
  <p:tag name="ISPRING_QUIZ_RELATIVE_PATH" val="Lesson_9_Presumptive_Conditions_2022-02-27\quiz\quiz1.quiz"/>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FFC6E4E3-B6FE-47B6-B840-9DE29F82AD8F}:615"/>
  <p:tag name="GENSWF_ADVANCE_TIME" val="26.866"/>
  <p:tag name="TIMING" val="|8.874|7.47"/>
  <p:tag name="ISPRING_SLIDE_ID_2" val="{FEFC6785-3505-41EB-9358-6535C3AB1165}"/>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220A570D-F1C4-4E8E-BBFD-2C330D521761}:610"/>
  <p:tag name="GENSWF_ADVANCE_TIME" val="91.490"/>
  <p:tag name="TIMING" val="|11.333|8.364|13.87|3|7.368|29.386"/>
  <p:tag name="ISPRING_SLIDE_ID_2" val="{41FB31AB-FCD8-4BD2-BCA6-2B7A92884422}"/>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088BD6B-674F-4A43-AF17-D23BD83A7AAD}:611"/>
  <p:tag name="TIMING" val="|7.575|10.643|10.251|6.508|9.288|27.251"/>
  <p:tag name="ISPRING_SLIDE_ID_2" val="{49FB536D-D01F-4F88-B0AA-1B052BE931AE}"/>
  <p:tag name="GENSWF_ADVANCE_TIME" val="84.605"/>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CD778C8E-E9DE-4C1E-B300-419B6A0C64F4}:612"/>
  <p:tag name="GENSWF_ADVANCE_TIME" val="55.565"/>
  <p:tag name="TIMING" val="|18.528|14.874|11.363"/>
  <p:tag name="ISPRING_SLIDE_ID_2" val="{208E9C4C-0728-42B8-BC43-D7E6BE415AFD}"/>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9.381"/>
  <p:tag name="TIMING" val="|14.527|10.366|8.851"/>
  <p:tag name="GENSWF_SLIDE_UID" val="{253D0572-CD94-4077-86B4-30102170DA67}:618"/>
  <p:tag name="ISPRING_SLIDE_ID_2" val="{BF065153-0811-43F3-827C-4DFCE3D7FE10}"/>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9B886AD7-E07D-4E56-851C-94963D4653DF}:664"/>
  <p:tag name="GENSWF_ADVANCE_TIME" val="79.964"/>
  <p:tag name="TIMING" val="|10.561|17.684|44.478|1.47|1.347"/>
  <p:tag name="ISPRING_SLIDE_ID_2" val="{993132A5-6395-480C-8405-BEA53B66EF8C}"/>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94694541-72E7-4805-A5E7-E1DFFEFCFE7D}:613"/>
  <p:tag name="GENSWF_ADVANCE_TIME" val="81.579"/>
  <p:tag name="TIMING" val="|12.424|32.573|11.505|16.124"/>
  <p:tag name="ISPRING_SLIDE_ID_2" val="{12B4B861-09C4-4157-9EBB-BF7346DBE4AB}"/>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3F111182-AEE5-4A72-BE51-BC967CD5DD45}:262"/>
  <p:tag name="GENSWF_ADVANCE_TIME" val="4.853"/>
  <p:tag name="ISPRING_SLIDE_ID_2" val="{142E7C16-5C49-4BA4-8927-B66A27998B01}"/>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B3E30F0E-3482-4D8E-AADF-FB83A5F842FA}:263"/>
  <p:tag name="GENSWF_ADVANCE_TIME" val="33.991"/>
  <p:tag name="TIMING" val="|18.218|4.694|4.327|2.639"/>
  <p:tag name="ISPRING_SLIDE_ID_2" val="{6264E152-3168-4F69-A25E-CAF59F635890}"/>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AA751ADC-C661-4D75-ADAE-EF809B0C7F13}:602"/>
  <p:tag name="GENSWF_ADVANCE_TIME" val="79.008"/>
  <p:tag name="ISPRING_SLIDE_ID_2" val="{7F52015A-820E-4CD5-AAEE-41D2D80EA61E}"/>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751CB14A-02A2-4B04-9CC4-A7B1B1E934AF}:603"/>
  <p:tag name="GENSWF_ADVANCE_TIME" val="41.469"/>
  <p:tag name="TIMING" val="|1.989|3.42|11.281|12.64"/>
  <p:tag name="ISPRING_SLIDE_ID_2" val="{AE6E4796-2BFC-40BE-B8E8-A5EE3236DA9C}"/>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65480510-2CB1-4226-9944-D77CD725E835}:604"/>
  <p:tag name="GENSWF_ADVANCE_TIME" val="77.295"/>
  <p:tag name="TIMING" val="|30.668|15.013|17.659"/>
  <p:tag name="ISPRING_SLIDE_ID_2" val="{54CFD4EF-F31C-42A1-9127-BDACBEC92E66}"/>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4BED3E04-3B53-4891-8091-C90BB9DE45DD}:605"/>
  <p:tag name="GENSWF_ADVANCE_TIME" val="37.758"/>
  <p:tag name="TIMING" val="|3.153|15.291|5.818|4.727"/>
  <p:tag name="ISPRING_SLIDE_ID_2" val="{D60CCC61-D55C-4AEC-A2A1-C1D45641FF91}"/>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5B22CAD1-05A6-43D4-A6D4-D4DE47B8AD4F}:606"/>
  <p:tag name="GENSWF_ADVANCE_TIME" val="42.338"/>
  <p:tag name="TIMING" val="|18.061|7.796|2.907|4.546|5.554"/>
  <p:tag name="ISPRING_SLIDE_ID_2" val="{A76E530E-2EF3-4218-A14D-57E4A38E206D}"/>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DAAA10B4-AA3C-453D-8C75-819EC0022B4C}:607"/>
  <p:tag name="GENSWF_ADVANCE_TIME" val="43.231"/>
  <p:tag name="TIMING" val="|4.428|19.392"/>
  <p:tag name="ISPRING_SLIDE_ID_2" val="{3912B517-3A72-454E-A284-64C237B27A1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4281</TotalTime>
  <Words>4101</Words>
  <Application>Microsoft Office PowerPoint</Application>
  <PresentationFormat>Widescreen</PresentationFormat>
  <Paragraphs>262</Paragraphs>
  <Slides>19</Slides>
  <Notes>18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19</vt:i4>
      </vt:variant>
    </vt:vector>
  </HeadingPairs>
  <TitlesOfParts>
    <vt:vector size="27" baseType="lpstr">
      <vt:lpstr>Arial</vt:lpstr>
      <vt:lpstr>Calibri</vt:lpstr>
      <vt:lpstr>Segoe UI</vt:lpstr>
      <vt:lpstr>Segoe UI Semibold</vt:lpstr>
      <vt:lpstr>Verdana</vt:lpstr>
      <vt:lpstr>Office Theme</vt:lpstr>
      <vt:lpstr>Custom Design</vt:lpstr>
      <vt:lpstr>1_Custom Design</vt:lpstr>
      <vt:lpstr>PowerPoint Presentation</vt:lpstr>
      <vt:lpstr>Lesson Learning Objectives</vt:lpstr>
      <vt:lpstr>Presumptive Conditions Overview</vt:lpstr>
      <vt:lpstr>1: Tropical Diseases</vt:lpstr>
      <vt:lpstr>2: Prisoner of War</vt:lpstr>
      <vt:lpstr>3: Radiation Exposed Veterans</vt:lpstr>
      <vt:lpstr>4: Herbicide-Agent Orange</vt:lpstr>
      <vt:lpstr>4: Herbicide Cont.</vt:lpstr>
      <vt:lpstr>5: Gulf War Illness</vt:lpstr>
      <vt:lpstr>5: Undiagnosed Illness</vt:lpstr>
      <vt:lpstr>PowerPoint Presentation</vt:lpstr>
      <vt:lpstr>Question Answer</vt:lpstr>
      <vt:lpstr>5: MUCMI</vt:lpstr>
      <vt:lpstr>5: Infectious Disease</vt:lpstr>
      <vt:lpstr>6: Camp LeJeune</vt:lpstr>
      <vt:lpstr>7: Particulate Matter (Burn Pits)</vt:lpstr>
      <vt:lpstr>7: Particulate Matter Cont.</vt:lpstr>
      <vt:lpstr>Non-Presumptive Conditions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Lesson_9_Presumptive_Conditions_2022-3-10</dc:title>
  <dc:creator>Michael Garza</dc:creator>
  <cp:lastModifiedBy>Paul Sullivan</cp:lastModifiedBy>
  <cp:revision>240</cp:revision>
  <dcterms:created xsi:type="dcterms:W3CDTF">2018-10-23T18:41:38Z</dcterms:created>
  <dcterms:modified xsi:type="dcterms:W3CDTF">2022-04-27T19:47:46Z</dcterms:modified>
</cp:coreProperties>
</file>