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37" r:id="rId2"/>
    <p:sldId id="257" r:id="rId3"/>
    <p:sldId id="260" r:id="rId4"/>
    <p:sldId id="539" r:id="rId5"/>
    <p:sldId id="258" r:id="rId6"/>
    <p:sldId id="259" r:id="rId7"/>
    <p:sldId id="580" r:id="rId8"/>
    <p:sldId id="618" r:id="rId9"/>
    <p:sldId id="625" r:id="rId10"/>
    <p:sldId id="538" r:id="rId11"/>
    <p:sldId id="578" r:id="rId12"/>
    <p:sldId id="579" r:id="rId13"/>
    <p:sldId id="610" r:id="rId14"/>
    <p:sldId id="626"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8" d="100"/>
          <a:sy n="78" d="100"/>
        </p:scale>
        <p:origin x="64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3CB00-C5E1-4D15-861B-E7FDF9FB59B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3AF3399-2020-4529-A2A1-C9626AE5B88F}">
      <dgm:prSet phldrT="[Text]" custT="1"/>
      <dgm:spPr>
        <a:solidFill>
          <a:schemeClr val="accent3">
            <a:lumMod val="50000"/>
          </a:schemeClr>
        </a:solidFill>
        <a:effectLst>
          <a:outerShdw blurRad="50800" dist="38100" dir="2700000" algn="tl" rotWithShape="0">
            <a:prstClr val="black">
              <a:alpha val="40000"/>
            </a:prstClr>
          </a:outerShdw>
        </a:effectLst>
      </dgm:spPr>
      <dgm:t>
        <a:bodyPr/>
        <a:lstStyle/>
        <a:p>
          <a:r>
            <a:rPr lang="en-US" sz="3200" dirty="0">
              <a:effectLst>
                <a:outerShdw blurRad="38100" dist="38100" dir="2700000" algn="tl">
                  <a:srgbClr val="000000">
                    <a:alpha val="43137"/>
                  </a:srgbClr>
                </a:outerShdw>
              </a:effectLst>
            </a:rPr>
            <a:t>Receipts</a:t>
          </a:r>
          <a:endParaRPr lang="en-US" sz="2000" dirty="0">
            <a:effectLst>
              <a:outerShdw blurRad="38100" dist="38100" dir="2700000" algn="tl">
                <a:srgbClr val="000000">
                  <a:alpha val="43137"/>
                </a:srgbClr>
              </a:outerShdw>
            </a:effectLst>
          </a:endParaRPr>
        </a:p>
      </dgm:t>
    </dgm:pt>
    <dgm:pt modelId="{93E0C102-CC52-4FC7-AE72-504712BEE602}" type="parTrans" cxnId="{0FDDAECA-198C-4B59-8CC2-843308824B5E}">
      <dgm:prSet/>
      <dgm:spPr/>
      <dgm:t>
        <a:bodyPr/>
        <a:lstStyle/>
        <a:p>
          <a:endParaRPr lang="en-US"/>
        </a:p>
      </dgm:t>
    </dgm:pt>
    <dgm:pt modelId="{DBCA31F3-4E59-49F6-9CDB-935AC94580A8}" type="sibTrans" cxnId="{0FDDAECA-198C-4B59-8CC2-843308824B5E}">
      <dgm:prSet/>
      <dgm:spPr/>
      <dgm:t>
        <a:bodyPr/>
        <a:lstStyle/>
        <a:p>
          <a:endParaRPr lang="en-US"/>
        </a:p>
      </dgm:t>
    </dgm:pt>
    <dgm:pt modelId="{B7568C8E-2481-45E3-AB4C-5B5513DF006B}">
      <dgm:prSet phldrT="[Text]" custT="1"/>
      <dgm:spPr>
        <a:solidFill>
          <a:schemeClr val="accent2">
            <a:lumMod val="75000"/>
          </a:schemeClr>
        </a:solidFill>
        <a:effectLst>
          <a:outerShdw blurRad="50800" dist="38100" dir="2700000" algn="tl" rotWithShape="0">
            <a:prstClr val="black">
              <a:alpha val="40000"/>
            </a:prstClr>
          </a:outerShdw>
        </a:effectLst>
      </dgm:spPr>
      <dgm:t>
        <a:bodyPr/>
        <a:lstStyle/>
        <a:p>
          <a:r>
            <a:rPr lang="en-US" sz="2000" dirty="0">
              <a:effectLst>
                <a:outerShdw blurRad="38100" dist="38100" dir="2700000" algn="tl">
                  <a:srgbClr val="000000">
                    <a:alpha val="43137"/>
                  </a:srgbClr>
                </a:outerShdw>
              </a:effectLst>
            </a:rPr>
            <a:t>VSCs</a:t>
          </a:r>
        </a:p>
      </dgm:t>
    </dgm:pt>
    <dgm:pt modelId="{945A0204-E464-4D68-8AC8-89A86F2D9ADE}" type="parTrans" cxnId="{BA19773D-B010-4C24-8D1C-BC558367F0C5}">
      <dgm:prSet/>
      <dgm:spPr>
        <a:ln>
          <a:solidFill>
            <a:schemeClr val="accent2">
              <a:lumMod val="75000"/>
            </a:schemeClr>
          </a:solidFill>
        </a:ln>
      </dgm:spPr>
      <dgm:t>
        <a:bodyPr/>
        <a:lstStyle/>
        <a:p>
          <a:endParaRPr lang="en-US"/>
        </a:p>
      </dgm:t>
    </dgm:pt>
    <dgm:pt modelId="{2BF92CB3-D144-4E7F-8124-869D1663289B}" type="sibTrans" cxnId="{BA19773D-B010-4C24-8D1C-BC558367F0C5}">
      <dgm:prSet/>
      <dgm:spPr/>
      <dgm:t>
        <a:bodyPr/>
        <a:lstStyle/>
        <a:p>
          <a:endParaRPr lang="en-US"/>
        </a:p>
      </dgm:t>
    </dgm:pt>
    <dgm:pt modelId="{95B619F9-5EA0-4D71-B8CB-FB0800D5C73E}">
      <dgm:prSet phldrT="[Text]" custT="1"/>
      <dgm:spPr>
        <a:solidFill>
          <a:schemeClr val="accent2">
            <a:lumMod val="75000"/>
          </a:schemeClr>
        </a:solidFill>
        <a:effectLst>
          <a:outerShdw blurRad="50800" dist="38100" dir="2700000" algn="tl" rotWithShape="0">
            <a:prstClr val="black">
              <a:alpha val="40000"/>
            </a:prstClr>
          </a:outerShdw>
        </a:effectLst>
      </dgm:spPr>
      <dgm:t>
        <a:bodyPr/>
        <a:lstStyle/>
        <a:p>
          <a:r>
            <a:rPr lang="en-US" sz="1600" dirty="0">
              <a:effectLst>
                <a:outerShdw blurRad="38100" dist="38100" dir="2700000" algn="tl">
                  <a:srgbClr val="000000">
                    <a:alpha val="43137"/>
                  </a:srgbClr>
                </a:outerShdw>
              </a:effectLst>
            </a:rPr>
            <a:t>Supplemental Claims</a:t>
          </a:r>
        </a:p>
        <a:p>
          <a:r>
            <a:rPr lang="en-US" sz="1600" dirty="0">
              <a:effectLst>
                <a:outerShdw blurRad="38100" dist="38100" dir="2700000" algn="tl">
                  <a:srgbClr val="000000">
                    <a:alpha val="43137"/>
                  </a:srgbClr>
                </a:outerShdw>
              </a:effectLst>
            </a:rPr>
            <a:t>(New Process)</a:t>
          </a:r>
        </a:p>
      </dgm:t>
    </dgm:pt>
    <dgm:pt modelId="{F8821A9F-50AB-4E72-8CD5-37093AC30400}" type="parTrans" cxnId="{6930F9AB-F94B-46BF-AACA-17E9307A4554}">
      <dgm:prSet/>
      <dgm:spPr>
        <a:ln>
          <a:solidFill>
            <a:schemeClr val="accent2">
              <a:lumMod val="75000"/>
            </a:schemeClr>
          </a:solidFill>
        </a:ln>
      </dgm:spPr>
      <dgm:t>
        <a:bodyPr/>
        <a:lstStyle/>
        <a:p>
          <a:endParaRPr lang="en-US"/>
        </a:p>
      </dgm:t>
    </dgm:pt>
    <dgm:pt modelId="{C296F800-E019-4AFB-9678-347F4884E672}" type="sibTrans" cxnId="{6930F9AB-F94B-46BF-AACA-17E9307A4554}">
      <dgm:prSet/>
      <dgm:spPr/>
      <dgm:t>
        <a:bodyPr/>
        <a:lstStyle/>
        <a:p>
          <a:endParaRPr lang="en-US"/>
        </a:p>
      </dgm:t>
    </dgm:pt>
    <dgm:pt modelId="{EEAB0C79-3C46-409B-B333-E277F7F22F63}">
      <dgm:prSet phldrT="[Text]" custT="1"/>
      <dgm:spPr>
        <a:solidFill>
          <a:srgbClr val="33660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DROC St. Pete</a:t>
          </a:r>
        </a:p>
        <a:p>
          <a:pPr marL="0" lvl="0" indent="0" algn="ctr" defTabSz="844550">
            <a:lnSpc>
              <a:spcPct val="90000"/>
            </a:lnSpc>
            <a:spcBef>
              <a:spcPct val="0"/>
            </a:spcBef>
            <a:spcAft>
              <a:spcPct val="3500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DROC Seattle</a:t>
          </a:r>
          <a:endParaRPr lang="en-US" sz="18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FD7E5B06-785A-4664-AB8A-997EBC3E4163}" type="parTrans" cxnId="{9355001C-9A3D-4F02-AE5C-8AD10831C25D}">
      <dgm:prSet/>
      <dgm:spPr>
        <a:ln>
          <a:solidFill>
            <a:srgbClr val="548235"/>
          </a:solidFill>
        </a:ln>
      </dgm:spPr>
      <dgm:t>
        <a:bodyPr/>
        <a:lstStyle/>
        <a:p>
          <a:endParaRPr lang="en-US"/>
        </a:p>
      </dgm:t>
    </dgm:pt>
    <dgm:pt modelId="{652E921D-9E51-4BED-84A3-7770973612F4}" type="sibTrans" cxnId="{9355001C-9A3D-4F02-AE5C-8AD10831C25D}">
      <dgm:prSet/>
      <dgm:spPr/>
      <dgm:t>
        <a:bodyPr/>
        <a:lstStyle/>
        <a:p>
          <a:endParaRPr lang="en-US"/>
        </a:p>
      </dgm:t>
    </dgm:pt>
    <dgm:pt modelId="{E66F9130-739F-4092-A7EB-5D4225C99616}">
      <dgm:prSet phldrT="[Text]" custT="1"/>
      <dgm:spPr>
        <a:solidFill>
          <a:srgbClr val="33660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ts val="0"/>
            </a:spcAft>
            <a:buNone/>
          </a:pPr>
          <a:r>
            <a:rPr lang="en-US" sz="1600" kern="1200" dirty="0">
              <a:solidFill>
                <a:prstClr val="white"/>
              </a:solidFill>
              <a:effectLst>
                <a:outerShdw blurRad="38100" dist="38100" dir="2700000" algn="tl">
                  <a:srgbClr val="000000">
                    <a:alpha val="43137"/>
                  </a:srgbClr>
                </a:outerShdw>
              </a:effectLst>
              <a:latin typeface="Calibri" panose="020F0502020204030204"/>
              <a:ea typeface="+mn-ea"/>
              <a:cs typeface="+mn-cs"/>
            </a:rPr>
            <a:t>Higher Level Reviews </a:t>
          </a:r>
        </a:p>
      </dgm:t>
    </dgm:pt>
    <dgm:pt modelId="{DB40ABA7-B27C-4940-8BE9-4750D75C7461}" type="parTrans" cxnId="{8FAA4EF3-AD52-4E6D-8493-D87C14B89143}">
      <dgm:prSet/>
      <dgm:spPr>
        <a:ln>
          <a:solidFill>
            <a:srgbClr val="548235"/>
          </a:solidFill>
        </a:ln>
      </dgm:spPr>
      <dgm:t>
        <a:bodyPr/>
        <a:lstStyle/>
        <a:p>
          <a:endParaRPr lang="en-US"/>
        </a:p>
      </dgm:t>
    </dgm:pt>
    <dgm:pt modelId="{961459BC-6E77-4A3C-979D-1825BC6C0FE4}" type="sibTrans" cxnId="{8FAA4EF3-AD52-4E6D-8493-D87C14B89143}">
      <dgm:prSet/>
      <dgm:spPr/>
      <dgm:t>
        <a:bodyPr/>
        <a:lstStyle/>
        <a:p>
          <a:endParaRPr lang="en-US"/>
        </a:p>
      </dgm:t>
    </dgm:pt>
    <dgm:pt modelId="{02721D0C-5DA9-46A6-A989-C9A00AC3EBD1}">
      <dgm:prSet phldrT="[Text]" custT="1"/>
      <dgm:spPr>
        <a:solidFill>
          <a:srgbClr val="33660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100000"/>
            </a:lnSpc>
            <a:spcBef>
              <a:spcPct val="0"/>
            </a:spcBef>
            <a:spcAft>
              <a:spcPts val="0"/>
            </a:spcAft>
            <a:buNone/>
          </a:pPr>
          <a:r>
            <a:rPr lang="en-US" sz="16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Full Grants    </a:t>
          </a:r>
        </a:p>
      </dgm:t>
    </dgm:pt>
    <dgm:pt modelId="{362975F3-6D2A-40C2-9C7D-D2FF93E697B4}" type="parTrans" cxnId="{94776BA8-AF27-46E6-ABE0-CB0AA18F5A34}">
      <dgm:prSet/>
      <dgm:spPr>
        <a:ln>
          <a:solidFill>
            <a:srgbClr val="548235"/>
          </a:solidFill>
        </a:ln>
      </dgm:spPr>
      <dgm:t>
        <a:bodyPr/>
        <a:lstStyle/>
        <a:p>
          <a:endParaRPr lang="en-US"/>
        </a:p>
      </dgm:t>
    </dgm:pt>
    <dgm:pt modelId="{CDE4608C-AF07-4EDA-880E-A74A74C30744}" type="sibTrans" cxnId="{94776BA8-AF27-46E6-ABE0-CB0AA18F5A34}">
      <dgm:prSet/>
      <dgm:spPr/>
      <dgm:t>
        <a:bodyPr/>
        <a:lstStyle/>
        <a:p>
          <a:endParaRPr lang="en-US"/>
        </a:p>
      </dgm:t>
    </dgm:pt>
    <dgm:pt modelId="{CE129C9A-2ACC-4604-AC6F-1FB205721AD3}">
      <dgm:prSet phldrT="[Text]" custT="1"/>
      <dgm:spPr>
        <a:solidFill>
          <a:srgbClr val="33660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ts val="0"/>
            </a:spcAft>
            <a:buNone/>
          </a:pPr>
          <a:r>
            <a:rPr lang="en-US" sz="16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Remands, </a:t>
          </a:r>
          <a:r>
            <a:rPr lang="en-US" sz="1600" kern="1200" dirty="0">
              <a:effectLst>
                <a:outerShdw blurRad="38100" dist="38100" dir="2700000" algn="tl">
                  <a:srgbClr val="000000">
                    <a:alpha val="43137"/>
                  </a:srgbClr>
                </a:outerShdw>
              </a:effectLst>
            </a:rPr>
            <a:t>RAMP, HLR and Supp</a:t>
          </a:r>
          <a:r>
            <a:rPr lang="en-US" sz="1600"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p>
      </dgm:t>
    </dgm:pt>
    <dgm:pt modelId="{AA633FB6-B201-49B7-9666-D88B279C0F5F}" type="parTrans" cxnId="{0B1D9A84-F696-48AF-8E05-456CFBD11733}">
      <dgm:prSet/>
      <dgm:spPr>
        <a:ln>
          <a:solidFill>
            <a:srgbClr val="548235"/>
          </a:solidFill>
        </a:ln>
      </dgm:spPr>
      <dgm:t>
        <a:bodyPr/>
        <a:lstStyle/>
        <a:p>
          <a:endParaRPr lang="en-US"/>
        </a:p>
      </dgm:t>
    </dgm:pt>
    <dgm:pt modelId="{38AEB3B4-504F-4E3E-A9D3-B402B4D7A8E9}" type="sibTrans" cxnId="{0B1D9A84-F696-48AF-8E05-456CFBD11733}">
      <dgm:prSet/>
      <dgm:spPr/>
      <dgm:t>
        <a:bodyPr/>
        <a:lstStyle/>
        <a:p>
          <a:endParaRPr lang="en-US"/>
        </a:p>
      </dgm:t>
    </dgm:pt>
    <dgm:pt modelId="{39757C25-D59B-4382-AD9D-67169A5E06FE}">
      <dgm:prSet/>
      <dgm:spPr>
        <a:solidFill>
          <a:schemeClr val="accent4">
            <a:lumMod val="50000"/>
          </a:schemeClr>
        </a:solidFill>
        <a:effectLst>
          <a:outerShdw blurRad="50800" dist="38100" dir="2700000" algn="tl" rotWithShape="0">
            <a:prstClr val="black">
              <a:alpha val="40000"/>
            </a:prstClr>
          </a:outerShdw>
        </a:effectLst>
      </dgm:spPr>
      <dgm:t>
        <a:bodyPr/>
        <a:lstStyle/>
        <a:p>
          <a:r>
            <a:rPr lang="en-US" dirty="0">
              <a:effectLst>
                <a:outerShdw blurRad="38100" dist="38100" dir="2700000" algn="tl">
                  <a:srgbClr val="000000">
                    <a:alpha val="43137"/>
                  </a:srgbClr>
                </a:outerShdw>
              </a:effectLst>
            </a:rPr>
            <a:t>DROC D.C.</a:t>
          </a:r>
        </a:p>
      </dgm:t>
    </dgm:pt>
    <dgm:pt modelId="{52692AAE-1B51-474A-89A7-37E3ACD75722}" type="parTrans" cxnId="{52CA2BB1-D990-4B23-98F0-F857E3B55DF6}">
      <dgm:prSet/>
      <dgm:spPr>
        <a:ln>
          <a:solidFill>
            <a:schemeClr val="accent4">
              <a:lumMod val="50000"/>
            </a:schemeClr>
          </a:solidFill>
        </a:ln>
      </dgm:spPr>
      <dgm:t>
        <a:bodyPr/>
        <a:lstStyle/>
        <a:p>
          <a:endParaRPr lang="en-US"/>
        </a:p>
      </dgm:t>
    </dgm:pt>
    <dgm:pt modelId="{522C5236-BAF8-48A7-A388-EDA496D7AE15}" type="sibTrans" cxnId="{52CA2BB1-D990-4B23-98F0-F857E3B55DF6}">
      <dgm:prSet/>
      <dgm:spPr/>
      <dgm:t>
        <a:bodyPr/>
        <a:lstStyle/>
        <a:p>
          <a:endParaRPr lang="en-US"/>
        </a:p>
      </dgm:t>
    </dgm:pt>
    <dgm:pt modelId="{CE845840-796D-4FF0-BF83-48CD8260446B}">
      <dgm:prSet/>
      <dgm:spPr>
        <a:solidFill>
          <a:schemeClr val="accent4">
            <a:lumMod val="50000"/>
          </a:schemeClr>
        </a:solidFill>
        <a:effectLst>
          <a:outerShdw blurRad="50800" dist="38100" dir="2700000" algn="tl" rotWithShape="0">
            <a:prstClr val="black">
              <a:alpha val="40000"/>
            </a:prstClr>
          </a:outerShdw>
        </a:effectLst>
      </dgm:spPr>
      <dgm:t>
        <a:bodyPr/>
        <a:lstStyle/>
        <a:p>
          <a:r>
            <a:rPr lang="en-US" dirty="0">
              <a:effectLst>
                <a:outerShdw blurRad="38100" dist="38100" dir="2700000" algn="tl">
                  <a:srgbClr val="000000">
                    <a:alpha val="43137"/>
                  </a:srgbClr>
                </a:outerShdw>
              </a:effectLst>
            </a:rPr>
            <a:t>Legacy Remands</a:t>
          </a:r>
        </a:p>
      </dgm:t>
    </dgm:pt>
    <dgm:pt modelId="{627D9E30-ACB2-4B34-83B1-488FBE5662EB}" type="parTrans" cxnId="{FE400A3F-DB32-4153-BF91-D05868E54E5D}">
      <dgm:prSet/>
      <dgm:spPr>
        <a:ln>
          <a:solidFill>
            <a:schemeClr val="accent4">
              <a:lumMod val="50000"/>
            </a:schemeClr>
          </a:solidFill>
        </a:ln>
      </dgm:spPr>
      <dgm:t>
        <a:bodyPr/>
        <a:lstStyle/>
        <a:p>
          <a:endParaRPr lang="en-US"/>
        </a:p>
      </dgm:t>
    </dgm:pt>
    <dgm:pt modelId="{DD8A66EA-D84A-4DB3-8769-9F69C6A16028}" type="sibTrans" cxnId="{FE400A3F-DB32-4153-BF91-D05868E54E5D}">
      <dgm:prSet/>
      <dgm:spPr/>
      <dgm:t>
        <a:bodyPr/>
        <a:lstStyle/>
        <a:p>
          <a:endParaRPr lang="en-US"/>
        </a:p>
      </dgm:t>
    </dgm:pt>
    <dgm:pt modelId="{498DCBE5-968F-45F3-A905-BAF70B23449E}">
      <dgm:prSet/>
      <dgm:spPr>
        <a:solidFill>
          <a:srgbClr val="C00000"/>
        </a:solidFill>
        <a:effectLst>
          <a:outerShdw blurRad="50800" dist="38100" dir="2700000" algn="tl" rotWithShape="0">
            <a:prstClr val="black">
              <a:alpha val="40000"/>
            </a:prstClr>
          </a:outerShdw>
        </a:effectLst>
      </dgm:spPr>
      <dgm:t>
        <a:bodyPr/>
        <a:lstStyle/>
        <a:p>
          <a:r>
            <a:rPr lang="en-US" dirty="0">
              <a:effectLst>
                <a:outerShdw blurRad="38100" dist="38100" dir="2700000" algn="tl">
                  <a:srgbClr val="000000">
                    <a:alpha val="43137"/>
                  </a:srgbClr>
                </a:outerShdw>
              </a:effectLst>
            </a:rPr>
            <a:t>RO Appeals Teams</a:t>
          </a:r>
        </a:p>
      </dgm:t>
    </dgm:pt>
    <dgm:pt modelId="{CF6A6F64-C9EA-4E69-963C-AAFEAF552A68}" type="parTrans" cxnId="{F67732C2-051F-46F4-AB47-CF84345D24BE}">
      <dgm:prSet/>
      <dgm:spPr/>
      <dgm:t>
        <a:bodyPr/>
        <a:lstStyle/>
        <a:p>
          <a:endParaRPr lang="en-US"/>
        </a:p>
      </dgm:t>
    </dgm:pt>
    <dgm:pt modelId="{4961DAED-22D2-4625-B94D-D2ACB905B82C}" type="sibTrans" cxnId="{F67732C2-051F-46F4-AB47-CF84345D24BE}">
      <dgm:prSet/>
      <dgm:spPr/>
      <dgm:t>
        <a:bodyPr/>
        <a:lstStyle/>
        <a:p>
          <a:endParaRPr lang="en-US"/>
        </a:p>
      </dgm:t>
    </dgm:pt>
    <dgm:pt modelId="{0EF89046-5925-4CB7-93A6-69E18F251343}">
      <dgm:prSet/>
      <dgm:spPr>
        <a:solidFill>
          <a:srgbClr val="C00000"/>
        </a:solidFill>
        <a:effectLst>
          <a:outerShdw blurRad="50800" dist="38100" dir="2700000" algn="tl" rotWithShape="0">
            <a:prstClr val="black">
              <a:alpha val="40000"/>
            </a:prstClr>
          </a:outerShdw>
        </a:effectLst>
      </dgm:spPr>
      <dgm:t>
        <a:bodyPr/>
        <a:lstStyle/>
        <a:p>
          <a:r>
            <a:rPr lang="en-US" dirty="0">
              <a:effectLst>
                <a:outerShdw blurRad="38100" dist="38100" dir="2700000" algn="tl">
                  <a:srgbClr val="000000">
                    <a:alpha val="43137"/>
                  </a:srgbClr>
                </a:outerShdw>
              </a:effectLst>
            </a:rPr>
            <a:t>Legacy Appeals</a:t>
          </a:r>
        </a:p>
        <a:p>
          <a:r>
            <a:rPr lang="en-US" dirty="0">
              <a:effectLst>
                <a:outerShdw blurRad="38100" dist="38100" dir="2700000" algn="tl">
                  <a:srgbClr val="000000">
                    <a:alpha val="43137"/>
                  </a:srgbClr>
                </a:outerShdw>
              </a:effectLst>
            </a:rPr>
            <a:t>Legacy Full Grants</a:t>
          </a:r>
        </a:p>
        <a:p>
          <a:r>
            <a:rPr lang="en-US" dirty="0">
              <a:effectLst>
                <a:outerShdw blurRad="38100" dist="38100" dir="2700000" algn="tl">
                  <a:srgbClr val="000000">
                    <a:alpha val="43137"/>
                  </a:srgbClr>
                </a:outerShdw>
              </a:effectLst>
            </a:rPr>
            <a:t>. </a:t>
          </a:r>
        </a:p>
      </dgm:t>
    </dgm:pt>
    <dgm:pt modelId="{6E868734-FB78-4582-B772-CC3E422E4272}" type="parTrans" cxnId="{741E8257-B4BF-4087-90D7-E8ED012CA6F9}">
      <dgm:prSet/>
      <dgm:spPr/>
      <dgm:t>
        <a:bodyPr/>
        <a:lstStyle/>
        <a:p>
          <a:endParaRPr lang="en-US"/>
        </a:p>
      </dgm:t>
    </dgm:pt>
    <dgm:pt modelId="{529DE246-F9BC-4AB2-9791-3C91BE1E84B6}" type="sibTrans" cxnId="{741E8257-B4BF-4087-90D7-E8ED012CA6F9}">
      <dgm:prSet/>
      <dgm:spPr/>
      <dgm:t>
        <a:bodyPr/>
        <a:lstStyle/>
        <a:p>
          <a:endParaRPr lang="en-US"/>
        </a:p>
      </dgm:t>
    </dgm:pt>
    <dgm:pt modelId="{862FB8A9-427C-45BD-819B-39ECCCD08E41}" type="pres">
      <dgm:prSet presAssocID="{6ED3CB00-C5E1-4D15-861B-E7FDF9FB59BC}" presName="diagram" presStyleCnt="0">
        <dgm:presLayoutVars>
          <dgm:chPref val="1"/>
          <dgm:dir/>
          <dgm:animOne val="branch"/>
          <dgm:animLvl val="lvl"/>
          <dgm:resizeHandles val="exact"/>
        </dgm:presLayoutVars>
      </dgm:prSet>
      <dgm:spPr/>
    </dgm:pt>
    <dgm:pt modelId="{AE61AC0F-BA22-4434-A1A5-CDBBC3CECB59}" type="pres">
      <dgm:prSet presAssocID="{C3AF3399-2020-4529-A2A1-C9626AE5B88F}" presName="root1" presStyleCnt="0"/>
      <dgm:spPr/>
    </dgm:pt>
    <dgm:pt modelId="{24B069F8-32FE-4B7C-A94F-EE3DDAA9D610}" type="pres">
      <dgm:prSet presAssocID="{C3AF3399-2020-4529-A2A1-C9626AE5B88F}" presName="LevelOneTextNode" presStyleLbl="node0" presStyleIdx="0" presStyleCnt="1" custScaleX="86478" custScaleY="144819" custLinFactNeighborX="-40083" custLinFactNeighborY="15881">
        <dgm:presLayoutVars>
          <dgm:chPref val="3"/>
        </dgm:presLayoutVars>
      </dgm:prSet>
      <dgm:spPr/>
    </dgm:pt>
    <dgm:pt modelId="{23F51394-4077-4E69-85D5-81FAC6F4274F}" type="pres">
      <dgm:prSet presAssocID="{C3AF3399-2020-4529-A2A1-C9626AE5B88F}" presName="level2hierChild" presStyleCnt="0"/>
      <dgm:spPr/>
    </dgm:pt>
    <dgm:pt modelId="{C9F42A22-5C3D-41DD-BD68-F5883989D0B1}" type="pres">
      <dgm:prSet presAssocID="{945A0204-E464-4D68-8AC8-89A86F2D9ADE}" presName="conn2-1" presStyleLbl="parChTrans1D2" presStyleIdx="0" presStyleCnt="4"/>
      <dgm:spPr/>
    </dgm:pt>
    <dgm:pt modelId="{8BCEC5D7-D4B0-4BEC-B329-A391E84EE42C}" type="pres">
      <dgm:prSet presAssocID="{945A0204-E464-4D68-8AC8-89A86F2D9ADE}" presName="connTx" presStyleLbl="parChTrans1D2" presStyleIdx="0" presStyleCnt="4"/>
      <dgm:spPr/>
    </dgm:pt>
    <dgm:pt modelId="{D493F42F-5D01-4CD1-AD75-9895389E2402}" type="pres">
      <dgm:prSet presAssocID="{B7568C8E-2481-45E3-AB4C-5B5513DF006B}" presName="root2" presStyleCnt="0"/>
      <dgm:spPr/>
    </dgm:pt>
    <dgm:pt modelId="{03109D61-DE05-495C-AC3E-79C8BE1C396B}" type="pres">
      <dgm:prSet presAssocID="{B7568C8E-2481-45E3-AB4C-5B5513DF006B}" presName="LevelTwoTextNode" presStyleLbl="node2" presStyleIdx="0" presStyleCnt="4" custScaleX="133276" custScaleY="63481" custLinFactNeighborX="-5571" custLinFactNeighborY="2122">
        <dgm:presLayoutVars>
          <dgm:chPref val="3"/>
        </dgm:presLayoutVars>
      </dgm:prSet>
      <dgm:spPr/>
    </dgm:pt>
    <dgm:pt modelId="{9383A55C-E848-4D88-A11E-DFA428286606}" type="pres">
      <dgm:prSet presAssocID="{B7568C8E-2481-45E3-AB4C-5B5513DF006B}" presName="level3hierChild" presStyleCnt="0"/>
      <dgm:spPr/>
    </dgm:pt>
    <dgm:pt modelId="{2583A79A-6146-4B02-A1D6-FDEC84FFA987}" type="pres">
      <dgm:prSet presAssocID="{F8821A9F-50AB-4E72-8CD5-37093AC30400}" presName="conn2-1" presStyleLbl="parChTrans1D3" presStyleIdx="0" presStyleCnt="6"/>
      <dgm:spPr/>
    </dgm:pt>
    <dgm:pt modelId="{A76A37F7-8CD1-452D-821D-28E1DFCC2677}" type="pres">
      <dgm:prSet presAssocID="{F8821A9F-50AB-4E72-8CD5-37093AC30400}" presName="connTx" presStyleLbl="parChTrans1D3" presStyleIdx="0" presStyleCnt="6"/>
      <dgm:spPr/>
    </dgm:pt>
    <dgm:pt modelId="{54C50295-8FAA-425D-8B11-E59D6DB1568B}" type="pres">
      <dgm:prSet presAssocID="{95B619F9-5EA0-4D71-B8CB-FB0800D5C73E}" presName="root2" presStyleCnt="0"/>
      <dgm:spPr/>
    </dgm:pt>
    <dgm:pt modelId="{6BD40356-968E-467D-A806-0EE53CB8AB75}" type="pres">
      <dgm:prSet presAssocID="{95B619F9-5EA0-4D71-B8CB-FB0800D5C73E}" presName="LevelTwoTextNode" presStyleLbl="node3" presStyleIdx="0" presStyleCnt="6" custScaleX="136450" custScaleY="68642" custLinFactNeighborX="3797" custLinFactNeighborY="205">
        <dgm:presLayoutVars>
          <dgm:chPref val="3"/>
        </dgm:presLayoutVars>
      </dgm:prSet>
      <dgm:spPr/>
    </dgm:pt>
    <dgm:pt modelId="{CF5863F0-FA51-422C-8FF9-BCF8D29BA85A}" type="pres">
      <dgm:prSet presAssocID="{95B619F9-5EA0-4D71-B8CB-FB0800D5C73E}" presName="level3hierChild" presStyleCnt="0"/>
      <dgm:spPr/>
    </dgm:pt>
    <dgm:pt modelId="{DC3C9B4F-6634-416F-B379-76B3619BDE8A}" type="pres">
      <dgm:prSet presAssocID="{CF6A6F64-C9EA-4E69-963C-AAFEAF552A68}" presName="conn2-1" presStyleLbl="parChTrans1D2" presStyleIdx="1" presStyleCnt="4"/>
      <dgm:spPr/>
    </dgm:pt>
    <dgm:pt modelId="{8FDFB959-D82C-4708-8EEC-8B82CFB90532}" type="pres">
      <dgm:prSet presAssocID="{CF6A6F64-C9EA-4E69-963C-AAFEAF552A68}" presName="connTx" presStyleLbl="parChTrans1D2" presStyleIdx="1" presStyleCnt="4"/>
      <dgm:spPr/>
    </dgm:pt>
    <dgm:pt modelId="{72EE92DA-F6AE-408D-8197-601BF740C66C}" type="pres">
      <dgm:prSet presAssocID="{498DCBE5-968F-45F3-A905-BAF70B23449E}" presName="root2" presStyleCnt="0"/>
      <dgm:spPr/>
    </dgm:pt>
    <dgm:pt modelId="{01DAF7DF-F32C-473B-A22E-E932E4449210}" type="pres">
      <dgm:prSet presAssocID="{498DCBE5-968F-45F3-A905-BAF70B23449E}" presName="LevelTwoTextNode" presStyleLbl="node2" presStyleIdx="1" presStyleCnt="4" custScaleX="134139" custScaleY="66722" custLinFactNeighborX="-6506" custLinFactNeighborY="3997">
        <dgm:presLayoutVars>
          <dgm:chPref val="3"/>
        </dgm:presLayoutVars>
      </dgm:prSet>
      <dgm:spPr/>
    </dgm:pt>
    <dgm:pt modelId="{B4DA23D1-ADBE-4F3B-BF65-E211CD0F3A86}" type="pres">
      <dgm:prSet presAssocID="{498DCBE5-968F-45F3-A905-BAF70B23449E}" presName="level3hierChild" presStyleCnt="0"/>
      <dgm:spPr/>
    </dgm:pt>
    <dgm:pt modelId="{8C198D7D-2A82-4CE2-9054-814BF4284997}" type="pres">
      <dgm:prSet presAssocID="{6E868734-FB78-4582-B772-CC3E422E4272}" presName="conn2-1" presStyleLbl="parChTrans1D3" presStyleIdx="1" presStyleCnt="6"/>
      <dgm:spPr/>
    </dgm:pt>
    <dgm:pt modelId="{F64080FB-47E6-41A8-A679-289B521ACB41}" type="pres">
      <dgm:prSet presAssocID="{6E868734-FB78-4582-B772-CC3E422E4272}" presName="connTx" presStyleLbl="parChTrans1D3" presStyleIdx="1" presStyleCnt="6"/>
      <dgm:spPr/>
    </dgm:pt>
    <dgm:pt modelId="{EBBD2B11-3DA2-4DBD-8903-697AC99EDBC4}" type="pres">
      <dgm:prSet presAssocID="{0EF89046-5925-4CB7-93A6-69E18F251343}" presName="root2" presStyleCnt="0"/>
      <dgm:spPr/>
    </dgm:pt>
    <dgm:pt modelId="{0B468581-793B-4119-ADF1-5E018D5C279C}" type="pres">
      <dgm:prSet presAssocID="{0EF89046-5925-4CB7-93A6-69E18F251343}" presName="LevelTwoTextNode" presStyleLbl="node3" presStyleIdx="1" presStyleCnt="6" custScaleX="138613" custLinFactNeighborX="2438" custLinFactNeighborY="5379">
        <dgm:presLayoutVars>
          <dgm:chPref val="3"/>
        </dgm:presLayoutVars>
      </dgm:prSet>
      <dgm:spPr/>
    </dgm:pt>
    <dgm:pt modelId="{645E040A-E761-46E9-9DB7-2C914206D5B5}" type="pres">
      <dgm:prSet presAssocID="{0EF89046-5925-4CB7-93A6-69E18F251343}" presName="level3hierChild" presStyleCnt="0"/>
      <dgm:spPr/>
    </dgm:pt>
    <dgm:pt modelId="{1FE4A6AC-E7F4-4157-A12A-01196DF4096A}" type="pres">
      <dgm:prSet presAssocID="{FD7E5B06-785A-4664-AB8A-997EBC3E4163}" presName="conn2-1" presStyleLbl="parChTrans1D2" presStyleIdx="2" presStyleCnt="4"/>
      <dgm:spPr/>
    </dgm:pt>
    <dgm:pt modelId="{15A019FD-19A9-4C8D-948C-6BA9671EED6B}" type="pres">
      <dgm:prSet presAssocID="{FD7E5B06-785A-4664-AB8A-997EBC3E4163}" presName="connTx" presStyleLbl="parChTrans1D2" presStyleIdx="2" presStyleCnt="4"/>
      <dgm:spPr/>
    </dgm:pt>
    <dgm:pt modelId="{2AF91FE9-6BDE-4E4A-9D7D-97F8F3298825}" type="pres">
      <dgm:prSet presAssocID="{EEAB0C79-3C46-409B-B333-E277F7F22F63}" presName="root2" presStyleCnt="0"/>
      <dgm:spPr/>
    </dgm:pt>
    <dgm:pt modelId="{08B339C1-6154-4203-90F9-25EC8B9E884B}" type="pres">
      <dgm:prSet presAssocID="{EEAB0C79-3C46-409B-B333-E277F7F22F63}" presName="LevelTwoTextNode" presStyleLbl="node2" presStyleIdx="2" presStyleCnt="4" custScaleX="138814" custScaleY="114184" custLinFactNeighborX="-6506" custLinFactNeighborY="3640">
        <dgm:presLayoutVars>
          <dgm:chPref val="3"/>
        </dgm:presLayoutVars>
      </dgm:prSet>
      <dgm:spPr>
        <a:xfrm>
          <a:off x="4133273" y="2961698"/>
          <a:ext cx="1469994" cy="734997"/>
        </a:xfrm>
        <a:prstGeom prst="roundRect">
          <a:avLst>
            <a:gd name="adj" fmla="val 10000"/>
          </a:avLst>
        </a:prstGeom>
      </dgm:spPr>
    </dgm:pt>
    <dgm:pt modelId="{2E01B133-EED1-4C3E-9FB1-684E9FDDF321}" type="pres">
      <dgm:prSet presAssocID="{EEAB0C79-3C46-409B-B333-E277F7F22F63}" presName="level3hierChild" presStyleCnt="0"/>
      <dgm:spPr/>
    </dgm:pt>
    <dgm:pt modelId="{4B0CE4F1-6E61-4C8E-BA10-1EC08E9C8460}" type="pres">
      <dgm:prSet presAssocID="{DB40ABA7-B27C-4940-8BE9-4750D75C7461}" presName="conn2-1" presStyleLbl="parChTrans1D3" presStyleIdx="2" presStyleCnt="6"/>
      <dgm:spPr/>
    </dgm:pt>
    <dgm:pt modelId="{3182E3CC-4EBE-4237-B55A-E8947BD57E11}" type="pres">
      <dgm:prSet presAssocID="{DB40ABA7-B27C-4940-8BE9-4750D75C7461}" presName="connTx" presStyleLbl="parChTrans1D3" presStyleIdx="2" presStyleCnt="6"/>
      <dgm:spPr/>
    </dgm:pt>
    <dgm:pt modelId="{AE8A0804-0BB8-4165-BCEE-035DF6343692}" type="pres">
      <dgm:prSet presAssocID="{E66F9130-739F-4092-A7EB-5D4225C99616}" presName="root2" presStyleCnt="0"/>
      <dgm:spPr/>
    </dgm:pt>
    <dgm:pt modelId="{FB6887FC-831B-4DAD-8CA1-0C3296335ABD}" type="pres">
      <dgm:prSet presAssocID="{E66F9130-739F-4092-A7EB-5D4225C99616}" presName="LevelTwoTextNode" presStyleLbl="node3" presStyleIdx="2" presStyleCnt="6" custScaleX="136140" custScaleY="61465" custLinFactNeighborX="1577" custLinFactNeighborY="12434">
        <dgm:presLayoutVars>
          <dgm:chPref val="3"/>
        </dgm:presLayoutVars>
      </dgm:prSet>
      <dgm:spPr>
        <a:xfrm>
          <a:off x="6191265" y="1693828"/>
          <a:ext cx="1469994" cy="734997"/>
        </a:xfrm>
        <a:prstGeom prst="roundRect">
          <a:avLst>
            <a:gd name="adj" fmla="val 10000"/>
          </a:avLst>
        </a:prstGeom>
      </dgm:spPr>
    </dgm:pt>
    <dgm:pt modelId="{FFB883F3-3A7E-45B0-BA21-98EB980D45B8}" type="pres">
      <dgm:prSet presAssocID="{E66F9130-739F-4092-A7EB-5D4225C99616}" presName="level3hierChild" presStyleCnt="0"/>
      <dgm:spPr/>
    </dgm:pt>
    <dgm:pt modelId="{F027C0F8-F2B2-4ED9-8B02-888704DCF984}" type="pres">
      <dgm:prSet presAssocID="{AA633FB6-B201-49B7-9666-D88B279C0F5F}" presName="conn2-1" presStyleLbl="parChTrans1D3" presStyleIdx="3" presStyleCnt="6"/>
      <dgm:spPr/>
    </dgm:pt>
    <dgm:pt modelId="{06BDAA06-659A-4C0B-8F1A-AE3176ED32B9}" type="pres">
      <dgm:prSet presAssocID="{AA633FB6-B201-49B7-9666-D88B279C0F5F}" presName="connTx" presStyleLbl="parChTrans1D3" presStyleIdx="3" presStyleCnt="6"/>
      <dgm:spPr/>
    </dgm:pt>
    <dgm:pt modelId="{A8BC9FD6-9A92-4118-B9C2-4EE93C04C0E3}" type="pres">
      <dgm:prSet presAssocID="{CE129C9A-2ACC-4604-AC6F-1FB205721AD3}" presName="root2" presStyleCnt="0"/>
      <dgm:spPr/>
    </dgm:pt>
    <dgm:pt modelId="{576B2C4B-DBF0-4D1C-8494-BAA74C7866F9}" type="pres">
      <dgm:prSet presAssocID="{CE129C9A-2ACC-4604-AC6F-1FB205721AD3}" presName="LevelTwoTextNode" presStyleLbl="node3" presStyleIdx="3" presStyleCnt="6" custScaleX="136894" custScaleY="68316" custLinFactNeighborX="1577" custLinFactNeighborY="4626">
        <dgm:presLayoutVars>
          <dgm:chPref val="3"/>
        </dgm:presLayoutVars>
      </dgm:prSet>
      <dgm:spPr>
        <a:xfrm>
          <a:off x="6191265" y="2539075"/>
          <a:ext cx="1469994" cy="734997"/>
        </a:xfrm>
        <a:prstGeom prst="roundRect">
          <a:avLst>
            <a:gd name="adj" fmla="val 10000"/>
          </a:avLst>
        </a:prstGeom>
      </dgm:spPr>
    </dgm:pt>
    <dgm:pt modelId="{0BC6BB2E-0612-4404-96FF-89E428BC8D1E}" type="pres">
      <dgm:prSet presAssocID="{CE129C9A-2ACC-4604-AC6F-1FB205721AD3}" presName="level3hierChild" presStyleCnt="0"/>
      <dgm:spPr/>
    </dgm:pt>
    <dgm:pt modelId="{0A473F2C-99A0-45A8-B49A-702A3180D513}" type="pres">
      <dgm:prSet presAssocID="{362975F3-6D2A-40C2-9C7D-D2FF93E697B4}" presName="conn2-1" presStyleLbl="parChTrans1D3" presStyleIdx="4" presStyleCnt="6"/>
      <dgm:spPr/>
    </dgm:pt>
    <dgm:pt modelId="{9462539D-051D-4680-8749-052C656899D6}" type="pres">
      <dgm:prSet presAssocID="{362975F3-6D2A-40C2-9C7D-D2FF93E697B4}" presName="connTx" presStyleLbl="parChTrans1D3" presStyleIdx="4" presStyleCnt="6"/>
      <dgm:spPr/>
    </dgm:pt>
    <dgm:pt modelId="{D25DB66B-AFC8-4A96-B90A-BFA034A43A5E}" type="pres">
      <dgm:prSet presAssocID="{02721D0C-5DA9-46A6-A989-C9A00AC3EBD1}" presName="root2" presStyleCnt="0"/>
      <dgm:spPr/>
    </dgm:pt>
    <dgm:pt modelId="{5656E3A8-9536-4C60-885C-DD9E7FEE6CA6}" type="pres">
      <dgm:prSet presAssocID="{02721D0C-5DA9-46A6-A989-C9A00AC3EBD1}" presName="LevelTwoTextNode" presStyleLbl="node3" presStyleIdx="4" presStyleCnt="6" custScaleX="136915" custScaleY="63533" custLinFactNeighborX="1577" custLinFactNeighborY="-2405">
        <dgm:presLayoutVars>
          <dgm:chPref val="3"/>
        </dgm:presLayoutVars>
      </dgm:prSet>
      <dgm:spPr>
        <a:xfrm>
          <a:off x="6191265" y="3384321"/>
          <a:ext cx="1469994" cy="734997"/>
        </a:xfrm>
        <a:prstGeom prst="roundRect">
          <a:avLst>
            <a:gd name="adj" fmla="val 10000"/>
          </a:avLst>
        </a:prstGeom>
      </dgm:spPr>
    </dgm:pt>
    <dgm:pt modelId="{753705F3-A89E-46B2-AB9F-257FBBB40FC2}" type="pres">
      <dgm:prSet presAssocID="{02721D0C-5DA9-46A6-A989-C9A00AC3EBD1}" presName="level3hierChild" presStyleCnt="0"/>
      <dgm:spPr/>
    </dgm:pt>
    <dgm:pt modelId="{33166157-D525-44C8-82E9-9F6AABB19B96}" type="pres">
      <dgm:prSet presAssocID="{52692AAE-1B51-474A-89A7-37E3ACD75722}" presName="conn2-1" presStyleLbl="parChTrans1D2" presStyleIdx="3" presStyleCnt="4"/>
      <dgm:spPr/>
    </dgm:pt>
    <dgm:pt modelId="{8463B591-4537-415D-8DC5-3793A6185893}" type="pres">
      <dgm:prSet presAssocID="{52692AAE-1B51-474A-89A7-37E3ACD75722}" presName="connTx" presStyleLbl="parChTrans1D2" presStyleIdx="3" presStyleCnt="4"/>
      <dgm:spPr/>
    </dgm:pt>
    <dgm:pt modelId="{DABB0E16-87BF-4522-8602-08E849B64D0E}" type="pres">
      <dgm:prSet presAssocID="{39757C25-D59B-4382-AD9D-67169A5E06FE}" presName="root2" presStyleCnt="0"/>
      <dgm:spPr/>
    </dgm:pt>
    <dgm:pt modelId="{1DEEEDFF-E49E-4A38-8B40-1C5C596B8136}" type="pres">
      <dgm:prSet presAssocID="{39757C25-D59B-4382-AD9D-67169A5E06FE}" presName="LevelTwoTextNode" presStyleLbl="node2" presStyleIdx="3" presStyleCnt="4" custScaleX="136401" custScaleY="61708" custLinFactNeighborX="-3677" custLinFactNeighborY="4884">
        <dgm:presLayoutVars>
          <dgm:chPref val="3"/>
        </dgm:presLayoutVars>
      </dgm:prSet>
      <dgm:spPr/>
    </dgm:pt>
    <dgm:pt modelId="{89EE6D5F-121D-4BDE-90B3-019A3B76AF46}" type="pres">
      <dgm:prSet presAssocID="{39757C25-D59B-4382-AD9D-67169A5E06FE}" presName="level3hierChild" presStyleCnt="0"/>
      <dgm:spPr/>
    </dgm:pt>
    <dgm:pt modelId="{5B0D1234-2FA7-484A-9273-F19C0C784CD4}" type="pres">
      <dgm:prSet presAssocID="{627D9E30-ACB2-4B34-83B1-488FBE5662EB}" presName="conn2-1" presStyleLbl="parChTrans1D3" presStyleIdx="5" presStyleCnt="6"/>
      <dgm:spPr/>
    </dgm:pt>
    <dgm:pt modelId="{DC565007-73DC-4067-A200-809047226E71}" type="pres">
      <dgm:prSet presAssocID="{627D9E30-ACB2-4B34-83B1-488FBE5662EB}" presName="connTx" presStyleLbl="parChTrans1D3" presStyleIdx="5" presStyleCnt="6"/>
      <dgm:spPr/>
    </dgm:pt>
    <dgm:pt modelId="{CCFA3AEF-7DD0-4EC1-8096-D839C629C0B2}" type="pres">
      <dgm:prSet presAssocID="{CE845840-796D-4FF0-BF83-48CD8260446B}" presName="root2" presStyleCnt="0"/>
      <dgm:spPr/>
    </dgm:pt>
    <dgm:pt modelId="{FF8180C7-45D6-422D-9B05-753570490FC6}" type="pres">
      <dgm:prSet presAssocID="{CE845840-796D-4FF0-BF83-48CD8260446B}" presName="LevelTwoTextNode" presStyleLbl="node3" presStyleIdx="5" presStyleCnt="6" custScaleX="136395" custScaleY="59511" custLinFactNeighborX="3425" custLinFactNeighborY="5193">
        <dgm:presLayoutVars>
          <dgm:chPref val="3"/>
        </dgm:presLayoutVars>
      </dgm:prSet>
      <dgm:spPr/>
    </dgm:pt>
    <dgm:pt modelId="{F485875A-23D6-4AFE-B5DD-C6F9E7541E38}" type="pres">
      <dgm:prSet presAssocID="{CE845840-796D-4FF0-BF83-48CD8260446B}" presName="level3hierChild" presStyleCnt="0"/>
      <dgm:spPr/>
    </dgm:pt>
  </dgm:ptLst>
  <dgm:cxnLst>
    <dgm:cxn modelId="{FFDE5105-7274-490D-A84E-7CE8C9F6DAC7}" type="presOf" srcId="{6E868734-FB78-4582-B772-CC3E422E4272}" destId="{F64080FB-47E6-41A8-A679-289B521ACB41}" srcOrd="1" destOrd="0" presId="urn:microsoft.com/office/officeart/2005/8/layout/hierarchy2"/>
    <dgm:cxn modelId="{CB3CD107-211A-4290-8077-960434A56218}" type="presOf" srcId="{945A0204-E464-4D68-8AC8-89A86F2D9ADE}" destId="{8BCEC5D7-D4B0-4BEC-B329-A391E84EE42C}" srcOrd="1" destOrd="0" presId="urn:microsoft.com/office/officeart/2005/8/layout/hierarchy2"/>
    <dgm:cxn modelId="{C8C52718-4725-4069-8499-80F495D9BB75}" type="presOf" srcId="{498DCBE5-968F-45F3-A905-BAF70B23449E}" destId="{01DAF7DF-F32C-473B-A22E-E932E4449210}" srcOrd="0" destOrd="0" presId="urn:microsoft.com/office/officeart/2005/8/layout/hierarchy2"/>
    <dgm:cxn modelId="{3DF14B18-A181-4F0B-AF37-8F6120972D0E}" type="presOf" srcId="{C3AF3399-2020-4529-A2A1-C9626AE5B88F}" destId="{24B069F8-32FE-4B7C-A94F-EE3DDAA9D610}" srcOrd="0" destOrd="0" presId="urn:microsoft.com/office/officeart/2005/8/layout/hierarchy2"/>
    <dgm:cxn modelId="{9355001C-9A3D-4F02-AE5C-8AD10831C25D}" srcId="{C3AF3399-2020-4529-A2A1-C9626AE5B88F}" destId="{EEAB0C79-3C46-409B-B333-E277F7F22F63}" srcOrd="2" destOrd="0" parTransId="{FD7E5B06-785A-4664-AB8A-997EBC3E4163}" sibTransId="{652E921D-9E51-4BED-84A3-7770973612F4}"/>
    <dgm:cxn modelId="{226C0220-4D30-4B7F-A279-15F20DC8609F}" type="presOf" srcId="{52692AAE-1B51-474A-89A7-37E3ACD75722}" destId="{8463B591-4537-415D-8DC5-3793A6185893}" srcOrd="1" destOrd="0" presId="urn:microsoft.com/office/officeart/2005/8/layout/hierarchy2"/>
    <dgm:cxn modelId="{F01AA927-CE60-4EF1-99BC-18E09425E590}" type="presOf" srcId="{CF6A6F64-C9EA-4E69-963C-AAFEAF552A68}" destId="{8FDFB959-D82C-4708-8EEC-8B82CFB90532}" srcOrd="1" destOrd="0" presId="urn:microsoft.com/office/officeart/2005/8/layout/hierarchy2"/>
    <dgm:cxn modelId="{9834AF2F-3303-429A-A1D9-06AC138AFF36}" type="presOf" srcId="{FD7E5B06-785A-4664-AB8A-997EBC3E4163}" destId="{15A019FD-19A9-4C8D-948C-6BA9671EED6B}" srcOrd="1" destOrd="0" presId="urn:microsoft.com/office/officeart/2005/8/layout/hierarchy2"/>
    <dgm:cxn modelId="{C6F2B734-2747-488C-9A42-0064BE25CE5A}" type="presOf" srcId="{FD7E5B06-785A-4664-AB8A-997EBC3E4163}" destId="{1FE4A6AC-E7F4-4157-A12A-01196DF4096A}" srcOrd="0" destOrd="0" presId="urn:microsoft.com/office/officeart/2005/8/layout/hierarchy2"/>
    <dgm:cxn modelId="{25F98938-FC8F-4EFC-AED2-739E45BCA382}" type="presOf" srcId="{CF6A6F64-C9EA-4E69-963C-AAFEAF552A68}" destId="{DC3C9B4F-6634-416F-B379-76B3619BDE8A}" srcOrd="0" destOrd="0" presId="urn:microsoft.com/office/officeart/2005/8/layout/hierarchy2"/>
    <dgm:cxn modelId="{9E93F63B-0735-4E07-ABC5-86602055E60F}" type="presOf" srcId="{362975F3-6D2A-40C2-9C7D-D2FF93E697B4}" destId="{0A473F2C-99A0-45A8-B49A-702A3180D513}" srcOrd="0" destOrd="0" presId="urn:microsoft.com/office/officeart/2005/8/layout/hierarchy2"/>
    <dgm:cxn modelId="{BA19773D-B010-4C24-8D1C-BC558367F0C5}" srcId="{C3AF3399-2020-4529-A2A1-C9626AE5B88F}" destId="{B7568C8E-2481-45E3-AB4C-5B5513DF006B}" srcOrd="0" destOrd="0" parTransId="{945A0204-E464-4D68-8AC8-89A86F2D9ADE}" sibTransId="{2BF92CB3-D144-4E7F-8124-869D1663289B}"/>
    <dgm:cxn modelId="{FE400A3F-DB32-4153-BF91-D05868E54E5D}" srcId="{39757C25-D59B-4382-AD9D-67169A5E06FE}" destId="{CE845840-796D-4FF0-BF83-48CD8260446B}" srcOrd="0" destOrd="0" parTransId="{627D9E30-ACB2-4B34-83B1-488FBE5662EB}" sibTransId="{DD8A66EA-D84A-4DB3-8769-9F69C6A16028}"/>
    <dgm:cxn modelId="{14B53E44-9C05-4D88-A6E7-8A576D65C258}" type="presOf" srcId="{CE129C9A-2ACC-4604-AC6F-1FB205721AD3}" destId="{576B2C4B-DBF0-4D1C-8494-BAA74C7866F9}" srcOrd="0" destOrd="0" presId="urn:microsoft.com/office/officeart/2005/8/layout/hierarchy2"/>
    <dgm:cxn modelId="{350FE964-DC40-4C9D-BBB8-365D9478654A}" type="presOf" srcId="{945A0204-E464-4D68-8AC8-89A86F2D9ADE}" destId="{C9F42A22-5C3D-41DD-BD68-F5883989D0B1}" srcOrd="0" destOrd="0" presId="urn:microsoft.com/office/officeart/2005/8/layout/hierarchy2"/>
    <dgm:cxn modelId="{356D2F49-43A4-4E4D-86F0-FBF34A98801D}" type="presOf" srcId="{362975F3-6D2A-40C2-9C7D-D2FF93E697B4}" destId="{9462539D-051D-4680-8749-052C656899D6}" srcOrd="1" destOrd="0" presId="urn:microsoft.com/office/officeart/2005/8/layout/hierarchy2"/>
    <dgm:cxn modelId="{E0AB4A70-1036-4AAD-8A6E-FFAA767C7CD8}" type="presOf" srcId="{627D9E30-ACB2-4B34-83B1-488FBE5662EB}" destId="{DC565007-73DC-4067-A200-809047226E71}" srcOrd="1" destOrd="0" presId="urn:microsoft.com/office/officeart/2005/8/layout/hierarchy2"/>
    <dgm:cxn modelId="{C429CF51-ECDD-4A84-BCEC-8B649C70BE0F}" type="presOf" srcId="{52692AAE-1B51-474A-89A7-37E3ACD75722}" destId="{33166157-D525-44C8-82E9-9F6AABB19B96}" srcOrd="0" destOrd="0" presId="urn:microsoft.com/office/officeart/2005/8/layout/hierarchy2"/>
    <dgm:cxn modelId="{F047CF53-8FDD-401F-9F79-0954D0A4FAEE}" type="presOf" srcId="{95B619F9-5EA0-4D71-B8CB-FB0800D5C73E}" destId="{6BD40356-968E-467D-A806-0EE53CB8AB75}" srcOrd="0" destOrd="0" presId="urn:microsoft.com/office/officeart/2005/8/layout/hierarchy2"/>
    <dgm:cxn modelId="{64943354-BBF8-4274-B620-A3E7F91E8491}" type="presOf" srcId="{E66F9130-739F-4092-A7EB-5D4225C99616}" destId="{FB6887FC-831B-4DAD-8CA1-0C3296335ABD}" srcOrd="0" destOrd="0" presId="urn:microsoft.com/office/officeart/2005/8/layout/hierarchy2"/>
    <dgm:cxn modelId="{9457EC54-4A9D-48E8-B012-EE9CCBEC74E6}" type="presOf" srcId="{39757C25-D59B-4382-AD9D-67169A5E06FE}" destId="{1DEEEDFF-E49E-4A38-8B40-1C5C596B8136}" srcOrd="0" destOrd="0" presId="urn:microsoft.com/office/officeart/2005/8/layout/hierarchy2"/>
    <dgm:cxn modelId="{D1143C76-1B72-405D-919E-5A6FD72F39E9}" type="presOf" srcId="{DB40ABA7-B27C-4940-8BE9-4750D75C7461}" destId="{3182E3CC-4EBE-4237-B55A-E8947BD57E11}" srcOrd="1" destOrd="0" presId="urn:microsoft.com/office/officeart/2005/8/layout/hierarchy2"/>
    <dgm:cxn modelId="{741E8257-B4BF-4087-90D7-E8ED012CA6F9}" srcId="{498DCBE5-968F-45F3-A905-BAF70B23449E}" destId="{0EF89046-5925-4CB7-93A6-69E18F251343}" srcOrd="0" destOrd="0" parTransId="{6E868734-FB78-4582-B772-CC3E422E4272}" sibTransId="{529DE246-F9BC-4AB2-9791-3C91BE1E84B6}"/>
    <dgm:cxn modelId="{0E98557C-E932-4944-B129-B7C10B31B6D0}" type="presOf" srcId="{EEAB0C79-3C46-409B-B333-E277F7F22F63}" destId="{08B339C1-6154-4203-90F9-25EC8B9E884B}" srcOrd="0" destOrd="0" presId="urn:microsoft.com/office/officeart/2005/8/layout/hierarchy2"/>
    <dgm:cxn modelId="{0B1D9A84-F696-48AF-8E05-456CFBD11733}" srcId="{EEAB0C79-3C46-409B-B333-E277F7F22F63}" destId="{CE129C9A-2ACC-4604-AC6F-1FB205721AD3}" srcOrd="1" destOrd="0" parTransId="{AA633FB6-B201-49B7-9666-D88B279C0F5F}" sibTransId="{38AEB3B4-504F-4E3E-A9D3-B402B4D7A8E9}"/>
    <dgm:cxn modelId="{928F0C88-EC8B-4E50-8FF7-E113AC1ECA82}" type="presOf" srcId="{AA633FB6-B201-49B7-9666-D88B279C0F5F}" destId="{F027C0F8-F2B2-4ED9-8B02-888704DCF984}" srcOrd="0" destOrd="0" presId="urn:microsoft.com/office/officeart/2005/8/layout/hierarchy2"/>
    <dgm:cxn modelId="{504DC18A-A8FB-4464-81CE-71135213DF90}" type="presOf" srcId="{0EF89046-5925-4CB7-93A6-69E18F251343}" destId="{0B468581-793B-4119-ADF1-5E018D5C279C}" srcOrd="0" destOrd="0" presId="urn:microsoft.com/office/officeart/2005/8/layout/hierarchy2"/>
    <dgm:cxn modelId="{5B55D78A-6CAB-4597-ADC6-D855E4180F95}" type="presOf" srcId="{DB40ABA7-B27C-4940-8BE9-4750D75C7461}" destId="{4B0CE4F1-6E61-4C8E-BA10-1EC08E9C8460}" srcOrd="0" destOrd="0" presId="urn:microsoft.com/office/officeart/2005/8/layout/hierarchy2"/>
    <dgm:cxn modelId="{A0596A8D-2403-456F-A621-265E909FAF4C}" type="presOf" srcId="{02721D0C-5DA9-46A6-A989-C9A00AC3EBD1}" destId="{5656E3A8-9536-4C60-885C-DD9E7FEE6CA6}" srcOrd="0" destOrd="0" presId="urn:microsoft.com/office/officeart/2005/8/layout/hierarchy2"/>
    <dgm:cxn modelId="{94776BA8-AF27-46E6-ABE0-CB0AA18F5A34}" srcId="{EEAB0C79-3C46-409B-B333-E277F7F22F63}" destId="{02721D0C-5DA9-46A6-A989-C9A00AC3EBD1}" srcOrd="2" destOrd="0" parTransId="{362975F3-6D2A-40C2-9C7D-D2FF93E697B4}" sibTransId="{CDE4608C-AF07-4EDA-880E-A74A74C30744}"/>
    <dgm:cxn modelId="{6930F9AB-F94B-46BF-AACA-17E9307A4554}" srcId="{B7568C8E-2481-45E3-AB4C-5B5513DF006B}" destId="{95B619F9-5EA0-4D71-B8CB-FB0800D5C73E}" srcOrd="0" destOrd="0" parTransId="{F8821A9F-50AB-4E72-8CD5-37093AC30400}" sibTransId="{C296F800-E019-4AFB-9678-347F4884E672}"/>
    <dgm:cxn modelId="{66D3FBAB-2BE6-44E5-AD2F-2EA7945D4C0C}" type="presOf" srcId="{F8821A9F-50AB-4E72-8CD5-37093AC30400}" destId="{2583A79A-6146-4B02-A1D6-FDEC84FFA987}" srcOrd="0" destOrd="0" presId="urn:microsoft.com/office/officeart/2005/8/layout/hierarchy2"/>
    <dgm:cxn modelId="{9B2872AF-D704-4272-A7F9-462345A92913}" type="presOf" srcId="{6E868734-FB78-4582-B772-CC3E422E4272}" destId="{8C198D7D-2A82-4CE2-9054-814BF4284997}" srcOrd="0" destOrd="0" presId="urn:microsoft.com/office/officeart/2005/8/layout/hierarchy2"/>
    <dgm:cxn modelId="{52CA2BB1-D990-4B23-98F0-F857E3B55DF6}" srcId="{C3AF3399-2020-4529-A2A1-C9626AE5B88F}" destId="{39757C25-D59B-4382-AD9D-67169A5E06FE}" srcOrd="3" destOrd="0" parTransId="{52692AAE-1B51-474A-89A7-37E3ACD75722}" sibTransId="{522C5236-BAF8-48A7-A388-EDA496D7AE15}"/>
    <dgm:cxn modelId="{30DA6AB5-30A6-4DA1-A7E1-971C0D9234F3}" type="presOf" srcId="{F8821A9F-50AB-4E72-8CD5-37093AC30400}" destId="{A76A37F7-8CD1-452D-821D-28E1DFCC2677}" srcOrd="1" destOrd="0" presId="urn:microsoft.com/office/officeart/2005/8/layout/hierarchy2"/>
    <dgm:cxn modelId="{2599B8B6-87E7-4784-BAB3-CDA5C0161EE7}" type="presOf" srcId="{B7568C8E-2481-45E3-AB4C-5B5513DF006B}" destId="{03109D61-DE05-495C-AC3E-79C8BE1C396B}" srcOrd="0" destOrd="0" presId="urn:microsoft.com/office/officeart/2005/8/layout/hierarchy2"/>
    <dgm:cxn modelId="{067A19BE-4276-4D55-91C8-3E9E923103F0}" type="presOf" srcId="{AA633FB6-B201-49B7-9666-D88B279C0F5F}" destId="{06BDAA06-659A-4C0B-8F1A-AE3176ED32B9}" srcOrd="1" destOrd="0" presId="urn:microsoft.com/office/officeart/2005/8/layout/hierarchy2"/>
    <dgm:cxn modelId="{F67732C2-051F-46F4-AB47-CF84345D24BE}" srcId="{C3AF3399-2020-4529-A2A1-C9626AE5B88F}" destId="{498DCBE5-968F-45F3-A905-BAF70B23449E}" srcOrd="1" destOrd="0" parTransId="{CF6A6F64-C9EA-4E69-963C-AAFEAF552A68}" sibTransId="{4961DAED-22D2-4625-B94D-D2ACB905B82C}"/>
    <dgm:cxn modelId="{0FDDAECA-198C-4B59-8CC2-843308824B5E}" srcId="{6ED3CB00-C5E1-4D15-861B-E7FDF9FB59BC}" destId="{C3AF3399-2020-4529-A2A1-C9626AE5B88F}" srcOrd="0" destOrd="0" parTransId="{93E0C102-CC52-4FC7-AE72-504712BEE602}" sibTransId="{DBCA31F3-4E59-49F6-9CDB-935AC94580A8}"/>
    <dgm:cxn modelId="{E81820DA-ADFF-4FF6-B5AF-BDBA3300355A}" type="presOf" srcId="{6ED3CB00-C5E1-4D15-861B-E7FDF9FB59BC}" destId="{862FB8A9-427C-45BD-819B-39ECCCD08E41}" srcOrd="0" destOrd="0" presId="urn:microsoft.com/office/officeart/2005/8/layout/hierarchy2"/>
    <dgm:cxn modelId="{D84C2FE5-84A0-44C8-8E1F-D360110AB46B}" type="presOf" srcId="{CE845840-796D-4FF0-BF83-48CD8260446B}" destId="{FF8180C7-45D6-422D-9B05-753570490FC6}" srcOrd="0" destOrd="0" presId="urn:microsoft.com/office/officeart/2005/8/layout/hierarchy2"/>
    <dgm:cxn modelId="{8EBB62F3-C869-45F8-A397-CAF75FFF6FDD}" type="presOf" srcId="{627D9E30-ACB2-4B34-83B1-488FBE5662EB}" destId="{5B0D1234-2FA7-484A-9273-F19C0C784CD4}" srcOrd="0" destOrd="0" presId="urn:microsoft.com/office/officeart/2005/8/layout/hierarchy2"/>
    <dgm:cxn modelId="{8FAA4EF3-AD52-4E6D-8493-D87C14B89143}" srcId="{EEAB0C79-3C46-409B-B333-E277F7F22F63}" destId="{E66F9130-739F-4092-A7EB-5D4225C99616}" srcOrd="0" destOrd="0" parTransId="{DB40ABA7-B27C-4940-8BE9-4750D75C7461}" sibTransId="{961459BC-6E77-4A3C-979D-1825BC6C0FE4}"/>
    <dgm:cxn modelId="{BFC9254A-76F0-4EC6-9BC0-717BC068B4E2}" type="presParOf" srcId="{862FB8A9-427C-45BD-819B-39ECCCD08E41}" destId="{AE61AC0F-BA22-4434-A1A5-CDBBC3CECB59}" srcOrd="0" destOrd="0" presId="urn:microsoft.com/office/officeart/2005/8/layout/hierarchy2"/>
    <dgm:cxn modelId="{FB530978-BB0E-4A9F-BC20-21D8F962354F}" type="presParOf" srcId="{AE61AC0F-BA22-4434-A1A5-CDBBC3CECB59}" destId="{24B069F8-32FE-4B7C-A94F-EE3DDAA9D610}" srcOrd="0" destOrd="0" presId="urn:microsoft.com/office/officeart/2005/8/layout/hierarchy2"/>
    <dgm:cxn modelId="{CEA22A8B-B4DD-435D-8D98-9824FD586FE0}" type="presParOf" srcId="{AE61AC0F-BA22-4434-A1A5-CDBBC3CECB59}" destId="{23F51394-4077-4E69-85D5-81FAC6F4274F}" srcOrd="1" destOrd="0" presId="urn:microsoft.com/office/officeart/2005/8/layout/hierarchy2"/>
    <dgm:cxn modelId="{157BCEC8-5945-4B17-9A75-6DA6D3608E81}" type="presParOf" srcId="{23F51394-4077-4E69-85D5-81FAC6F4274F}" destId="{C9F42A22-5C3D-41DD-BD68-F5883989D0B1}" srcOrd="0" destOrd="0" presId="urn:microsoft.com/office/officeart/2005/8/layout/hierarchy2"/>
    <dgm:cxn modelId="{0FDA6BB0-C78E-4410-830D-2A07FB572061}" type="presParOf" srcId="{C9F42A22-5C3D-41DD-BD68-F5883989D0B1}" destId="{8BCEC5D7-D4B0-4BEC-B329-A391E84EE42C}" srcOrd="0" destOrd="0" presId="urn:microsoft.com/office/officeart/2005/8/layout/hierarchy2"/>
    <dgm:cxn modelId="{6027914D-000C-4997-A34C-65BB4470BF46}" type="presParOf" srcId="{23F51394-4077-4E69-85D5-81FAC6F4274F}" destId="{D493F42F-5D01-4CD1-AD75-9895389E2402}" srcOrd="1" destOrd="0" presId="urn:microsoft.com/office/officeart/2005/8/layout/hierarchy2"/>
    <dgm:cxn modelId="{428058BB-EC80-4C66-9494-880FBDE317F8}" type="presParOf" srcId="{D493F42F-5D01-4CD1-AD75-9895389E2402}" destId="{03109D61-DE05-495C-AC3E-79C8BE1C396B}" srcOrd="0" destOrd="0" presId="urn:microsoft.com/office/officeart/2005/8/layout/hierarchy2"/>
    <dgm:cxn modelId="{1C593792-FAD5-408F-BF4E-B0F4D27221CB}" type="presParOf" srcId="{D493F42F-5D01-4CD1-AD75-9895389E2402}" destId="{9383A55C-E848-4D88-A11E-DFA428286606}" srcOrd="1" destOrd="0" presId="urn:microsoft.com/office/officeart/2005/8/layout/hierarchy2"/>
    <dgm:cxn modelId="{982EEA81-CAFA-4708-8F57-6D3DAB4BA88C}" type="presParOf" srcId="{9383A55C-E848-4D88-A11E-DFA428286606}" destId="{2583A79A-6146-4B02-A1D6-FDEC84FFA987}" srcOrd="0" destOrd="0" presId="urn:microsoft.com/office/officeart/2005/8/layout/hierarchy2"/>
    <dgm:cxn modelId="{E7937648-727C-4F04-B553-CA6ADE45E226}" type="presParOf" srcId="{2583A79A-6146-4B02-A1D6-FDEC84FFA987}" destId="{A76A37F7-8CD1-452D-821D-28E1DFCC2677}" srcOrd="0" destOrd="0" presId="urn:microsoft.com/office/officeart/2005/8/layout/hierarchy2"/>
    <dgm:cxn modelId="{85DEE923-19F6-42AF-A66C-79863DAF07DE}" type="presParOf" srcId="{9383A55C-E848-4D88-A11E-DFA428286606}" destId="{54C50295-8FAA-425D-8B11-E59D6DB1568B}" srcOrd="1" destOrd="0" presId="urn:microsoft.com/office/officeart/2005/8/layout/hierarchy2"/>
    <dgm:cxn modelId="{D38F9B6A-631E-4324-993E-AF7997660843}" type="presParOf" srcId="{54C50295-8FAA-425D-8B11-E59D6DB1568B}" destId="{6BD40356-968E-467D-A806-0EE53CB8AB75}" srcOrd="0" destOrd="0" presId="urn:microsoft.com/office/officeart/2005/8/layout/hierarchy2"/>
    <dgm:cxn modelId="{300EA6D6-0511-42B3-9D05-2B17F20D3044}" type="presParOf" srcId="{54C50295-8FAA-425D-8B11-E59D6DB1568B}" destId="{CF5863F0-FA51-422C-8FF9-BCF8D29BA85A}" srcOrd="1" destOrd="0" presId="urn:microsoft.com/office/officeart/2005/8/layout/hierarchy2"/>
    <dgm:cxn modelId="{57F09965-1256-4C6D-BCD9-299263382B11}" type="presParOf" srcId="{23F51394-4077-4E69-85D5-81FAC6F4274F}" destId="{DC3C9B4F-6634-416F-B379-76B3619BDE8A}" srcOrd="2" destOrd="0" presId="urn:microsoft.com/office/officeart/2005/8/layout/hierarchy2"/>
    <dgm:cxn modelId="{4EDC6C9C-953A-41C9-A02E-EFCCA30D0749}" type="presParOf" srcId="{DC3C9B4F-6634-416F-B379-76B3619BDE8A}" destId="{8FDFB959-D82C-4708-8EEC-8B82CFB90532}" srcOrd="0" destOrd="0" presId="urn:microsoft.com/office/officeart/2005/8/layout/hierarchy2"/>
    <dgm:cxn modelId="{8EEC3A75-D698-4959-9E4D-9C129BD797F7}" type="presParOf" srcId="{23F51394-4077-4E69-85D5-81FAC6F4274F}" destId="{72EE92DA-F6AE-408D-8197-601BF740C66C}" srcOrd="3" destOrd="0" presId="urn:microsoft.com/office/officeart/2005/8/layout/hierarchy2"/>
    <dgm:cxn modelId="{84AF2BB5-1F2E-4881-BA6C-FF5A1DE317FA}" type="presParOf" srcId="{72EE92DA-F6AE-408D-8197-601BF740C66C}" destId="{01DAF7DF-F32C-473B-A22E-E932E4449210}" srcOrd="0" destOrd="0" presId="urn:microsoft.com/office/officeart/2005/8/layout/hierarchy2"/>
    <dgm:cxn modelId="{BAFF9792-5B49-42CF-B1EC-7A09A9796E0D}" type="presParOf" srcId="{72EE92DA-F6AE-408D-8197-601BF740C66C}" destId="{B4DA23D1-ADBE-4F3B-BF65-E211CD0F3A86}" srcOrd="1" destOrd="0" presId="urn:microsoft.com/office/officeart/2005/8/layout/hierarchy2"/>
    <dgm:cxn modelId="{215EB89F-EB9F-4032-A071-1C1BE71812B9}" type="presParOf" srcId="{B4DA23D1-ADBE-4F3B-BF65-E211CD0F3A86}" destId="{8C198D7D-2A82-4CE2-9054-814BF4284997}" srcOrd="0" destOrd="0" presId="urn:microsoft.com/office/officeart/2005/8/layout/hierarchy2"/>
    <dgm:cxn modelId="{D0AD60DC-0586-407C-B6D0-E377A15EF7EC}" type="presParOf" srcId="{8C198D7D-2A82-4CE2-9054-814BF4284997}" destId="{F64080FB-47E6-41A8-A679-289B521ACB41}" srcOrd="0" destOrd="0" presId="urn:microsoft.com/office/officeart/2005/8/layout/hierarchy2"/>
    <dgm:cxn modelId="{8ADEE2D4-0F9F-46CB-A8C8-12A39852947B}" type="presParOf" srcId="{B4DA23D1-ADBE-4F3B-BF65-E211CD0F3A86}" destId="{EBBD2B11-3DA2-4DBD-8903-697AC99EDBC4}" srcOrd="1" destOrd="0" presId="urn:microsoft.com/office/officeart/2005/8/layout/hierarchy2"/>
    <dgm:cxn modelId="{6BAA9B7A-8078-4D09-9F66-42A91E45AF6C}" type="presParOf" srcId="{EBBD2B11-3DA2-4DBD-8903-697AC99EDBC4}" destId="{0B468581-793B-4119-ADF1-5E018D5C279C}" srcOrd="0" destOrd="0" presId="urn:microsoft.com/office/officeart/2005/8/layout/hierarchy2"/>
    <dgm:cxn modelId="{AE666F98-86C7-4899-87FB-AA3BA8E892EA}" type="presParOf" srcId="{EBBD2B11-3DA2-4DBD-8903-697AC99EDBC4}" destId="{645E040A-E761-46E9-9DB7-2C914206D5B5}" srcOrd="1" destOrd="0" presId="urn:microsoft.com/office/officeart/2005/8/layout/hierarchy2"/>
    <dgm:cxn modelId="{8EA26531-4300-4A74-80BF-16CA5374238C}" type="presParOf" srcId="{23F51394-4077-4E69-85D5-81FAC6F4274F}" destId="{1FE4A6AC-E7F4-4157-A12A-01196DF4096A}" srcOrd="4" destOrd="0" presId="urn:microsoft.com/office/officeart/2005/8/layout/hierarchy2"/>
    <dgm:cxn modelId="{96293F2C-A287-4367-A69D-A160C5FA522D}" type="presParOf" srcId="{1FE4A6AC-E7F4-4157-A12A-01196DF4096A}" destId="{15A019FD-19A9-4C8D-948C-6BA9671EED6B}" srcOrd="0" destOrd="0" presId="urn:microsoft.com/office/officeart/2005/8/layout/hierarchy2"/>
    <dgm:cxn modelId="{FE7ED9FE-896D-4CB1-AC0D-92F99EFA522B}" type="presParOf" srcId="{23F51394-4077-4E69-85D5-81FAC6F4274F}" destId="{2AF91FE9-6BDE-4E4A-9D7D-97F8F3298825}" srcOrd="5" destOrd="0" presId="urn:microsoft.com/office/officeart/2005/8/layout/hierarchy2"/>
    <dgm:cxn modelId="{37F463D0-7F00-4AA2-9A43-166D0D43CD32}" type="presParOf" srcId="{2AF91FE9-6BDE-4E4A-9D7D-97F8F3298825}" destId="{08B339C1-6154-4203-90F9-25EC8B9E884B}" srcOrd="0" destOrd="0" presId="urn:microsoft.com/office/officeart/2005/8/layout/hierarchy2"/>
    <dgm:cxn modelId="{435593DD-326D-4805-8D71-9C7B891A63C2}" type="presParOf" srcId="{2AF91FE9-6BDE-4E4A-9D7D-97F8F3298825}" destId="{2E01B133-EED1-4C3E-9FB1-684E9FDDF321}" srcOrd="1" destOrd="0" presId="urn:microsoft.com/office/officeart/2005/8/layout/hierarchy2"/>
    <dgm:cxn modelId="{A08E2B63-4ECA-4CC6-8C77-8BE35A2C11DB}" type="presParOf" srcId="{2E01B133-EED1-4C3E-9FB1-684E9FDDF321}" destId="{4B0CE4F1-6E61-4C8E-BA10-1EC08E9C8460}" srcOrd="0" destOrd="0" presId="urn:microsoft.com/office/officeart/2005/8/layout/hierarchy2"/>
    <dgm:cxn modelId="{BC54B297-D6E4-4221-8685-B9C556D6F3AD}" type="presParOf" srcId="{4B0CE4F1-6E61-4C8E-BA10-1EC08E9C8460}" destId="{3182E3CC-4EBE-4237-B55A-E8947BD57E11}" srcOrd="0" destOrd="0" presId="urn:microsoft.com/office/officeart/2005/8/layout/hierarchy2"/>
    <dgm:cxn modelId="{0C26251A-B451-4CBB-8E7B-194728167AFA}" type="presParOf" srcId="{2E01B133-EED1-4C3E-9FB1-684E9FDDF321}" destId="{AE8A0804-0BB8-4165-BCEE-035DF6343692}" srcOrd="1" destOrd="0" presId="urn:microsoft.com/office/officeart/2005/8/layout/hierarchy2"/>
    <dgm:cxn modelId="{C4B78CC7-D567-4AF0-B4BA-5471E23DB3AD}" type="presParOf" srcId="{AE8A0804-0BB8-4165-BCEE-035DF6343692}" destId="{FB6887FC-831B-4DAD-8CA1-0C3296335ABD}" srcOrd="0" destOrd="0" presId="urn:microsoft.com/office/officeart/2005/8/layout/hierarchy2"/>
    <dgm:cxn modelId="{8398E9F0-E1F0-436B-BF15-72AC52839D58}" type="presParOf" srcId="{AE8A0804-0BB8-4165-BCEE-035DF6343692}" destId="{FFB883F3-3A7E-45B0-BA21-98EB980D45B8}" srcOrd="1" destOrd="0" presId="urn:microsoft.com/office/officeart/2005/8/layout/hierarchy2"/>
    <dgm:cxn modelId="{C3B0D04D-F736-4ABF-945F-E90192245BB4}" type="presParOf" srcId="{2E01B133-EED1-4C3E-9FB1-684E9FDDF321}" destId="{F027C0F8-F2B2-4ED9-8B02-888704DCF984}" srcOrd="2" destOrd="0" presId="urn:microsoft.com/office/officeart/2005/8/layout/hierarchy2"/>
    <dgm:cxn modelId="{C7A8C33C-21B3-4DCE-B57C-DF52C245EDC7}" type="presParOf" srcId="{F027C0F8-F2B2-4ED9-8B02-888704DCF984}" destId="{06BDAA06-659A-4C0B-8F1A-AE3176ED32B9}" srcOrd="0" destOrd="0" presId="urn:microsoft.com/office/officeart/2005/8/layout/hierarchy2"/>
    <dgm:cxn modelId="{CA3C2606-517F-4AC3-9EF2-9AE346693A30}" type="presParOf" srcId="{2E01B133-EED1-4C3E-9FB1-684E9FDDF321}" destId="{A8BC9FD6-9A92-4118-B9C2-4EE93C04C0E3}" srcOrd="3" destOrd="0" presId="urn:microsoft.com/office/officeart/2005/8/layout/hierarchy2"/>
    <dgm:cxn modelId="{26F506B8-BE76-4403-AE70-61F57D0B2C5C}" type="presParOf" srcId="{A8BC9FD6-9A92-4118-B9C2-4EE93C04C0E3}" destId="{576B2C4B-DBF0-4D1C-8494-BAA74C7866F9}" srcOrd="0" destOrd="0" presId="urn:microsoft.com/office/officeart/2005/8/layout/hierarchy2"/>
    <dgm:cxn modelId="{F57E8283-7FB7-4A8A-B280-19E8909E6D18}" type="presParOf" srcId="{A8BC9FD6-9A92-4118-B9C2-4EE93C04C0E3}" destId="{0BC6BB2E-0612-4404-96FF-89E428BC8D1E}" srcOrd="1" destOrd="0" presId="urn:microsoft.com/office/officeart/2005/8/layout/hierarchy2"/>
    <dgm:cxn modelId="{9DBE3CFE-4BF8-4B23-A5A8-093177564958}" type="presParOf" srcId="{2E01B133-EED1-4C3E-9FB1-684E9FDDF321}" destId="{0A473F2C-99A0-45A8-B49A-702A3180D513}" srcOrd="4" destOrd="0" presId="urn:microsoft.com/office/officeart/2005/8/layout/hierarchy2"/>
    <dgm:cxn modelId="{737BECB5-28B8-4145-84C7-4C1368657603}" type="presParOf" srcId="{0A473F2C-99A0-45A8-B49A-702A3180D513}" destId="{9462539D-051D-4680-8749-052C656899D6}" srcOrd="0" destOrd="0" presId="urn:microsoft.com/office/officeart/2005/8/layout/hierarchy2"/>
    <dgm:cxn modelId="{AE2B8743-8BB5-4BC6-8503-C3D3DF3584B1}" type="presParOf" srcId="{2E01B133-EED1-4C3E-9FB1-684E9FDDF321}" destId="{D25DB66B-AFC8-4A96-B90A-BFA034A43A5E}" srcOrd="5" destOrd="0" presId="urn:microsoft.com/office/officeart/2005/8/layout/hierarchy2"/>
    <dgm:cxn modelId="{BD52E664-EC82-473C-BAAA-DF850CFF571D}" type="presParOf" srcId="{D25DB66B-AFC8-4A96-B90A-BFA034A43A5E}" destId="{5656E3A8-9536-4C60-885C-DD9E7FEE6CA6}" srcOrd="0" destOrd="0" presId="urn:microsoft.com/office/officeart/2005/8/layout/hierarchy2"/>
    <dgm:cxn modelId="{390A9BEB-9695-4241-9485-CD4B51D5ADB9}" type="presParOf" srcId="{D25DB66B-AFC8-4A96-B90A-BFA034A43A5E}" destId="{753705F3-A89E-46B2-AB9F-257FBBB40FC2}" srcOrd="1" destOrd="0" presId="urn:microsoft.com/office/officeart/2005/8/layout/hierarchy2"/>
    <dgm:cxn modelId="{33EF74DC-681C-4530-B42A-95B5C42B29FE}" type="presParOf" srcId="{23F51394-4077-4E69-85D5-81FAC6F4274F}" destId="{33166157-D525-44C8-82E9-9F6AABB19B96}" srcOrd="6" destOrd="0" presId="urn:microsoft.com/office/officeart/2005/8/layout/hierarchy2"/>
    <dgm:cxn modelId="{F19F0BEC-332F-44B5-A35D-2AC1BDCB8D08}" type="presParOf" srcId="{33166157-D525-44C8-82E9-9F6AABB19B96}" destId="{8463B591-4537-415D-8DC5-3793A6185893}" srcOrd="0" destOrd="0" presId="urn:microsoft.com/office/officeart/2005/8/layout/hierarchy2"/>
    <dgm:cxn modelId="{A9AC9AA0-7E91-4B2B-841E-239F15DD1751}" type="presParOf" srcId="{23F51394-4077-4E69-85D5-81FAC6F4274F}" destId="{DABB0E16-87BF-4522-8602-08E849B64D0E}" srcOrd="7" destOrd="0" presId="urn:microsoft.com/office/officeart/2005/8/layout/hierarchy2"/>
    <dgm:cxn modelId="{77346177-4F78-4E14-B077-A5014758D906}" type="presParOf" srcId="{DABB0E16-87BF-4522-8602-08E849B64D0E}" destId="{1DEEEDFF-E49E-4A38-8B40-1C5C596B8136}" srcOrd="0" destOrd="0" presId="urn:microsoft.com/office/officeart/2005/8/layout/hierarchy2"/>
    <dgm:cxn modelId="{E0ABD2A3-6B5A-47F0-B004-38338B49744B}" type="presParOf" srcId="{DABB0E16-87BF-4522-8602-08E849B64D0E}" destId="{89EE6D5F-121D-4BDE-90B3-019A3B76AF46}" srcOrd="1" destOrd="0" presId="urn:microsoft.com/office/officeart/2005/8/layout/hierarchy2"/>
    <dgm:cxn modelId="{DC5F0D27-1EB0-434B-B9C1-6E9D268513E2}" type="presParOf" srcId="{89EE6D5F-121D-4BDE-90B3-019A3B76AF46}" destId="{5B0D1234-2FA7-484A-9273-F19C0C784CD4}" srcOrd="0" destOrd="0" presId="urn:microsoft.com/office/officeart/2005/8/layout/hierarchy2"/>
    <dgm:cxn modelId="{43C0ABB9-3721-49E5-8DF3-9FBFF09A51E1}" type="presParOf" srcId="{5B0D1234-2FA7-484A-9273-F19C0C784CD4}" destId="{DC565007-73DC-4067-A200-809047226E71}" srcOrd="0" destOrd="0" presId="urn:microsoft.com/office/officeart/2005/8/layout/hierarchy2"/>
    <dgm:cxn modelId="{F1EA66BF-AA57-4F52-8FAC-3F7942919AC1}" type="presParOf" srcId="{89EE6D5F-121D-4BDE-90B3-019A3B76AF46}" destId="{CCFA3AEF-7DD0-4EC1-8096-D839C629C0B2}" srcOrd="1" destOrd="0" presId="urn:microsoft.com/office/officeart/2005/8/layout/hierarchy2"/>
    <dgm:cxn modelId="{009DCB1D-F08B-49C6-B920-EF09302F2A07}" type="presParOf" srcId="{CCFA3AEF-7DD0-4EC1-8096-D839C629C0B2}" destId="{FF8180C7-45D6-422D-9B05-753570490FC6}" srcOrd="0" destOrd="0" presId="urn:microsoft.com/office/officeart/2005/8/layout/hierarchy2"/>
    <dgm:cxn modelId="{D57A3FB6-2313-4C11-AD6E-BFD7994FA81A}" type="presParOf" srcId="{CCFA3AEF-7DD0-4EC1-8096-D839C629C0B2}" destId="{F485875A-23D6-4AFE-B5DD-C6F9E7541E38}" srcOrd="1" destOrd="0" presId="urn:microsoft.com/office/officeart/2005/8/layout/hierarchy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069F8-32FE-4B7C-A94F-EE3DDAA9D610}">
      <dsp:nvSpPr>
        <dsp:cNvPr id="0" name=""/>
        <dsp:cNvSpPr/>
      </dsp:nvSpPr>
      <dsp:spPr>
        <a:xfrm>
          <a:off x="0" y="2265735"/>
          <a:ext cx="1911662" cy="1600667"/>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Receipts</a:t>
          </a:r>
          <a:endParaRPr lang="en-US" sz="2000" kern="1200" dirty="0">
            <a:effectLst>
              <a:outerShdw blurRad="38100" dist="38100" dir="2700000" algn="tl">
                <a:srgbClr val="000000">
                  <a:alpha val="43137"/>
                </a:srgbClr>
              </a:outerShdw>
            </a:effectLst>
          </a:endParaRPr>
        </a:p>
      </dsp:txBody>
      <dsp:txXfrm>
        <a:off x="46882" y="2312617"/>
        <a:ext cx="1817898" cy="1506903"/>
      </dsp:txXfrm>
    </dsp:sp>
    <dsp:sp modelId="{C9F42A22-5C3D-41DD-BD68-F5883989D0B1}">
      <dsp:nvSpPr>
        <dsp:cNvPr id="0" name=""/>
        <dsp:cNvSpPr/>
      </dsp:nvSpPr>
      <dsp:spPr>
        <a:xfrm rot="17209487">
          <a:off x="970106" y="1780397"/>
          <a:ext cx="2650201" cy="34584"/>
        </a:xfrm>
        <a:custGeom>
          <a:avLst/>
          <a:gdLst/>
          <a:ahLst/>
          <a:cxnLst/>
          <a:rect l="0" t="0" r="0" b="0"/>
          <a:pathLst>
            <a:path>
              <a:moveTo>
                <a:pt x="0" y="17292"/>
              </a:moveTo>
              <a:lnTo>
                <a:pt x="2650201" y="17292"/>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28952" y="1731435"/>
        <a:ext cx="132510" cy="132510"/>
      </dsp:txXfrm>
    </dsp:sp>
    <dsp:sp modelId="{03109D61-DE05-495C-AC3E-79C8BE1C396B}">
      <dsp:nvSpPr>
        <dsp:cNvPr id="0" name=""/>
        <dsp:cNvSpPr/>
      </dsp:nvSpPr>
      <dsp:spPr>
        <a:xfrm>
          <a:off x="2678752" y="178487"/>
          <a:ext cx="2946168" cy="70164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VSCs</a:t>
          </a:r>
        </a:p>
      </dsp:txBody>
      <dsp:txXfrm>
        <a:off x="2699303" y="199038"/>
        <a:ext cx="2905066" cy="660546"/>
      </dsp:txXfrm>
    </dsp:sp>
    <dsp:sp modelId="{2583A79A-6146-4B02-A1D6-FDEC84FFA987}">
      <dsp:nvSpPr>
        <dsp:cNvPr id="0" name=""/>
        <dsp:cNvSpPr/>
      </dsp:nvSpPr>
      <dsp:spPr>
        <a:xfrm rot="21533263">
          <a:off x="5624817" y="501424"/>
          <a:ext cx="1091523" cy="34584"/>
        </a:xfrm>
        <a:custGeom>
          <a:avLst/>
          <a:gdLst/>
          <a:ahLst/>
          <a:cxnLst/>
          <a:rect l="0" t="0" r="0" b="0"/>
          <a:pathLst>
            <a:path>
              <a:moveTo>
                <a:pt x="0" y="17292"/>
              </a:moveTo>
              <a:lnTo>
                <a:pt x="1091523" y="17292"/>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43291" y="491428"/>
        <a:ext cx="54576" cy="54576"/>
      </dsp:txXfrm>
    </dsp:sp>
    <dsp:sp modelId="{6BD40356-968E-467D-A806-0EE53CB8AB75}">
      <dsp:nvSpPr>
        <dsp:cNvPr id="0" name=""/>
        <dsp:cNvSpPr/>
      </dsp:nvSpPr>
      <dsp:spPr>
        <a:xfrm>
          <a:off x="6716238" y="128776"/>
          <a:ext cx="3016331" cy="758691"/>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Supplemental Claims</a:t>
          </a:r>
        </a:p>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(New Process)</a:t>
          </a:r>
        </a:p>
      </dsp:txBody>
      <dsp:txXfrm>
        <a:off x="6738459" y="150997"/>
        <a:ext cx="2971889" cy="714249"/>
      </dsp:txXfrm>
    </dsp:sp>
    <dsp:sp modelId="{DC3C9B4F-6634-416F-B379-76B3619BDE8A}">
      <dsp:nvSpPr>
        <dsp:cNvPr id="0" name=""/>
        <dsp:cNvSpPr/>
      </dsp:nvSpPr>
      <dsp:spPr>
        <a:xfrm rot="17865462">
          <a:off x="1483533" y="2339651"/>
          <a:ext cx="1602678" cy="34584"/>
        </a:xfrm>
        <a:custGeom>
          <a:avLst/>
          <a:gdLst/>
          <a:ahLst/>
          <a:cxnLst/>
          <a:rect l="0" t="0" r="0" b="0"/>
          <a:pathLst>
            <a:path>
              <a:moveTo>
                <a:pt x="0" y="17292"/>
              </a:moveTo>
              <a:lnTo>
                <a:pt x="1602678" y="172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4806" y="2316877"/>
        <a:ext cx="80133" cy="80133"/>
      </dsp:txXfrm>
    </dsp:sp>
    <dsp:sp modelId="{01DAF7DF-F32C-473B-A22E-E932E4449210}">
      <dsp:nvSpPr>
        <dsp:cNvPr id="0" name=""/>
        <dsp:cNvSpPr/>
      </dsp:nvSpPr>
      <dsp:spPr>
        <a:xfrm>
          <a:off x="2658083" y="1279083"/>
          <a:ext cx="2965245" cy="73747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RO Appeals Teams</a:t>
          </a:r>
        </a:p>
      </dsp:txBody>
      <dsp:txXfrm>
        <a:off x="2679683" y="1300683"/>
        <a:ext cx="2922045" cy="694270"/>
      </dsp:txXfrm>
    </dsp:sp>
    <dsp:sp modelId="{8C198D7D-2A82-4CE2-9054-814BF4284997}">
      <dsp:nvSpPr>
        <dsp:cNvPr id="0" name=""/>
        <dsp:cNvSpPr/>
      </dsp:nvSpPr>
      <dsp:spPr>
        <a:xfrm rot="48531">
          <a:off x="5623275" y="1638163"/>
          <a:ext cx="1082052" cy="34584"/>
        </a:xfrm>
        <a:custGeom>
          <a:avLst/>
          <a:gdLst/>
          <a:ahLst/>
          <a:cxnLst/>
          <a:rect l="0" t="0" r="0" b="0"/>
          <a:pathLst>
            <a:path>
              <a:moveTo>
                <a:pt x="0" y="17292"/>
              </a:moveTo>
              <a:lnTo>
                <a:pt x="1082052" y="172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37250" y="1628404"/>
        <a:ext cx="54102" cy="54102"/>
      </dsp:txXfrm>
    </dsp:sp>
    <dsp:sp modelId="{0B468581-793B-4119-ADF1-5E018D5C279C}">
      <dsp:nvSpPr>
        <dsp:cNvPr id="0" name=""/>
        <dsp:cNvSpPr/>
      </dsp:nvSpPr>
      <dsp:spPr>
        <a:xfrm>
          <a:off x="6705273" y="1110449"/>
          <a:ext cx="3064146" cy="1105288"/>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Legacy Appeals</a:t>
          </a:r>
        </a:p>
        <a:p>
          <a:pPr marL="0" lvl="0" indent="0" algn="ctr" defTabSz="84455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Legacy Full Grants</a:t>
          </a:r>
        </a:p>
        <a:p>
          <a:pPr marL="0" lvl="0" indent="0" algn="ctr" defTabSz="84455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 </a:t>
          </a:r>
        </a:p>
      </dsp:txBody>
      <dsp:txXfrm>
        <a:off x="6737646" y="1142822"/>
        <a:ext cx="2999400" cy="1040542"/>
      </dsp:txXfrm>
    </dsp:sp>
    <dsp:sp modelId="{1FE4A6AC-E7F4-4157-A12A-01196DF4096A}">
      <dsp:nvSpPr>
        <dsp:cNvPr id="0" name=""/>
        <dsp:cNvSpPr/>
      </dsp:nvSpPr>
      <dsp:spPr>
        <a:xfrm rot="2123751">
          <a:off x="1827041" y="3313963"/>
          <a:ext cx="915663" cy="34584"/>
        </a:xfrm>
        <a:custGeom>
          <a:avLst/>
          <a:gdLst/>
          <a:ahLst/>
          <a:cxnLst/>
          <a:rect l="0" t="0" r="0" b="0"/>
          <a:pathLst>
            <a:path>
              <a:moveTo>
                <a:pt x="0" y="17292"/>
              </a:moveTo>
              <a:lnTo>
                <a:pt x="915663" y="17292"/>
              </a:lnTo>
            </a:path>
          </a:pathLst>
        </a:custGeom>
        <a:noFill/>
        <a:ln w="12700" cap="flat" cmpd="sng" algn="ctr">
          <a:solidFill>
            <a:srgbClr val="54823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1981" y="3308364"/>
        <a:ext cx="45783" cy="45783"/>
      </dsp:txXfrm>
    </dsp:sp>
    <dsp:sp modelId="{08B339C1-6154-4203-90F9-25EC8B9E884B}">
      <dsp:nvSpPr>
        <dsp:cNvPr id="0" name=""/>
        <dsp:cNvSpPr/>
      </dsp:nvSpPr>
      <dsp:spPr>
        <a:xfrm>
          <a:off x="2658083" y="2965410"/>
          <a:ext cx="3068589" cy="1262062"/>
        </a:xfrm>
        <a:prstGeom prst="roundRect">
          <a:avLst>
            <a:gd name="adj" fmla="val 10000"/>
          </a:avLst>
        </a:prstGeom>
        <a:solidFill>
          <a:srgbClr val="33660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DROC St. Pete</a:t>
          </a:r>
        </a:p>
        <a:p>
          <a:pPr marL="0" lvl="0" indent="0" algn="ctr" defTabSz="844550">
            <a:lnSpc>
              <a:spcPct val="90000"/>
            </a:lnSpc>
            <a:spcBef>
              <a:spcPct val="0"/>
            </a:spcBef>
            <a:spcAft>
              <a:spcPct val="3500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DROC Seattle</a:t>
          </a:r>
          <a:endParaRPr lang="en-US" sz="18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2695048" y="3002375"/>
        <a:ext cx="2994659" cy="1188132"/>
      </dsp:txXfrm>
    </dsp:sp>
    <dsp:sp modelId="{4B0CE4F1-6E61-4C8E-BA10-1EC08E9C8460}">
      <dsp:nvSpPr>
        <dsp:cNvPr id="0" name=""/>
        <dsp:cNvSpPr/>
      </dsp:nvSpPr>
      <dsp:spPr>
        <a:xfrm rot="19369348">
          <a:off x="5592608" y="3180524"/>
          <a:ext cx="1319323" cy="34584"/>
        </a:xfrm>
        <a:custGeom>
          <a:avLst/>
          <a:gdLst/>
          <a:ahLst/>
          <a:cxnLst/>
          <a:rect l="0" t="0" r="0" b="0"/>
          <a:pathLst>
            <a:path>
              <a:moveTo>
                <a:pt x="0" y="17292"/>
              </a:moveTo>
              <a:lnTo>
                <a:pt x="1319323" y="17292"/>
              </a:lnTo>
            </a:path>
          </a:pathLst>
        </a:custGeom>
        <a:noFill/>
        <a:ln w="12700" cap="flat" cmpd="sng" algn="ctr">
          <a:solidFill>
            <a:srgbClr val="54823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19287" y="3164833"/>
        <a:ext cx="65966" cy="65966"/>
      </dsp:txXfrm>
    </dsp:sp>
    <dsp:sp modelId="{FB6887FC-831B-4DAD-8CA1-0C3296335ABD}">
      <dsp:nvSpPr>
        <dsp:cNvPr id="0" name=""/>
        <dsp:cNvSpPr/>
      </dsp:nvSpPr>
      <dsp:spPr>
        <a:xfrm>
          <a:off x="6777867" y="2459509"/>
          <a:ext cx="3009478" cy="679365"/>
        </a:xfrm>
        <a:prstGeom prst="roundRect">
          <a:avLst>
            <a:gd name="adj" fmla="val 10000"/>
          </a:avLst>
        </a:prstGeom>
        <a:solidFill>
          <a:srgbClr val="33660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ts val="0"/>
            </a:spcAft>
            <a:buNone/>
          </a:pPr>
          <a:r>
            <a:rPr lang="en-US" sz="1600" kern="1200" dirty="0">
              <a:solidFill>
                <a:prstClr val="white"/>
              </a:solidFill>
              <a:effectLst>
                <a:outerShdw blurRad="38100" dist="38100" dir="2700000" algn="tl">
                  <a:srgbClr val="000000">
                    <a:alpha val="43137"/>
                  </a:srgbClr>
                </a:outerShdw>
              </a:effectLst>
              <a:latin typeface="Calibri" panose="020F0502020204030204"/>
              <a:ea typeface="+mn-ea"/>
              <a:cs typeface="+mn-cs"/>
            </a:rPr>
            <a:t>Higher Level Reviews </a:t>
          </a:r>
        </a:p>
      </dsp:txBody>
      <dsp:txXfrm>
        <a:off x="6797765" y="2479407"/>
        <a:ext cx="2969682" cy="639569"/>
      </dsp:txXfrm>
    </dsp:sp>
    <dsp:sp modelId="{F027C0F8-F2B2-4ED9-8B02-888704DCF984}">
      <dsp:nvSpPr>
        <dsp:cNvPr id="0" name=""/>
        <dsp:cNvSpPr/>
      </dsp:nvSpPr>
      <dsp:spPr>
        <a:xfrm rot="21598237">
          <a:off x="5726673" y="3578884"/>
          <a:ext cx="1034525" cy="34584"/>
        </a:xfrm>
        <a:custGeom>
          <a:avLst/>
          <a:gdLst/>
          <a:ahLst/>
          <a:cxnLst/>
          <a:rect l="0" t="0" r="0" b="0"/>
          <a:pathLst>
            <a:path>
              <a:moveTo>
                <a:pt x="0" y="17292"/>
              </a:moveTo>
              <a:lnTo>
                <a:pt x="1034525" y="17292"/>
              </a:lnTo>
            </a:path>
          </a:pathLst>
        </a:custGeom>
        <a:noFill/>
        <a:ln w="12700" cap="flat" cmpd="sng" algn="ctr">
          <a:solidFill>
            <a:srgbClr val="54823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18073" y="3570313"/>
        <a:ext cx="51726" cy="51726"/>
      </dsp:txXfrm>
    </dsp:sp>
    <dsp:sp modelId="{576B2C4B-DBF0-4D1C-8494-BAA74C7866F9}">
      <dsp:nvSpPr>
        <dsp:cNvPr id="0" name=""/>
        <dsp:cNvSpPr/>
      </dsp:nvSpPr>
      <dsp:spPr>
        <a:xfrm>
          <a:off x="6761199" y="3218366"/>
          <a:ext cx="3026146" cy="755088"/>
        </a:xfrm>
        <a:prstGeom prst="roundRect">
          <a:avLst>
            <a:gd name="adj" fmla="val 10000"/>
          </a:avLst>
        </a:prstGeom>
        <a:solidFill>
          <a:srgbClr val="33660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ts val="0"/>
            </a:spcAft>
            <a:buNone/>
          </a:pPr>
          <a:r>
            <a:rPr lang="en-US" sz="16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Remands, </a:t>
          </a:r>
          <a:r>
            <a:rPr lang="en-US" sz="1600" kern="1200" dirty="0">
              <a:effectLst>
                <a:outerShdw blurRad="38100" dist="38100" dir="2700000" algn="tl">
                  <a:srgbClr val="000000">
                    <a:alpha val="43137"/>
                  </a:srgbClr>
                </a:outerShdw>
              </a:effectLst>
            </a:rPr>
            <a:t>RAMP, HLR and Supp</a:t>
          </a:r>
          <a:r>
            <a:rPr lang="en-US" sz="1600"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p>
      </dsp:txBody>
      <dsp:txXfrm>
        <a:off x="6783315" y="3240482"/>
        <a:ext cx="2981914" cy="710856"/>
      </dsp:txXfrm>
    </dsp:sp>
    <dsp:sp modelId="{0A473F2C-99A0-45A8-B49A-702A3180D513}">
      <dsp:nvSpPr>
        <dsp:cNvPr id="0" name=""/>
        <dsp:cNvSpPr/>
      </dsp:nvSpPr>
      <dsp:spPr>
        <a:xfrm rot="2297085">
          <a:off x="5585017" y="3987252"/>
          <a:ext cx="1317374" cy="34584"/>
        </a:xfrm>
        <a:custGeom>
          <a:avLst/>
          <a:gdLst/>
          <a:ahLst/>
          <a:cxnLst/>
          <a:rect l="0" t="0" r="0" b="0"/>
          <a:pathLst>
            <a:path>
              <a:moveTo>
                <a:pt x="0" y="17292"/>
              </a:moveTo>
              <a:lnTo>
                <a:pt x="1317374" y="17292"/>
              </a:lnTo>
            </a:path>
          </a:pathLst>
        </a:custGeom>
        <a:noFill/>
        <a:ln w="12700" cap="flat" cmpd="sng" algn="ctr">
          <a:solidFill>
            <a:srgbClr val="54823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10769" y="3971610"/>
        <a:ext cx="65868" cy="65868"/>
      </dsp:txXfrm>
    </dsp:sp>
    <dsp:sp modelId="{5656E3A8-9536-4C60-885C-DD9E7FEE6CA6}">
      <dsp:nvSpPr>
        <dsp:cNvPr id="0" name=""/>
        <dsp:cNvSpPr/>
      </dsp:nvSpPr>
      <dsp:spPr>
        <a:xfrm>
          <a:off x="6760735" y="4061536"/>
          <a:ext cx="3026610" cy="702222"/>
        </a:xfrm>
        <a:prstGeom prst="roundRect">
          <a:avLst>
            <a:gd name="adj" fmla="val 10000"/>
          </a:avLst>
        </a:prstGeom>
        <a:solidFill>
          <a:srgbClr val="33660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100000"/>
            </a:lnSpc>
            <a:spcBef>
              <a:spcPct val="0"/>
            </a:spcBef>
            <a:spcAft>
              <a:spcPts val="0"/>
            </a:spcAft>
            <a:buNone/>
          </a:pPr>
          <a:r>
            <a:rPr lang="en-US" sz="16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Full Grants    </a:t>
          </a:r>
        </a:p>
      </dsp:txBody>
      <dsp:txXfrm>
        <a:off x="6781302" y="4082103"/>
        <a:ext cx="2985476" cy="661088"/>
      </dsp:txXfrm>
    </dsp:sp>
    <dsp:sp modelId="{33166157-D525-44C8-82E9-9F6AABB19B96}">
      <dsp:nvSpPr>
        <dsp:cNvPr id="0" name=""/>
        <dsp:cNvSpPr/>
      </dsp:nvSpPr>
      <dsp:spPr>
        <a:xfrm rot="4224531">
          <a:off x="1109842" y="4185242"/>
          <a:ext cx="2412598" cy="34584"/>
        </a:xfrm>
        <a:custGeom>
          <a:avLst/>
          <a:gdLst/>
          <a:ahLst/>
          <a:cxnLst/>
          <a:rect l="0" t="0" r="0" b="0"/>
          <a:pathLst>
            <a:path>
              <a:moveTo>
                <a:pt x="0" y="17292"/>
              </a:moveTo>
              <a:lnTo>
                <a:pt x="2412598" y="17292"/>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255826" y="4142220"/>
        <a:ext cx="120629" cy="120629"/>
      </dsp:txXfrm>
    </dsp:sp>
    <dsp:sp modelId="{1DEEEDFF-E49E-4A38-8B40-1C5C596B8136}">
      <dsp:nvSpPr>
        <dsp:cNvPr id="0" name=""/>
        <dsp:cNvSpPr/>
      </dsp:nvSpPr>
      <dsp:spPr>
        <a:xfrm>
          <a:off x="2720620" y="4997975"/>
          <a:ext cx="3015248" cy="682051"/>
        </a:xfrm>
        <a:prstGeom prst="roundRect">
          <a:avLst>
            <a:gd name="adj" fmla="val 1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DROC D.C.</a:t>
          </a:r>
        </a:p>
      </dsp:txBody>
      <dsp:txXfrm>
        <a:off x="2740597" y="5017952"/>
        <a:ext cx="2975294" cy="642097"/>
      </dsp:txXfrm>
    </dsp:sp>
    <dsp:sp modelId="{5B0D1234-2FA7-484A-9273-F19C0C784CD4}">
      <dsp:nvSpPr>
        <dsp:cNvPr id="0" name=""/>
        <dsp:cNvSpPr/>
      </dsp:nvSpPr>
      <dsp:spPr>
        <a:xfrm rot="11329">
          <a:off x="5735866" y="5323415"/>
          <a:ext cx="1036366" cy="34584"/>
        </a:xfrm>
        <a:custGeom>
          <a:avLst/>
          <a:gdLst/>
          <a:ahLst/>
          <a:cxnLst/>
          <a:rect l="0" t="0" r="0" b="0"/>
          <a:pathLst>
            <a:path>
              <a:moveTo>
                <a:pt x="0" y="17292"/>
              </a:moveTo>
              <a:lnTo>
                <a:pt x="1036366" y="17292"/>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8140" y="5314799"/>
        <a:ext cx="51818" cy="51818"/>
      </dsp:txXfrm>
    </dsp:sp>
    <dsp:sp modelId="{FF8180C7-45D6-422D-9B05-753570490FC6}">
      <dsp:nvSpPr>
        <dsp:cNvPr id="0" name=""/>
        <dsp:cNvSpPr/>
      </dsp:nvSpPr>
      <dsp:spPr>
        <a:xfrm>
          <a:off x="6772230" y="5013531"/>
          <a:ext cx="3015115" cy="657768"/>
        </a:xfrm>
        <a:prstGeom prst="roundRect">
          <a:avLst>
            <a:gd name="adj" fmla="val 1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Legacy Remands</a:t>
          </a:r>
        </a:p>
      </dsp:txBody>
      <dsp:txXfrm>
        <a:off x="6791495" y="5032796"/>
        <a:ext cx="2976585" cy="6192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59608F-E623-4FB6-83DA-65323309B9F5}" type="datetimeFigureOut">
              <a:rPr lang="en-US" smtClean="0"/>
              <a:t>04/12/2022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961A20-1744-4A0C-AFE8-55D747BB8EF1}" type="slidenum">
              <a:rPr lang="en-US" smtClean="0"/>
              <a:t>‹#›</a:t>
            </a:fld>
            <a:endParaRPr lang="en-US"/>
          </a:p>
        </p:txBody>
      </p:sp>
    </p:spTree>
    <p:extLst>
      <p:ext uri="{BB962C8B-B14F-4D97-AF65-F5344CB8AC3E}">
        <p14:creationId xmlns:p14="http://schemas.microsoft.com/office/powerpoint/2010/main" val="224508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CF45F5-36DA-417B-9EB1-EF0A53E2CE5D}" type="slidenum">
              <a:rPr lang="en-US" smtClean="0"/>
              <a:pPr>
                <a:defRPr/>
              </a:pPr>
              <a:t>1</a:t>
            </a:fld>
            <a:endParaRPr lang="en-US"/>
          </a:p>
        </p:txBody>
      </p:sp>
    </p:spTree>
    <p:extLst>
      <p:ext uri="{BB962C8B-B14F-4D97-AF65-F5344CB8AC3E}">
        <p14:creationId xmlns:p14="http://schemas.microsoft.com/office/powerpoint/2010/main" val="17958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6</a:t>
            </a:fld>
            <a:endParaRPr lang="en-US" dirty="0"/>
          </a:p>
        </p:txBody>
      </p:sp>
    </p:spTree>
    <p:extLst>
      <p:ext uri="{BB962C8B-B14F-4D97-AF65-F5344CB8AC3E}">
        <p14:creationId xmlns:p14="http://schemas.microsoft.com/office/powerpoint/2010/main" val="113874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Black" pitchFamily="34" charset="0"/>
                <a:cs typeface="Times New Roman" pitchFamily="18" charset="0"/>
              </a:defRPr>
            </a:lvl1pPr>
            <a:lvl2pPr marL="746126" indent="-286971" eaLnBrk="0" hangingPunct="0">
              <a:defRPr>
                <a:solidFill>
                  <a:schemeClr val="tx1"/>
                </a:solidFill>
                <a:latin typeface="Arial Black" pitchFamily="34" charset="0"/>
                <a:cs typeface="Times New Roman" pitchFamily="18" charset="0"/>
              </a:defRPr>
            </a:lvl2pPr>
            <a:lvl3pPr marL="1147888" indent="-229577" eaLnBrk="0" hangingPunct="0">
              <a:defRPr>
                <a:solidFill>
                  <a:schemeClr val="tx1"/>
                </a:solidFill>
                <a:latin typeface="Arial Black" pitchFamily="34" charset="0"/>
                <a:cs typeface="Times New Roman" pitchFamily="18" charset="0"/>
              </a:defRPr>
            </a:lvl3pPr>
            <a:lvl4pPr marL="1607042" indent="-229577" eaLnBrk="0" hangingPunct="0">
              <a:defRPr>
                <a:solidFill>
                  <a:schemeClr val="tx1"/>
                </a:solidFill>
                <a:latin typeface="Arial Black" pitchFamily="34" charset="0"/>
                <a:cs typeface="Times New Roman" pitchFamily="18" charset="0"/>
              </a:defRPr>
            </a:lvl4pPr>
            <a:lvl5pPr marL="2066199" indent="-229577" eaLnBrk="0" hangingPunct="0">
              <a:defRPr>
                <a:solidFill>
                  <a:schemeClr val="tx1"/>
                </a:solidFill>
                <a:latin typeface="Arial Black" pitchFamily="34" charset="0"/>
                <a:cs typeface="Times New Roman" pitchFamily="18" charset="0"/>
              </a:defRPr>
            </a:lvl5pPr>
            <a:lvl6pPr marL="2525353" indent="-229577" eaLnBrk="0" fontAlgn="base" hangingPunct="0">
              <a:spcBef>
                <a:spcPct val="0"/>
              </a:spcBef>
              <a:spcAft>
                <a:spcPct val="0"/>
              </a:spcAft>
              <a:defRPr>
                <a:solidFill>
                  <a:schemeClr val="tx1"/>
                </a:solidFill>
                <a:latin typeface="Arial Black" pitchFamily="34" charset="0"/>
                <a:cs typeface="Times New Roman" pitchFamily="18" charset="0"/>
              </a:defRPr>
            </a:lvl6pPr>
            <a:lvl7pPr marL="2984510" indent="-229577" eaLnBrk="0" fontAlgn="base" hangingPunct="0">
              <a:spcBef>
                <a:spcPct val="0"/>
              </a:spcBef>
              <a:spcAft>
                <a:spcPct val="0"/>
              </a:spcAft>
              <a:defRPr>
                <a:solidFill>
                  <a:schemeClr val="tx1"/>
                </a:solidFill>
                <a:latin typeface="Arial Black" pitchFamily="34" charset="0"/>
                <a:cs typeface="Times New Roman" pitchFamily="18" charset="0"/>
              </a:defRPr>
            </a:lvl7pPr>
            <a:lvl8pPr marL="3443663" indent="-229577" eaLnBrk="0" fontAlgn="base" hangingPunct="0">
              <a:spcBef>
                <a:spcPct val="0"/>
              </a:spcBef>
              <a:spcAft>
                <a:spcPct val="0"/>
              </a:spcAft>
              <a:defRPr>
                <a:solidFill>
                  <a:schemeClr val="tx1"/>
                </a:solidFill>
                <a:latin typeface="Arial Black" pitchFamily="34" charset="0"/>
                <a:cs typeface="Times New Roman" pitchFamily="18" charset="0"/>
              </a:defRPr>
            </a:lvl8pPr>
            <a:lvl9pPr marL="3902820" indent="-229577" eaLnBrk="0" fontAlgn="base" hangingPunct="0">
              <a:spcBef>
                <a:spcPct val="0"/>
              </a:spcBef>
              <a:spcAft>
                <a:spcPct val="0"/>
              </a:spcAft>
              <a:defRPr>
                <a:solidFill>
                  <a:schemeClr val="tx1"/>
                </a:solidFill>
                <a:latin typeface="Arial Black" pitchFamily="34" charset="0"/>
                <a:cs typeface="Times New Roman" pitchFamily="18" charset="0"/>
              </a:defRPr>
            </a:lvl9pPr>
          </a:lstStyle>
          <a:p>
            <a:pPr eaLnBrk="1" hangingPunct="1"/>
            <a:fld id="{6BC2D99B-18C4-4426-B439-7BA6AD4523AE}" type="slidenum">
              <a:rPr lang="en-US" smtClean="0">
                <a:latin typeface="Times New Roman" pitchFamily="18" charset="0"/>
              </a:rPr>
              <a:pPr eaLnBrk="1" hangingPunct="1"/>
              <a:t>13</a:t>
            </a:fld>
            <a:endParaRPr lang="en-US">
              <a:latin typeface="Times New Roman" pitchFamily="18" charset="0"/>
            </a:endParaRPr>
          </a:p>
        </p:txBody>
      </p:sp>
    </p:spTree>
    <p:extLst>
      <p:ext uri="{BB962C8B-B14F-4D97-AF65-F5344CB8AC3E}">
        <p14:creationId xmlns:p14="http://schemas.microsoft.com/office/powerpoint/2010/main" val="68684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C427-6D73-49A2-B09E-0C04B75974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25D7F2-CFA9-48F2-B789-1B6D07911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4C3F89-0EB4-43E8-8F69-7299A96B81AB}"/>
              </a:ext>
            </a:extLst>
          </p:cNvPr>
          <p:cNvSpPr>
            <a:spLocks noGrp="1"/>
          </p:cNvSpPr>
          <p:nvPr>
            <p:ph type="dt" sz="half" idx="10"/>
          </p:nvPr>
        </p:nvSpPr>
        <p:spPr/>
        <p:txBody>
          <a:bodyPr/>
          <a:lstStyle/>
          <a:p>
            <a:fld id="{5D9BCD7F-C651-439A-B839-B789D8227D44}" type="datetimeFigureOut">
              <a:rPr lang="en-US" smtClean="0"/>
              <a:t>04/12/2022</a:t>
            </a:fld>
            <a:endParaRPr lang="en-US"/>
          </a:p>
        </p:txBody>
      </p:sp>
      <p:sp>
        <p:nvSpPr>
          <p:cNvPr id="5" name="Footer Placeholder 4">
            <a:extLst>
              <a:ext uri="{FF2B5EF4-FFF2-40B4-BE49-F238E27FC236}">
                <a16:creationId xmlns:a16="http://schemas.microsoft.com/office/drawing/2014/main" id="{C1A23ED9-2B59-4502-B91F-00FF52281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3354F-85AF-46EE-9AC2-8B4EA52F1869}"/>
              </a:ext>
            </a:extLst>
          </p:cNvPr>
          <p:cNvSpPr>
            <a:spLocks noGrp="1"/>
          </p:cNvSpPr>
          <p:nvPr>
            <p:ph type="sldNum" sz="quarter" idx="12"/>
          </p:nvPr>
        </p:nvSpPr>
        <p:spPr/>
        <p:txBody>
          <a:bodyPr/>
          <a:lstStyle/>
          <a:p>
            <a:fld id="{D2BB51E2-A7BE-493D-A5EE-F9A4CADFA567}" type="slidenum">
              <a:rPr lang="en-US" smtClean="0"/>
              <a:t>‹#›</a:t>
            </a:fld>
            <a:endParaRPr lang="en-US"/>
          </a:p>
        </p:txBody>
      </p:sp>
    </p:spTree>
    <p:extLst>
      <p:ext uri="{BB962C8B-B14F-4D97-AF65-F5344CB8AC3E}">
        <p14:creationId xmlns:p14="http://schemas.microsoft.com/office/powerpoint/2010/main" val="1393169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6C1C-7646-42FF-BD1B-B43B4A715F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02BBEB-3F5F-4DDC-8DCB-51B4416861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2BE5C-AADE-49A4-A485-94165A7CD52E}"/>
              </a:ext>
            </a:extLst>
          </p:cNvPr>
          <p:cNvSpPr>
            <a:spLocks noGrp="1"/>
          </p:cNvSpPr>
          <p:nvPr>
            <p:ph type="dt" sz="half" idx="10"/>
          </p:nvPr>
        </p:nvSpPr>
        <p:spPr/>
        <p:txBody>
          <a:bodyPr/>
          <a:lstStyle/>
          <a:p>
            <a:fld id="{5D9BCD7F-C651-439A-B839-B789D8227D44}" type="datetimeFigureOut">
              <a:rPr lang="en-US" smtClean="0"/>
              <a:t>04/12/2022</a:t>
            </a:fld>
            <a:endParaRPr lang="en-US"/>
          </a:p>
        </p:txBody>
      </p:sp>
      <p:sp>
        <p:nvSpPr>
          <p:cNvPr id="5" name="Footer Placeholder 4">
            <a:extLst>
              <a:ext uri="{FF2B5EF4-FFF2-40B4-BE49-F238E27FC236}">
                <a16:creationId xmlns:a16="http://schemas.microsoft.com/office/drawing/2014/main" id="{CA2F9E89-6B65-4899-8DD1-A3CC8BA9E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60A51-D170-48F9-8E62-6AF4A80EA9FC}"/>
              </a:ext>
            </a:extLst>
          </p:cNvPr>
          <p:cNvSpPr>
            <a:spLocks noGrp="1"/>
          </p:cNvSpPr>
          <p:nvPr>
            <p:ph type="sldNum" sz="quarter" idx="12"/>
          </p:nvPr>
        </p:nvSpPr>
        <p:spPr/>
        <p:txBody>
          <a:bodyPr/>
          <a:lstStyle/>
          <a:p>
            <a:fld id="{D2BB51E2-A7BE-493D-A5EE-F9A4CADFA567}" type="slidenum">
              <a:rPr lang="en-US" smtClean="0"/>
              <a:t>‹#›</a:t>
            </a:fld>
            <a:endParaRPr lang="en-US"/>
          </a:p>
        </p:txBody>
      </p:sp>
    </p:spTree>
    <p:extLst>
      <p:ext uri="{BB962C8B-B14F-4D97-AF65-F5344CB8AC3E}">
        <p14:creationId xmlns:p14="http://schemas.microsoft.com/office/powerpoint/2010/main" val="127562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B6F4B8-793D-4E04-8315-118B8AB897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312529-C586-468E-9A08-B2A248EEFD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16913-81CC-4592-B7AE-860B11084E59}"/>
              </a:ext>
            </a:extLst>
          </p:cNvPr>
          <p:cNvSpPr>
            <a:spLocks noGrp="1"/>
          </p:cNvSpPr>
          <p:nvPr>
            <p:ph type="dt" sz="half" idx="10"/>
          </p:nvPr>
        </p:nvSpPr>
        <p:spPr/>
        <p:txBody>
          <a:bodyPr/>
          <a:lstStyle/>
          <a:p>
            <a:fld id="{5D9BCD7F-C651-439A-B839-B789D8227D44}" type="datetimeFigureOut">
              <a:rPr lang="en-US" smtClean="0"/>
              <a:t>04/12/2022</a:t>
            </a:fld>
            <a:endParaRPr lang="en-US"/>
          </a:p>
        </p:txBody>
      </p:sp>
      <p:sp>
        <p:nvSpPr>
          <p:cNvPr id="5" name="Footer Placeholder 4">
            <a:extLst>
              <a:ext uri="{FF2B5EF4-FFF2-40B4-BE49-F238E27FC236}">
                <a16:creationId xmlns:a16="http://schemas.microsoft.com/office/drawing/2014/main" id="{E024B311-7B56-4237-9C8D-5FCF419C3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62EB7-7121-4417-BD35-D91FC08FCF1E}"/>
              </a:ext>
            </a:extLst>
          </p:cNvPr>
          <p:cNvSpPr>
            <a:spLocks noGrp="1"/>
          </p:cNvSpPr>
          <p:nvPr>
            <p:ph type="sldNum" sz="quarter" idx="12"/>
          </p:nvPr>
        </p:nvSpPr>
        <p:spPr/>
        <p:txBody>
          <a:bodyPr/>
          <a:lstStyle/>
          <a:p>
            <a:fld id="{D2BB51E2-A7BE-493D-A5EE-F9A4CADFA567}" type="slidenum">
              <a:rPr lang="en-US" smtClean="0"/>
              <a:t>‹#›</a:t>
            </a:fld>
            <a:endParaRPr lang="en-US"/>
          </a:p>
        </p:txBody>
      </p:sp>
    </p:spTree>
    <p:extLst>
      <p:ext uri="{BB962C8B-B14F-4D97-AF65-F5344CB8AC3E}">
        <p14:creationId xmlns:p14="http://schemas.microsoft.com/office/powerpoint/2010/main" val="284489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312B422-ADD4-4612-A80D-1D146D1ABDA8}" type="slidenum">
              <a:rPr lang="en-US" smtClean="0"/>
              <a:t>‹#›</a:t>
            </a:fld>
            <a:endParaRPr lang="en-US"/>
          </a:p>
        </p:txBody>
      </p:sp>
      <p:sp>
        <p:nvSpPr>
          <p:cNvPr id="4" name="Rectangle 3"/>
          <p:cNvSpPr/>
          <p:nvPr/>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3610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47209" y="1330855"/>
            <a:ext cx="4810125" cy="9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43" tIns="54422" rIns="108843" bIns="54422">
            <a:spAutoFit/>
          </a:bodyPr>
          <a:lstStyle>
            <a:lvl1pPr defTabSz="327025">
              <a:defRPr>
                <a:solidFill>
                  <a:schemeClr val="tx1"/>
                </a:solidFill>
                <a:latin typeface="Calibri" pitchFamily="34" charset="0"/>
                <a:ea typeface="ＭＳ Ｐゴシック" pitchFamily="34" charset="-128"/>
              </a:defRPr>
            </a:lvl1pPr>
            <a:lvl2pPr marL="530225" indent="-203200" defTabSz="327025">
              <a:defRPr>
                <a:solidFill>
                  <a:schemeClr val="tx1"/>
                </a:solidFill>
                <a:latin typeface="Calibri" pitchFamily="34" charset="0"/>
                <a:ea typeface="ＭＳ Ｐゴシック" pitchFamily="34" charset="-128"/>
              </a:defRPr>
            </a:lvl2pPr>
            <a:lvl3pPr marL="815975" indent="-163513" defTabSz="327025">
              <a:defRPr>
                <a:solidFill>
                  <a:schemeClr val="tx1"/>
                </a:solidFill>
                <a:latin typeface="Calibri" pitchFamily="34" charset="0"/>
                <a:ea typeface="ＭＳ Ｐゴシック" pitchFamily="34" charset="-128"/>
              </a:defRPr>
            </a:lvl3pPr>
            <a:lvl4pPr marL="1143000" indent="-163513" defTabSz="327025">
              <a:defRPr>
                <a:solidFill>
                  <a:schemeClr val="tx1"/>
                </a:solidFill>
                <a:latin typeface="Calibri" pitchFamily="34" charset="0"/>
                <a:ea typeface="ＭＳ Ｐゴシック" pitchFamily="34" charset="-128"/>
              </a:defRPr>
            </a:lvl4pPr>
            <a:lvl5pPr marL="1470025" indent="-163513" defTabSz="327025">
              <a:defRPr>
                <a:solidFill>
                  <a:schemeClr val="tx1"/>
                </a:solidFill>
                <a:latin typeface="Calibri" pitchFamily="34" charset="0"/>
                <a:ea typeface="ＭＳ Ｐゴシック" pitchFamily="34" charset="-128"/>
              </a:defRPr>
            </a:lvl5pPr>
            <a:lvl6pPr marL="1927225" indent="-163513" defTabSz="327025" fontAlgn="base">
              <a:spcBef>
                <a:spcPct val="0"/>
              </a:spcBef>
              <a:spcAft>
                <a:spcPct val="0"/>
              </a:spcAft>
              <a:defRPr>
                <a:solidFill>
                  <a:schemeClr val="tx1"/>
                </a:solidFill>
                <a:latin typeface="Calibri" pitchFamily="34" charset="0"/>
                <a:ea typeface="ＭＳ Ｐゴシック" pitchFamily="34" charset="-128"/>
              </a:defRPr>
            </a:lvl6pPr>
            <a:lvl7pPr marL="2384425" indent="-163513" defTabSz="327025" fontAlgn="base">
              <a:spcBef>
                <a:spcPct val="0"/>
              </a:spcBef>
              <a:spcAft>
                <a:spcPct val="0"/>
              </a:spcAft>
              <a:defRPr>
                <a:solidFill>
                  <a:schemeClr val="tx1"/>
                </a:solidFill>
                <a:latin typeface="Calibri" pitchFamily="34" charset="0"/>
                <a:ea typeface="ＭＳ Ｐゴシック" pitchFamily="34" charset="-128"/>
              </a:defRPr>
            </a:lvl7pPr>
            <a:lvl8pPr marL="2841625" indent="-163513" defTabSz="327025" fontAlgn="base">
              <a:spcBef>
                <a:spcPct val="0"/>
              </a:spcBef>
              <a:spcAft>
                <a:spcPct val="0"/>
              </a:spcAft>
              <a:defRPr>
                <a:solidFill>
                  <a:schemeClr val="tx1"/>
                </a:solidFill>
                <a:latin typeface="Calibri" pitchFamily="34" charset="0"/>
                <a:ea typeface="ＭＳ Ｐゴシック" pitchFamily="34" charset="-128"/>
              </a:defRPr>
            </a:lvl8pPr>
            <a:lvl9pPr marL="3298825" indent="-163513" defTabSz="327025" fontAlgn="base">
              <a:spcBef>
                <a:spcPct val="0"/>
              </a:spcBef>
              <a:spcAft>
                <a:spcPct val="0"/>
              </a:spcAft>
              <a:defRPr>
                <a:solidFill>
                  <a:schemeClr val="tx1"/>
                </a:solidFill>
                <a:latin typeface="Calibri" pitchFamily="34" charset="0"/>
                <a:ea typeface="ＭＳ Ｐゴシック" pitchFamily="34" charset="-128"/>
              </a:defRPr>
            </a:lvl9pPr>
          </a:lstStyle>
          <a:p>
            <a:pPr>
              <a:defRPr/>
            </a:pPr>
            <a:r>
              <a:rPr lang="en-US" sz="2333" b="1" baseline="30000">
                <a:solidFill>
                  <a:schemeClr val="bg1"/>
                </a:solidFill>
              </a:rPr>
              <a:t>VETERANS </a:t>
            </a:r>
          </a:p>
          <a:p>
            <a:pPr>
              <a:defRPr/>
            </a:pPr>
            <a:r>
              <a:rPr lang="en-US" sz="2333" b="1" baseline="30000">
                <a:solidFill>
                  <a:schemeClr val="bg1"/>
                </a:solidFill>
              </a:rPr>
              <a:t>BENEFITS</a:t>
            </a:r>
          </a:p>
          <a:p>
            <a:pPr>
              <a:defRPr/>
            </a:pPr>
            <a:r>
              <a:rPr lang="en-US" sz="2333" b="1" baseline="30000">
                <a:solidFill>
                  <a:schemeClr val="bg1"/>
                </a:solidFill>
              </a:rPr>
              <a:t>ADMINISTRATION</a:t>
            </a:r>
            <a:endParaRPr lang="en-US" sz="2333">
              <a:solidFill>
                <a:schemeClr val="bg1"/>
              </a:solidFill>
            </a:endParaRPr>
          </a:p>
        </p:txBody>
      </p:sp>
      <p:pic>
        <p:nvPicPr>
          <p:cNvPr id="3" name="Picture 8" descr="Header_0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273" y="224898"/>
            <a:ext cx="11583458" cy="198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492125" y="6233583"/>
            <a:ext cx="5746750" cy="34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43" tIns="54422" rIns="108843" bIns="54422">
            <a:spAutoFit/>
          </a:bodyPr>
          <a:lstStyle>
            <a:lvl1pPr defTabSz="327025">
              <a:defRPr>
                <a:solidFill>
                  <a:schemeClr val="tx1"/>
                </a:solidFill>
                <a:latin typeface="Calibri" pitchFamily="34" charset="0"/>
                <a:ea typeface="ＭＳ Ｐゴシック" pitchFamily="34" charset="-128"/>
              </a:defRPr>
            </a:lvl1pPr>
            <a:lvl2pPr marL="530225" indent="-203200" defTabSz="327025">
              <a:defRPr>
                <a:solidFill>
                  <a:schemeClr val="tx1"/>
                </a:solidFill>
                <a:latin typeface="Calibri" pitchFamily="34" charset="0"/>
                <a:ea typeface="ＭＳ Ｐゴシック" pitchFamily="34" charset="-128"/>
              </a:defRPr>
            </a:lvl2pPr>
            <a:lvl3pPr marL="815975" indent="-163513" defTabSz="327025">
              <a:defRPr>
                <a:solidFill>
                  <a:schemeClr val="tx1"/>
                </a:solidFill>
                <a:latin typeface="Calibri" pitchFamily="34" charset="0"/>
                <a:ea typeface="ＭＳ Ｐゴシック" pitchFamily="34" charset="-128"/>
              </a:defRPr>
            </a:lvl3pPr>
            <a:lvl4pPr marL="1143000" indent="-163513" defTabSz="327025">
              <a:defRPr>
                <a:solidFill>
                  <a:schemeClr val="tx1"/>
                </a:solidFill>
                <a:latin typeface="Calibri" pitchFamily="34" charset="0"/>
                <a:ea typeface="ＭＳ Ｐゴシック" pitchFamily="34" charset="-128"/>
              </a:defRPr>
            </a:lvl4pPr>
            <a:lvl5pPr marL="1470025" indent="-163513" defTabSz="327025">
              <a:defRPr>
                <a:solidFill>
                  <a:schemeClr val="tx1"/>
                </a:solidFill>
                <a:latin typeface="Calibri" pitchFamily="34" charset="0"/>
                <a:ea typeface="ＭＳ Ｐゴシック" pitchFamily="34" charset="-128"/>
              </a:defRPr>
            </a:lvl5pPr>
            <a:lvl6pPr marL="1927225" indent="-163513" defTabSz="327025" fontAlgn="base">
              <a:spcBef>
                <a:spcPct val="0"/>
              </a:spcBef>
              <a:spcAft>
                <a:spcPct val="0"/>
              </a:spcAft>
              <a:defRPr>
                <a:solidFill>
                  <a:schemeClr val="tx1"/>
                </a:solidFill>
                <a:latin typeface="Calibri" pitchFamily="34" charset="0"/>
                <a:ea typeface="ＭＳ Ｐゴシック" pitchFamily="34" charset="-128"/>
              </a:defRPr>
            </a:lvl6pPr>
            <a:lvl7pPr marL="2384425" indent="-163513" defTabSz="327025" fontAlgn="base">
              <a:spcBef>
                <a:spcPct val="0"/>
              </a:spcBef>
              <a:spcAft>
                <a:spcPct val="0"/>
              </a:spcAft>
              <a:defRPr>
                <a:solidFill>
                  <a:schemeClr val="tx1"/>
                </a:solidFill>
                <a:latin typeface="Calibri" pitchFamily="34" charset="0"/>
                <a:ea typeface="ＭＳ Ｐゴシック" pitchFamily="34" charset="-128"/>
              </a:defRPr>
            </a:lvl7pPr>
            <a:lvl8pPr marL="2841625" indent="-163513" defTabSz="327025" fontAlgn="base">
              <a:spcBef>
                <a:spcPct val="0"/>
              </a:spcBef>
              <a:spcAft>
                <a:spcPct val="0"/>
              </a:spcAft>
              <a:defRPr>
                <a:solidFill>
                  <a:schemeClr val="tx1"/>
                </a:solidFill>
                <a:latin typeface="Calibri" pitchFamily="34" charset="0"/>
                <a:ea typeface="ＭＳ Ｐゴシック" pitchFamily="34" charset="-128"/>
              </a:defRPr>
            </a:lvl8pPr>
            <a:lvl9pPr marL="3298825" indent="-163513" defTabSz="327025" fontAlgn="base">
              <a:spcBef>
                <a:spcPct val="0"/>
              </a:spcBef>
              <a:spcAft>
                <a:spcPct val="0"/>
              </a:spcAft>
              <a:defRPr>
                <a:solidFill>
                  <a:schemeClr val="tx1"/>
                </a:solidFill>
                <a:latin typeface="Calibri" pitchFamily="34" charset="0"/>
                <a:ea typeface="ＭＳ Ｐゴシック" pitchFamily="34" charset="-128"/>
              </a:defRPr>
            </a:lvl9pPr>
          </a:lstStyle>
          <a:p>
            <a:pPr>
              <a:defRPr/>
            </a:pPr>
            <a:r>
              <a:rPr lang="en-US" sz="1500" dirty="0">
                <a:solidFill>
                  <a:srgbClr val="A6A6A6"/>
                </a:solidFill>
              </a:rPr>
              <a:t>VETERANS BENEFITS ADMINISTRATION</a:t>
            </a:r>
          </a:p>
        </p:txBody>
      </p:sp>
      <p:pic>
        <p:nvPicPr>
          <p:cNvPr id="5" name="Picture 12" descr="VA_PrimaryLogo_transparent_rg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80023" y="6125106"/>
            <a:ext cx="2407708" cy="5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Dir\Monitors\3rd Floor\Pics - new\iStock_000003264435Lar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273" y="2206626"/>
            <a:ext cx="11583458"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285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94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3009-9188-4BC9-8654-F059C7D0D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9750A-A33D-41A0-A86E-3F73C2DCC8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DB11A-2D47-4670-9EE8-704748ECE980}"/>
              </a:ext>
            </a:extLst>
          </p:cNvPr>
          <p:cNvSpPr>
            <a:spLocks noGrp="1"/>
          </p:cNvSpPr>
          <p:nvPr>
            <p:ph type="dt" sz="half" idx="10"/>
          </p:nvPr>
        </p:nvSpPr>
        <p:spPr/>
        <p:txBody>
          <a:bodyPr/>
          <a:lstStyle/>
          <a:p>
            <a:fld id="{5D9BCD7F-C651-439A-B839-B789D8227D44}" type="datetimeFigureOut">
              <a:rPr lang="en-US" smtClean="0"/>
              <a:t>04/12/2022</a:t>
            </a:fld>
            <a:endParaRPr lang="en-US"/>
          </a:p>
        </p:txBody>
      </p:sp>
      <p:sp>
        <p:nvSpPr>
          <p:cNvPr id="5" name="Footer Placeholder 4">
            <a:extLst>
              <a:ext uri="{FF2B5EF4-FFF2-40B4-BE49-F238E27FC236}">
                <a16:creationId xmlns:a16="http://schemas.microsoft.com/office/drawing/2014/main" id="{C4176362-1272-476B-86E2-847EFE874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0C04E-1A4F-4178-962A-3ABDD6CF6DA5}"/>
              </a:ext>
            </a:extLst>
          </p:cNvPr>
          <p:cNvSpPr>
            <a:spLocks noGrp="1"/>
          </p:cNvSpPr>
          <p:nvPr>
            <p:ph type="sldNum" sz="quarter" idx="12"/>
          </p:nvPr>
        </p:nvSpPr>
        <p:spPr/>
        <p:txBody>
          <a:bodyPr/>
          <a:lstStyle/>
          <a:p>
            <a:fld id="{D2BB51E2-A7BE-493D-A5EE-F9A4CADFA567}" type="slidenum">
              <a:rPr lang="en-US" smtClean="0"/>
              <a:t>‹#›</a:t>
            </a:fld>
            <a:endParaRPr lang="en-US"/>
          </a:p>
        </p:txBody>
      </p:sp>
    </p:spTree>
    <p:extLst>
      <p:ext uri="{BB962C8B-B14F-4D97-AF65-F5344CB8AC3E}">
        <p14:creationId xmlns:p14="http://schemas.microsoft.com/office/powerpoint/2010/main" val="100747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5862-F09F-437C-80D7-C92078733F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F42278-F000-448A-AD13-530DF140C7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9FC42C-71D8-47C0-BE64-924D310B5DD1}"/>
              </a:ext>
            </a:extLst>
          </p:cNvPr>
          <p:cNvSpPr>
            <a:spLocks noGrp="1"/>
          </p:cNvSpPr>
          <p:nvPr>
            <p:ph type="dt" sz="half" idx="10"/>
          </p:nvPr>
        </p:nvSpPr>
        <p:spPr/>
        <p:txBody>
          <a:bodyPr/>
          <a:lstStyle/>
          <a:p>
            <a:fld id="{5D9BCD7F-C651-439A-B839-B789D8227D44}" type="datetimeFigureOut">
              <a:rPr lang="en-US" smtClean="0"/>
              <a:t>04/12/2022</a:t>
            </a:fld>
            <a:endParaRPr lang="en-US"/>
          </a:p>
        </p:txBody>
      </p:sp>
      <p:sp>
        <p:nvSpPr>
          <p:cNvPr id="5" name="Footer Placeholder 4">
            <a:extLst>
              <a:ext uri="{FF2B5EF4-FFF2-40B4-BE49-F238E27FC236}">
                <a16:creationId xmlns:a16="http://schemas.microsoft.com/office/drawing/2014/main" id="{9BAF1768-2685-4290-801C-79B7AE663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CF70E-312A-4D55-9136-FD80C993644B}"/>
              </a:ext>
            </a:extLst>
          </p:cNvPr>
          <p:cNvSpPr>
            <a:spLocks noGrp="1"/>
          </p:cNvSpPr>
          <p:nvPr>
            <p:ph type="sldNum" sz="quarter" idx="12"/>
          </p:nvPr>
        </p:nvSpPr>
        <p:spPr/>
        <p:txBody>
          <a:bodyPr/>
          <a:lstStyle/>
          <a:p>
            <a:fld id="{D2BB51E2-A7BE-493D-A5EE-F9A4CADFA567}" type="slidenum">
              <a:rPr lang="en-US" smtClean="0"/>
              <a:t>‹#›</a:t>
            </a:fld>
            <a:endParaRPr lang="en-US"/>
          </a:p>
        </p:txBody>
      </p:sp>
    </p:spTree>
    <p:extLst>
      <p:ext uri="{BB962C8B-B14F-4D97-AF65-F5344CB8AC3E}">
        <p14:creationId xmlns:p14="http://schemas.microsoft.com/office/powerpoint/2010/main" val="40580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7DD5-5AD4-4957-B106-094CFF5958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1E1E60-75B3-43FC-AD69-1CCC271B3C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13E753-8022-4DB8-8C88-BC24B82462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C201E2-A35D-4976-B650-55611719BDE3}"/>
              </a:ext>
            </a:extLst>
          </p:cNvPr>
          <p:cNvSpPr>
            <a:spLocks noGrp="1"/>
          </p:cNvSpPr>
          <p:nvPr>
            <p:ph type="dt" sz="half" idx="10"/>
          </p:nvPr>
        </p:nvSpPr>
        <p:spPr/>
        <p:txBody>
          <a:bodyPr/>
          <a:lstStyle/>
          <a:p>
            <a:fld id="{5D9BCD7F-C651-439A-B839-B789D8227D44}" type="datetimeFigureOut">
              <a:rPr lang="en-US" smtClean="0"/>
              <a:t>04/12/2022</a:t>
            </a:fld>
            <a:endParaRPr lang="en-US"/>
          </a:p>
        </p:txBody>
      </p:sp>
      <p:sp>
        <p:nvSpPr>
          <p:cNvPr id="6" name="Footer Placeholder 5">
            <a:extLst>
              <a:ext uri="{FF2B5EF4-FFF2-40B4-BE49-F238E27FC236}">
                <a16:creationId xmlns:a16="http://schemas.microsoft.com/office/drawing/2014/main" id="{E3E61794-3382-46B9-9B55-4526E4EFB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797C8-5D6F-4F83-9E5D-6C2539147808}"/>
              </a:ext>
            </a:extLst>
          </p:cNvPr>
          <p:cNvSpPr>
            <a:spLocks noGrp="1"/>
          </p:cNvSpPr>
          <p:nvPr>
            <p:ph type="sldNum" sz="quarter" idx="12"/>
          </p:nvPr>
        </p:nvSpPr>
        <p:spPr/>
        <p:txBody>
          <a:bodyPr/>
          <a:lstStyle/>
          <a:p>
            <a:fld id="{D2BB51E2-A7BE-493D-A5EE-F9A4CADFA567}" type="slidenum">
              <a:rPr lang="en-US" smtClean="0"/>
              <a:t>‹#›</a:t>
            </a:fld>
            <a:endParaRPr lang="en-US"/>
          </a:p>
        </p:txBody>
      </p:sp>
    </p:spTree>
    <p:extLst>
      <p:ext uri="{BB962C8B-B14F-4D97-AF65-F5344CB8AC3E}">
        <p14:creationId xmlns:p14="http://schemas.microsoft.com/office/powerpoint/2010/main" val="10950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3360-4397-49A8-BEC1-5E36BBBD17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7A4D82-5BD6-4FB9-A984-282B142F3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DEF858-056D-43C0-B645-9C8A6F29D5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CF0BCD-619D-47C1-95C3-CB3F7B6202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4E5F53-688B-49BE-98FC-4BA6D923CC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42002E-F28B-48EB-874F-A1C66554BCF4}"/>
              </a:ext>
            </a:extLst>
          </p:cNvPr>
          <p:cNvSpPr>
            <a:spLocks noGrp="1"/>
          </p:cNvSpPr>
          <p:nvPr>
            <p:ph type="dt" sz="half" idx="10"/>
          </p:nvPr>
        </p:nvSpPr>
        <p:spPr/>
        <p:txBody>
          <a:bodyPr/>
          <a:lstStyle/>
          <a:p>
            <a:fld id="{5D9BCD7F-C651-439A-B839-B789D8227D44}" type="datetimeFigureOut">
              <a:rPr lang="en-US" smtClean="0"/>
              <a:t>04/12/2022</a:t>
            </a:fld>
            <a:endParaRPr lang="en-US"/>
          </a:p>
        </p:txBody>
      </p:sp>
      <p:sp>
        <p:nvSpPr>
          <p:cNvPr id="8" name="Footer Placeholder 7">
            <a:extLst>
              <a:ext uri="{FF2B5EF4-FFF2-40B4-BE49-F238E27FC236}">
                <a16:creationId xmlns:a16="http://schemas.microsoft.com/office/drawing/2014/main" id="{8130EA9C-375F-464F-A66A-D5FAFE57FF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1E6B64-EA01-4FB8-9FCD-12F81380DE82}"/>
              </a:ext>
            </a:extLst>
          </p:cNvPr>
          <p:cNvSpPr>
            <a:spLocks noGrp="1"/>
          </p:cNvSpPr>
          <p:nvPr>
            <p:ph type="sldNum" sz="quarter" idx="12"/>
          </p:nvPr>
        </p:nvSpPr>
        <p:spPr/>
        <p:txBody>
          <a:bodyPr/>
          <a:lstStyle/>
          <a:p>
            <a:fld id="{D2BB51E2-A7BE-493D-A5EE-F9A4CADFA567}" type="slidenum">
              <a:rPr lang="en-US" smtClean="0"/>
              <a:t>‹#›</a:t>
            </a:fld>
            <a:endParaRPr lang="en-US"/>
          </a:p>
        </p:txBody>
      </p:sp>
    </p:spTree>
    <p:extLst>
      <p:ext uri="{BB962C8B-B14F-4D97-AF65-F5344CB8AC3E}">
        <p14:creationId xmlns:p14="http://schemas.microsoft.com/office/powerpoint/2010/main" val="166455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DF3F-89F1-4AA7-96D0-BF3DD43890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260396-9A4A-4126-85AD-C9B8E3FC8D5B}"/>
              </a:ext>
            </a:extLst>
          </p:cNvPr>
          <p:cNvSpPr>
            <a:spLocks noGrp="1"/>
          </p:cNvSpPr>
          <p:nvPr>
            <p:ph type="dt" sz="half" idx="10"/>
          </p:nvPr>
        </p:nvSpPr>
        <p:spPr/>
        <p:txBody>
          <a:bodyPr/>
          <a:lstStyle/>
          <a:p>
            <a:fld id="{5D9BCD7F-C651-439A-B839-B789D8227D44}" type="datetimeFigureOut">
              <a:rPr lang="en-US" smtClean="0"/>
              <a:t>04/12/2022</a:t>
            </a:fld>
            <a:endParaRPr lang="en-US"/>
          </a:p>
        </p:txBody>
      </p:sp>
      <p:sp>
        <p:nvSpPr>
          <p:cNvPr id="4" name="Footer Placeholder 3">
            <a:extLst>
              <a:ext uri="{FF2B5EF4-FFF2-40B4-BE49-F238E27FC236}">
                <a16:creationId xmlns:a16="http://schemas.microsoft.com/office/drawing/2014/main" id="{220F2942-5E27-45A6-8BCC-EF1149A11B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ADFD9D-BF86-42A6-8933-2320BE5C9F51}"/>
              </a:ext>
            </a:extLst>
          </p:cNvPr>
          <p:cNvSpPr>
            <a:spLocks noGrp="1"/>
          </p:cNvSpPr>
          <p:nvPr>
            <p:ph type="sldNum" sz="quarter" idx="12"/>
          </p:nvPr>
        </p:nvSpPr>
        <p:spPr/>
        <p:txBody>
          <a:bodyPr/>
          <a:lstStyle/>
          <a:p>
            <a:fld id="{D2BB51E2-A7BE-493D-A5EE-F9A4CADFA567}" type="slidenum">
              <a:rPr lang="en-US" smtClean="0"/>
              <a:t>‹#›</a:t>
            </a:fld>
            <a:endParaRPr lang="en-US"/>
          </a:p>
        </p:txBody>
      </p:sp>
    </p:spTree>
    <p:extLst>
      <p:ext uri="{BB962C8B-B14F-4D97-AF65-F5344CB8AC3E}">
        <p14:creationId xmlns:p14="http://schemas.microsoft.com/office/powerpoint/2010/main" val="230144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9CD32-A0BD-4110-9BD1-C4216449A5B6}"/>
              </a:ext>
            </a:extLst>
          </p:cNvPr>
          <p:cNvSpPr>
            <a:spLocks noGrp="1"/>
          </p:cNvSpPr>
          <p:nvPr>
            <p:ph type="dt" sz="half" idx="10"/>
          </p:nvPr>
        </p:nvSpPr>
        <p:spPr/>
        <p:txBody>
          <a:bodyPr/>
          <a:lstStyle/>
          <a:p>
            <a:fld id="{5D9BCD7F-C651-439A-B839-B789D8227D44}" type="datetimeFigureOut">
              <a:rPr lang="en-US" smtClean="0"/>
              <a:t>04/12/2022</a:t>
            </a:fld>
            <a:endParaRPr lang="en-US"/>
          </a:p>
        </p:txBody>
      </p:sp>
      <p:sp>
        <p:nvSpPr>
          <p:cNvPr id="3" name="Footer Placeholder 2">
            <a:extLst>
              <a:ext uri="{FF2B5EF4-FFF2-40B4-BE49-F238E27FC236}">
                <a16:creationId xmlns:a16="http://schemas.microsoft.com/office/drawing/2014/main" id="{6470BA4F-BA5A-4240-8893-69692DE762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C209AD-9FD8-4FFA-85E4-F9A02B08DD9F}"/>
              </a:ext>
            </a:extLst>
          </p:cNvPr>
          <p:cNvSpPr>
            <a:spLocks noGrp="1"/>
          </p:cNvSpPr>
          <p:nvPr>
            <p:ph type="sldNum" sz="quarter" idx="12"/>
          </p:nvPr>
        </p:nvSpPr>
        <p:spPr/>
        <p:txBody>
          <a:bodyPr/>
          <a:lstStyle/>
          <a:p>
            <a:fld id="{D2BB51E2-A7BE-493D-A5EE-F9A4CADFA567}" type="slidenum">
              <a:rPr lang="en-US" smtClean="0"/>
              <a:t>‹#›</a:t>
            </a:fld>
            <a:endParaRPr lang="en-US"/>
          </a:p>
        </p:txBody>
      </p:sp>
    </p:spTree>
    <p:extLst>
      <p:ext uri="{BB962C8B-B14F-4D97-AF65-F5344CB8AC3E}">
        <p14:creationId xmlns:p14="http://schemas.microsoft.com/office/powerpoint/2010/main" val="362105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9820-9DF2-448F-82DD-CA0D6DA22F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3D38E4-925D-430D-898F-D8EA487EB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71FF2-1605-4611-A019-F3F135698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5BA67B-A748-44B5-9AE3-EE083079E014}"/>
              </a:ext>
            </a:extLst>
          </p:cNvPr>
          <p:cNvSpPr>
            <a:spLocks noGrp="1"/>
          </p:cNvSpPr>
          <p:nvPr>
            <p:ph type="dt" sz="half" idx="10"/>
          </p:nvPr>
        </p:nvSpPr>
        <p:spPr/>
        <p:txBody>
          <a:bodyPr/>
          <a:lstStyle/>
          <a:p>
            <a:fld id="{5D9BCD7F-C651-439A-B839-B789D8227D44}" type="datetimeFigureOut">
              <a:rPr lang="en-US" smtClean="0"/>
              <a:t>04/12/2022</a:t>
            </a:fld>
            <a:endParaRPr lang="en-US"/>
          </a:p>
        </p:txBody>
      </p:sp>
      <p:sp>
        <p:nvSpPr>
          <p:cNvPr id="6" name="Footer Placeholder 5">
            <a:extLst>
              <a:ext uri="{FF2B5EF4-FFF2-40B4-BE49-F238E27FC236}">
                <a16:creationId xmlns:a16="http://schemas.microsoft.com/office/drawing/2014/main" id="{D6C0E153-B1A8-4B12-B238-9301FB94C6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8F5866-AB68-4E38-A78A-DB23EE07D80D}"/>
              </a:ext>
            </a:extLst>
          </p:cNvPr>
          <p:cNvSpPr>
            <a:spLocks noGrp="1"/>
          </p:cNvSpPr>
          <p:nvPr>
            <p:ph type="sldNum" sz="quarter" idx="12"/>
          </p:nvPr>
        </p:nvSpPr>
        <p:spPr/>
        <p:txBody>
          <a:bodyPr/>
          <a:lstStyle/>
          <a:p>
            <a:fld id="{D2BB51E2-A7BE-493D-A5EE-F9A4CADFA567}" type="slidenum">
              <a:rPr lang="en-US" smtClean="0"/>
              <a:t>‹#›</a:t>
            </a:fld>
            <a:endParaRPr lang="en-US"/>
          </a:p>
        </p:txBody>
      </p:sp>
    </p:spTree>
    <p:extLst>
      <p:ext uri="{BB962C8B-B14F-4D97-AF65-F5344CB8AC3E}">
        <p14:creationId xmlns:p14="http://schemas.microsoft.com/office/powerpoint/2010/main" val="268029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1DAC-C8A2-421E-988F-DE027F809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E981CF-36CD-4E75-9FE3-B2077C0FF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1400A1-069E-414A-A6CF-8F5037B0C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00496D-798F-464A-98D2-8B8CE43F03FF}"/>
              </a:ext>
            </a:extLst>
          </p:cNvPr>
          <p:cNvSpPr>
            <a:spLocks noGrp="1"/>
          </p:cNvSpPr>
          <p:nvPr>
            <p:ph type="dt" sz="half" idx="10"/>
          </p:nvPr>
        </p:nvSpPr>
        <p:spPr/>
        <p:txBody>
          <a:bodyPr/>
          <a:lstStyle/>
          <a:p>
            <a:fld id="{5D9BCD7F-C651-439A-B839-B789D8227D44}" type="datetimeFigureOut">
              <a:rPr lang="en-US" smtClean="0"/>
              <a:t>04/12/2022</a:t>
            </a:fld>
            <a:endParaRPr lang="en-US"/>
          </a:p>
        </p:txBody>
      </p:sp>
      <p:sp>
        <p:nvSpPr>
          <p:cNvPr id="6" name="Footer Placeholder 5">
            <a:extLst>
              <a:ext uri="{FF2B5EF4-FFF2-40B4-BE49-F238E27FC236}">
                <a16:creationId xmlns:a16="http://schemas.microsoft.com/office/drawing/2014/main" id="{8E54997F-3B93-4680-BF26-3DA1FED69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22B99-4CC6-4450-8DBB-FFF7806E8885}"/>
              </a:ext>
            </a:extLst>
          </p:cNvPr>
          <p:cNvSpPr>
            <a:spLocks noGrp="1"/>
          </p:cNvSpPr>
          <p:nvPr>
            <p:ph type="sldNum" sz="quarter" idx="12"/>
          </p:nvPr>
        </p:nvSpPr>
        <p:spPr/>
        <p:txBody>
          <a:bodyPr/>
          <a:lstStyle/>
          <a:p>
            <a:fld id="{D2BB51E2-A7BE-493D-A5EE-F9A4CADFA567}" type="slidenum">
              <a:rPr lang="en-US" smtClean="0"/>
              <a:t>‹#›</a:t>
            </a:fld>
            <a:endParaRPr lang="en-US"/>
          </a:p>
        </p:txBody>
      </p:sp>
    </p:spTree>
    <p:extLst>
      <p:ext uri="{BB962C8B-B14F-4D97-AF65-F5344CB8AC3E}">
        <p14:creationId xmlns:p14="http://schemas.microsoft.com/office/powerpoint/2010/main" val="66960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65059B-F309-4B4D-88DE-008CC67EAD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12DC51-E7EC-4E05-AFAD-E6BE2C3CB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9D7B8-1CAF-4022-8EF1-87DCA32784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BCD7F-C651-439A-B839-B789D8227D44}" type="datetimeFigureOut">
              <a:rPr lang="en-US" smtClean="0"/>
              <a:t>04/12/2022</a:t>
            </a:fld>
            <a:endParaRPr lang="en-US"/>
          </a:p>
        </p:txBody>
      </p:sp>
      <p:sp>
        <p:nvSpPr>
          <p:cNvPr id="5" name="Footer Placeholder 4">
            <a:extLst>
              <a:ext uri="{FF2B5EF4-FFF2-40B4-BE49-F238E27FC236}">
                <a16:creationId xmlns:a16="http://schemas.microsoft.com/office/drawing/2014/main" id="{7E05BFF8-A777-4F05-AF9E-4E6D08F11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1E91B3-BF31-43C7-B096-28660F06DF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51E2-A7BE-493D-A5EE-F9A4CADFA567}" type="slidenum">
              <a:rPr lang="en-US" smtClean="0"/>
              <a:t>‹#›</a:t>
            </a:fld>
            <a:endParaRPr lang="en-US"/>
          </a:p>
        </p:txBody>
      </p:sp>
    </p:spTree>
    <p:extLst>
      <p:ext uri="{BB962C8B-B14F-4D97-AF65-F5344CB8AC3E}">
        <p14:creationId xmlns:p14="http://schemas.microsoft.com/office/powerpoint/2010/main" val="300531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va.gov/"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facebook.com/VeteransAffairs" TargetMode="External"/><Relationship Id="rId2" Type="http://schemas.openxmlformats.org/officeDocument/2006/relationships/hyperlink" Target="https://iris.custhelp.va.gov/" TargetMode="Externa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hyperlink" Target="http://www.va.gov/" TargetMode="External"/><Relationship Id="rId4" Type="http://schemas.openxmlformats.org/officeDocument/2006/relationships/hyperlink" Target="http://www.twitter.com/DeptVetAffair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va.gov/" TargetMode="External"/><Relationship Id="rId2" Type="http://schemas.openxmlformats.org/officeDocument/2006/relationships/hyperlink" Target="http://www.va.gov/ogc/apps/accreditation/index.asp"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631576" y="693155"/>
            <a:ext cx="11043288" cy="90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43" tIns="54422" rIns="108843" bIns="54422">
            <a:spAutoFit/>
          </a:bodyPr>
          <a:lstStyle>
            <a:lvl1pPr defTabSz="327025" eaLnBrk="0" hangingPunct="0">
              <a:defRPr>
                <a:solidFill>
                  <a:schemeClr val="tx1"/>
                </a:solidFill>
                <a:latin typeface="Calibri" pitchFamily="34" charset="0"/>
                <a:ea typeface="ＭＳ Ｐゴシック" pitchFamily="34" charset="-128"/>
              </a:defRPr>
            </a:lvl1pPr>
            <a:lvl2pPr marL="742950" indent="-285750" defTabSz="327025" eaLnBrk="0" hangingPunct="0">
              <a:defRPr>
                <a:solidFill>
                  <a:schemeClr val="tx1"/>
                </a:solidFill>
                <a:latin typeface="Calibri" pitchFamily="34" charset="0"/>
                <a:ea typeface="ＭＳ Ｐゴシック" pitchFamily="34" charset="-128"/>
              </a:defRPr>
            </a:lvl2pPr>
            <a:lvl3pPr marL="1143000" indent="-228600" defTabSz="327025" eaLnBrk="0" hangingPunct="0">
              <a:defRPr>
                <a:solidFill>
                  <a:schemeClr val="tx1"/>
                </a:solidFill>
                <a:latin typeface="Calibri" pitchFamily="34" charset="0"/>
                <a:ea typeface="ＭＳ Ｐゴシック" pitchFamily="34" charset="-128"/>
              </a:defRPr>
            </a:lvl3pPr>
            <a:lvl4pPr marL="1600200" indent="-228600" defTabSz="327025" eaLnBrk="0" hangingPunct="0">
              <a:defRPr>
                <a:solidFill>
                  <a:schemeClr val="tx1"/>
                </a:solidFill>
                <a:latin typeface="Calibri" pitchFamily="34" charset="0"/>
                <a:ea typeface="ＭＳ Ｐゴシック" pitchFamily="34" charset="-128"/>
              </a:defRPr>
            </a:lvl4pPr>
            <a:lvl5pPr marL="2057400" indent="-228600" defTabSz="327025" eaLnBrk="0" hangingPunct="0">
              <a:defRPr>
                <a:solidFill>
                  <a:schemeClr val="tx1"/>
                </a:solidFill>
                <a:latin typeface="Calibri" pitchFamily="34" charset="0"/>
                <a:ea typeface="ＭＳ Ｐゴシック" pitchFamily="34" charset="-128"/>
              </a:defRPr>
            </a:lvl5pPr>
            <a:lvl6pPr marL="25146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sz="5167" dirty="0">
                <a:solidFill>
                  <a:schemeClr val="bg1"/>
                </a:solidFill>
                <a:latin typeface="Georgia" panose="02040502050405020303" pitchFamily="18" charset="0"/>
              </a:rPr>
              <a:t>St. Petersburg Regional Office DROC</a:t>
            </a:r>
          </a:p>
        </p:txBody>
      </p:sp>
      <p:sp>
        <p:nvSpPr>
          <p:cNvPr id="5" name="TextBox 5"/>
          <p:cNvSpPr txBox="1">
            <a:spLocks noChangeArrowheads="1"/>
          </p:cNvSpPr>
          <p:nvPr/>
        </p:nvSpPr>
        <p:spPr bwMode="auto">
          <a:xfrm>
            <a:off x="5029584" y="6215064"/>
            <a:ext cx="2018042" cy="34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43" tIns="54422" rIns="108843" bIns="54422">
            <a:spAutoFit/>
          </a:bodyPr>
          <a:lstStyle>
            <a:lvl1pPr defTabSz="327025" eaLnBrk="0" hangingPunct="0">
              <a:defRPr>
                <a:solidFill>
                  <a:schemeClr val="tx1"/>
                </a:solidFill>
                <a:latin typeface="Calibri" pitchFamily="34" charset="0"/>
                <a:ea typeface="ＭＳ Ｐゴシック" pitchFamily="34" charset="-128"/>
              </a:defRPr>
            </a:lvl1pPr>
            <a:lvl2pPr marL="742950" indent="-285750" defTabSz="327025" eaLnBrk="0" hangingPunct="0">
              <a:defRPr>
                <a:solidFill>
                  <a:schemeClr val="tx1"/>
                </a:solidFill>
                <a:latin typeface="Calibri" pitchFamily="34" charset="0"/>
                <a:ea typeface="ＭＳ Ｐゴシック" pitchFamily="34" charset="-128"/>
              </a:defRPr>
            </a:lvl2pPr>
            <a:lvl3pPr marL="1143000" indent="-228600" defTabSz="327025" eaLnBrk="0" hangingPunct="0">
              <a:defRPr>
                <a:solidFill>
                  <a:schemeClr val="tx1"/>
                </a:solidFill>
                <a:latin typeface="Calibri" pitchFamily="34" charset="0"/>
                <a:ea typeface="ＭＳ Ｐゴシック" pitchFamily="34" charset="-128"/>
              </a:defRPr>
            </a:lvl3pPr>
            <a:lvl4pPr marL="1600200" indent="-228600" defTabSz="327025" eaLnBrk="0" hangingPunct="0">
              <a:defRPr>
                <a:solidFill>
                  <a:schemeClr val="tx1"/>
                </a:solidFill>
                <a:latin typeface="Calibri" pitchFamily="34" charset="0"/>
                <a:ea typeface="ＭＳ Ｐゴシック" pitchFamily="34" charset="-128"/>
              </a:defRPr>
            </a:lvl4pPr>
            <a:lvl5pPr marL="2057400" indent="-228600" defTabSz="327025" eaLnBrk="0" hangingPunct="0">
              <a:defRPr>
                <a:solidFill>
                  <a:schemeClr val="tx1"/>
                </a:solidFill>
                <a:latin typeface="Calibri" pitchFamily="34" charset="0"/>
                <a:ea typeface="ＭＳ Ｐゴシック" pitchFamily="34" charset="-128"/>
              </a:defRPr>
            </a:lvl5pPr>
            <a:lvl6pPr marL="25146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sz="1500" dirty="0">
                <a:solidFill>
                  <a:srgbClr val="BFBFBF"/>
                </a:solidFill>
                <a:latin typeface="Myriad Pro" charset="0"/>
              </a:rPr>
              <a:t>September 19, 2019</a:t>
            </a:r>
            <a:endParaRPr lang="en-US" sz="1500" dirty="0">
              <a:solidFill>
                <a:srgbClr val="7F7F7F"/>
              </a:solidFill>
              <a:latin typeface="Myriad Pro" charset="0"/>
            </a:endParaRPr>
          </a:p>
        </p:txBody>
      </p:sp>
    </p:spTree>
    <p:extLst>
      <p:ext uri="{BB962C8B-B14F-4D97-AF65-F5344CB8AC3E}">
        <p14:creationId xmlns:p14="http://schemas.microsoft.com/office/powerpoint/2010/main" val="3137298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15621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lIns="0" tIns="0" rIns="0" bIns="0" rtlCol="0"/>
          <a:lstStyle/>
          <a:p>
            <a:pPr defTabSz="914418"/>
            <a:endParaRPr dirty="0">
              <a:solidFill>
                <a:prstClr val="black"/>
              </a:solidFill>
              <a:latin typeface="Calibri" panose="020F0502020204030204"/>
            </a:endParaRPr>
          </a:p>
        </p:txBody>
      </p:sp>
      <p:sp>
        <p:nvSpPr>
          <p:cNvPr id="3" name="object 3"/>
          <p:cNvSpPr/>
          <p:nvPr/>
        </p:nvSpPr>
        <p:spPr>
          <a:xfrm>
            <a:off x="1524000" y="1501904"/>
            <a:ext cx="9144000" cy="1905"/>
          </a:xfrm>
          <a:custGeom>
            <a:avLst/>
            <a:gdLst/>
            <a:ahLst/>
            <a:cxnLst/>
            <a:rect l="l" t="t" r="r" b="b"/>
            <a:pathLst>
              <a:path w="9144000" h="1905">
                <a:moveTo>
                  <a:pt x="0" y="0"/>
                </a:moveTo>
                <a:lnTo>
                  <a:pt x="9144000" y="1523"/>
                </a:lnTo>
              </a:path>
            </a:pathLst>
          </a:custGeom>
          <a:ln w="12700">
            <a:solidFill>
              <a:srgbClr val="A6A6A6"/>
            </a:solidFill>
          </a:ln>
        </p:spPr>
        <p:txBody>
          <a:bodyPr wrap="square" lIns="0" tIns="0" rIns="0" bIns="0" rtlCol="0"/>
          <a:lstStyle/>
          <a:p>
            <a:pPr defTabSz="914418"/>
            <a:endParaRPr>
              <a:solidFill>
                <a:prstClr val="black"/>
              </a:solidFill>
              <a:latin typeface="Calibri" panose="020F0502020204030204"/>
            </a:endParaRPr>
          </a:p>
        </p:txBody>
      </p:sp>
      <p:sp>
        <p:nvSpPr>
          <p:cNvPr id="4" name="object 4"/>
          <p:cNvSpPr txBox="1"/>
          <p:nvPr/>
        </p:nvSpPr>
        <p:spPr>
          <a:xfrm>
            <a:off x="863600" y="1122045"/>
            <a:ext cx="3499993" cy="1256754"/>
          </a:xfrm>
          <a:prstGeom prst="rect">
            <a:avLst/>
          </a:prstGeom>
        </p:spPr>
        <p:txBody>
          <a:bodyPr vert="horz" wrap="square" lIns="0" tIns="12700" rIns="0" bIns="0" rtlCol="0">
            <a:spAutoFit/>
          </a:bodyPr>
          <a:lstStyle/>
          <a:p>
            <a:pPr marL="12700" defTabSz="914418">
              <a:spcBef>
                <a:spcPts val="100"/>
              </a:spcBef>
            </a:pPr>
            <a:endParaRPr lang="en-US" sz="4000" spc="-5" dirty="0">
              <a:solidFill>
                <a:srgbClr val="0000FF"/>
              </a:solidFill>
              <a:latin typeface="Arial"/>
              <a:cs typeface="Arial"/>
              <a:hlinkClick r:id="rId2"/>
            </a:endParaRPr>
          </a:p>
          <a:p>
            <a:pPr marL="12700" defTabSz="914418">
              <a:spcBef>
                <a:spcPts val="100"/>
              </a:spcBef>
            </a:pPr>
            <a:r>
              <a:rPr sz="4000" spc="-5" dirty="0">
                <a:solidFill>
                  <a:srgbClr val="0000FF"/>
                </a:solidFill>
                <a:latin typeface="Arial"/>
                <a:cs typeface="Arial"/>
                <a:hlinkClick r:id="rId2"/>
              </a:rPr>
              <a:t>www.va.gov</a:t>
            </a:r>
            <a:endParaRPr sz="4000" dirty="0">
              <a:solidFill>
                <a:prstClr val="black"/>
              </a:solidFill>
              <a:latin typeface="Arial"/>
              <a:cs typeface="Arial"/>
            </a:endParaRPr>
          </a:p>
        </p:txBody>
      </p:sp>
      <p:sp>
        <p:nvSpPr>
          <p:cNvPr id="9" name="object 9"/>
          <p:cNvSpPr txBox="1">
            <a:spLocks noGrp="1"/>
          </p:cNvSpPr>
          <p:nvPr>
            <p:ph type="title"/>
          </p:nvPr>
        </p:nvSpPr>
        <p:spPr>
          <a:xfrm>
            <a:off x="774700" y="550384"/>
            <a:ext cx="8534400" cy="689932"/>
          </a:xfrm>
          <a:prstGeom prst="rect">
            <a:avLst/>
          </a:prstGeom>
        </p:spPr>
        <p:txBody>
          <a:bodyPr vert="horz" wrap="square" lIns="0" tIns="12700" rIns="0" bIns="0" rtlCol="0" anchor="ctr">
            <a:spAutoFit/>
          </a:bodyPr>
          <a:lstStyle/>
          <a:p>
            <a:pPr marL="12700">
              <a:lnSpc>
                <a:spcPct val="100000"/>
              </a:lnSpc>
              <a:spcBef>
                <a:spcPts val="100"/>
              </a:spcBef>
            </a:pPr>
            <a:r>
              <a:rPr spc="-10" dirty="0">
                <a:solidFill>
                  <a:srgbClr val="002060"/>
                </a:solidFill>
                <a:latin typeface="Arial Black" panose="020B0A04020102020204" pitchFamily="34" charset="0"/>
              </a:rPr>
              <a:t>Accessing</a:t>
            </a:r>
            <a:r>
              <a:rPr spc="-50" dirty="0">
                <a:solidFill>
                  <a:srgbClr val="002060"/>
                </a:solidFill>
                <a:latin typeface="Arial Black" panose="020B0A04020102020204" pitchFamily="34" charset="0"/>
              </a:rPr>
              <a:t> </a:t>
            </a:r>
            <a:r>
              <a:rPr lang="en-US" spc="-50" dirty="0">
                <a:solidFill>
                  <a:srgbClr val="002060"/>
                </a:solidFill>
                <a:latin typeface="Arial Black" panose="020B0A04020102020204" pitchFamily="34" charset="0"/>
              </a:rPr>
              <a:t>Your </a:t>
            </a:r>
            <a:r>
              <a:rPr spc="-10" dirty="0">
                <a:solidFill>
                  <a:srgbClr val="002060"/>
                </a:solidFill>
                <a:latin typeface="Arial Black" panose="020B0A04020102020204" pitchFamily="34" charset="0"/>
              </a:rPr>
              <a:t>VA</a:t>
            </a:r>
            <a:r>
              <a:rPr lang="en-US" spc="-10" dirty="0">
                <a:solidFill>
                  <a:srgbClr val="002060"/>
                </a:solidFill>
                <a:latin typeface="Arial Black" panose="020B0A04020102020204" pitchFamily="34" charset="0"/>
              </a:rPr>
              <a:t> Benefits </a:t>
            </a:r>
            <a:endParaRPr spc="-10" dirty="0">
              <a:solidFill>
                <a:srgbClr val="002060"/>
              </a:solidFill>
              <a:latin typeface="Arial Black" panose="020B0A04020102020204" pitchFamily="34" charset="0"/>
            </a:endParaRPr>
          </a:p>
        </p:txBody>
      </p:sp>
      <p:sp>
        <p:nvSpPr>
          <p:cNvPr id="11" name="object 11"/>
          <p:cNvSpPr txBox="1"/>
          <p:nvPr/>
        </p:nvSpPr>
        <p:spPr>
          <a:xfrm>
            <a:off x="10365993" y="6295953"/>
            <a:ext cx="236220" cy="318036"/>
          </a:xfrm>
          <a:prstGeom prst="rect">
            <a:avLst/>
          </a:prstGeom>
        </p:spPr>
        <p:txBody>
          <a:bodyPr vert="horz" wrap="square" lIns="0" tIns="101600" rIns="0" bIns="0" rtlCol="0">
            <a:spAutoFit/>
          </a:bodyPr>
          <a:lstStyle/>
          <a:p>
            <a:pPr marL="25401" defTabSz="914418">
              <a:spcBef>
                <a:spcPts val="800"/>
              </a:spcBef>
            </a:pPr>
            <a:fld id="{81D60167-4931-47E6-BA6A-407CBD079E47}" type="slidenum">
              <a:rPr sz="1400" spc="-5" dirty="0">
                <a:solidFill>
                  <a:srgbClr val="FFFFFF"/>
                </a:solidFill>
                <a:latin typeface="Arial"/>
                <a:cs typeface="Arial"/>
              </a:rPr>
              <a:pPr marL="25401" defTabSz="914418">
                <a:spcBef>
                  <a:spcPts val="800"/>
                </a:spcBef>
              </a:pPr>
              <a:t>10</a:t>
            </a:fld>
            <a:endParaRPr sz="1400">
              <a:solidFill>
                <a:prstClr val="black"/>
              </a:solidFill>
              <a:latin typeface="Arial"/>
              <a:cs typeface="Arial"/>
            </a:endParaRPr>
          </a:p>
        </p:txBody>
      </p:sp>
      <p:pic>
        <p:nvPicPr>
          <p:cNvPr id="14" name="Picture 13" descr="VAlogo_27nov12">
            <a:extLst>
              <a:ext uri="{FF2B5EF4-FFF2-40B4-BE49-F238E27FC236}">
                <a16:creationId xmlns:a16="http://schemas.microsoft.com/office/drawing/2014/main" id="{F9F75483-309D-49CB-8387-083EE79E95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74300" y="190500"/>
            <a:ext cx="1612900" cy="1251203"/>
          </a:xfrm>
          <a:prstGeom prst="rect">
            <a:avLst/>
          </a:prstGeom>
          <a:noFill/>
          <a:ln>
            <a:noFill/>
          </a:ln>
        </p:spPr>
      </p:pic>
      <p:sp>
        <p:nvSpPr>
          <p:cNvPr id="17" name="TextBox 16">
            <a:extLst>
              <a:ext uri="{FF2B5EF4-FFF2-40B4-BE49-F238E27FC236}">
                <a16:creationId xmlns:a16="http://schemas.microsoft.com/office/drawing/2014/main" id="{88307DFF-2D43-4BBD-AC7D-50F5E6374466}"/>
              </a:ext>
            </a:extLst>
          </p:cNvPr>
          <p:cNvSpPr txBox="1"/>
          <p:nvPr/>
        </p:nvSpPr>
        <p:spPr>
          <a:xfrm>
            <a:off x="4808093" y="1823688"/>
            <a:ext cx="6654800" cy="605230"/>
          </a:xfrm>
          <a:prstGeom prst="rect">
            <a:avLst/>
          </a:prstGeom>
          <a:noFill/>
        </p:spPr>
        <p:txBody>
          <a:bodyPr wrap="square" rtlCol="0">
            <a:spAutoFit/>
          </a:bodyPr>
          <a:lstStyle/>
          <a:p>
            <a:pPr defTabSz="914418"/>
            <a:r>
              <a:rPr lang="en-US" sz="3333" b="1" dirty="0">
                <a:solidFill>
                  <a:prstClr val="black"/>
                </a:solidFill>
                <a:latin typeface="Calibri" panose="020F0502020204030204"/>
              </a:rPr>
              <a:t>One Stop Shop For All VA Benefits </a:t>
            </a:r>
          </a:p>
        </p:txBody>
      </p:sp>
      <p:pic>
        <p:nvPicPr>
          <p:cNvPr id="19" name="Picture 18">
            <a:extLst>
              <a:ext uri="{FF2B5EF4-FFF2-40B4-BE49-F238E27FC236}">
                <a16:creationId xmlns:a16="http://schemas.microsoft.com/office/drawing/2014/main" id="{B2787CEC-8D14-420B-A574-ECACCB1F7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2" y="2470017"/>
            <a:ext cx="4396487" cy="4286383"/>
          </a:xfrm>
          <a:prstGeom prst="rect">
            <a:avLst/>
          </a:prstGeom>
        </p:spPr>
      </p:pic>
      <p:sp>
        <p:nvSpPr>
          <p:cNvPr id="20" name="TextBox 19">
            <a:extLst>
              <a:ext uri="{FF2B5EF4-FFF2-40B4-BE49-F238E27FC236}">
                <a16:creationId xmlns:a16="http://schemas.microsoft.com/office/drawing/2014/main" id="{EA9BA078-A33E-42E5-BBEF-D8B6E911AC2E}"/>
              </a:ext>
            </a:extLst>
          </p:cNvPr>
          <p:cNvSpPr txBox="1"/>
          <p:nvPr/>
        </p:nvSpPr>
        <p:spPr>
          <a:xfrm>
            <a:off x="5219700" y="2470018"/>
            <a:ext cx="6527800" cy="5663089"/>
          </a:xfrm>
          <a:prstGeom prst="rect">
            <a:avLst/>
          </a:prstGeom>
          <a:noFill/>
        </p:spPr>
        <p:txBody>
          <a:bodyPr wrap="square" rtlCol="0">
            <a:spAutoFit/>
          </a:bodyPr>
          <a:lstStyle/>
          <a:p>
            <a:pPr marL="285756" indent="-285756" defTabSz="914418">
              <a:buFont typeface="Arial" panose="020B0604020202020204" pitchFamily="34" charset="0"/>
              <a:buChar char="•"/>
            </a:pPr>
            <a:r>
              <a:rPr lang="en-US" sz="2800" dirty="0">
                <a:solidFill>
                  <a:prstClr val="black"/>
                </a:solidFill>
                <a:latin typeface="Calibri" panose="020F0502020204030204"/>
              </a:rPr>
              <a:t>File a claim for compensation</a:t>
            </a:r>
          </a:p>
          <a:p>
            <a:pPr marL="285756" indent="-285756" defTabSz="914418">
              <a:buFont typeface="Arial" panose="020B0604020202020204" pitchFamily="34" charset="0"/>
              <a:buChar char="•"/>
            </a:pPr>
            <a:r>
              <a:rPr lang="en-US" sz="2800" dirty="0">
                <a:solidFill>
                  <a:prstClr val="black"/>
                </a:solidFill>
                <a:latin typeface="Calibri" panose="020F0502020204030204"/>
              </a:rPr>
              <a:t>Check your claim or appeal status</a:t>
            </a:r>
          </a:p>
          <a:p>
            <a:pPr marL="285756" indent="-285756" defTabSz="914418">
              <a:buFont typeface="Arial" panose="020B0604020202020204" pitchFamily="34" charset="0"/>
              <a:buChar char="•"/>
            </a:pPr>
            <a:r>
              <a:rPr lang="en-US" sz="2800" dirty="0">
                <a:solidFill>
                  <a:prstClr val="black"/>
                </a:solidFill>
                <a:latin typeface="Calibri" panose="020F0502020204030204"/>
              </a:rPr>
              <a:t>Upload evidence to support your claim</a:t>
            </a:r>
          </a:p>
          <a:p>
            <a:pPr marL="285756" indent="-285756" defTabSz="914418">
              <a:buFont typeface="Arial" panose="020B0604020202020204" pitchFamily="34" charset="0"/>
              <a:buChar char="•"/>
            </a:pPr>
            <a:r>
              <a:rPr lang="en-US" sz="2800" dirty="0">
                <a:solidFill>
                  <a:prstClr val="black"/>
                </a:solidFill>
                <a:latin typeface="Calibri" panose="020F0502020204030204"/>
              </a:rPr>
              <a:t>Download Benefits Letters</a:t>
            </a:r>
          </a:p>
          <a:p>
            <a:pPr marL="285756" indent="-285756" defTabSz="914418">
              <a:buFont typeface="Arial" panose="020B0604020202020204" pitchFamily="34" charset="0"/>
              <a:buChar char="•"/>
            </a:pPr>
            <a:r>
              <a:rPr lang="en-US" sz="2800" dirty="0">
                <a:solidFill>
                  <a:prstClr val="black"/>
                </a:solidFill>
                <a:latin typeface="Calibri" panose="020F0502020204030204"/>
              </a:rPr>
              <a:t>Change your address</a:t>
            </a:r>
          </a:p>
          <a:p>
            <a:pPr marL="285756" indent="-285756" defTabSz="914418">
              <a:buFont typeface="Arial" panose="020B0604020202020204" pitchFamily="34" charset="0"/>
              <a:buChar char="•"/>
            </a:pPr>
            <a:r>
              <a:rPr lang="en-US" sz="2800" dirty="0">
                <a:solidFill>
                  <a:prstClr val="black"/>
                </a:solidFill>
                <a:latin typeface="Calibri" panose="020F0502020204030204"/>
              </a:rPr>
              <a:t>Request your DD-214</a:t>
            </a:r>
          </a:p>
          <a:p>
            <a:pPr marL="285756" indent="-285756" defTabSz="914418">
              <a:buFont typeface="Arial" panose="020B0604020202020204" pitchFamily="34" charset="0"/>
              <a:buChar char="•"/>
            </a:pPr>
            <a:r>
              <a:rPr lang="en-US" sz="2800" dirty="0">
                <a:solidFill>
                  <a:prstClr val="black"/>
                </a:solidFill>
                <a:latin typeface="Calibri" panose="020F0502020204030204"/>
              </a:rPr>
              <a:t>Get you VA Medical Records</a:t>
            </a:r>
          </a:p>
          <a:p>
            <a:pPr marL="285756" indent="-285756" defTabSz="914418">
              <a:buFont typeface="Arial" panose="020B0604020202020204" pitchFamily="34" charset="0"/>
              <a:buChar char="•"/>
            </a:pPr>
            <a:r>
              <a:rPr lang="en-US" sz="2800" dirty="0">
                <a:solidFill>
                  <a:prstClr val="black"/>
                </a:solidFill>
                <a:latin typeface="Calibri" panose="020F0502020204030204"/>
              </a:rPr>
              <a:t>Refill Prescriptions</a:t>
            </a:r>
          </a:p>
          <a:p>
            <a:pPr marL="285756" indent="-285756" defTabSz="914418">
              <a:buFont typeface="Arial" panose="020B0604020202020204" pitchFamily="34" charset="0"/>
              <a:buChar char="•"/>
            </a:pPr>
            <a:r>
              <a:rPr lang="en-US" sz="2600" dirty="0">
                <a:solidFill>
                  <a:prstClr val="black"/>
                </a:solidFill>
                <a:latin typeface="Calibri" panose="020F0502020204030204"/>
              </a:rPr>
              <a:t>Send a secure message to your VA provider</a:t>
            </a:r>
          </a:p>
          <a:p>
            <a:pPr marL="285756" indent="-285756" defTabSz="914418">
              <a:buFont typeface="Arial" panose="020B0604020202020204" pitchFamily="34" charset="0"/>
              <a:buChar char="•"/>
            </a:pPr>
            <a:endParaRPr lang="en-US" sz="2800" dirty="0">
              <a:solidFill>
                <a:prstClr val="black"/>
              </a:solidFill>
              <a:latin typeface="Calibri" panose="020F0502020204030204"/>
            </a:endParaRPr>
          </a:p>
          <a:p>
            <a:pPr marL="285756" indent="-285756" defTabSz="914418">
              <a:buFont typeface="Arial" panose="020B0604020202020204" pitchFamily="34" charset="0"/>
              <a:buChar char="•"/>
            </a:pPr>
            <a:endParaRPr lang="en-US" sz="2800" dirty="0">
              <a:solidFill>
                <a:prstClr val="black"/>
              </a:solidFill>
              <a:latin typeface="Calibri" panose="020F0502020204030204"/>
            </a:endParaRPr>
          </a:p>
          <a:p>
            <a:pPr marL="285756" indent="-285756" defTabSz="914418">
              <a:buFont typeface="Arial" panose="020B0604020202020204" pitchFamily="34" charset="0"/>
              <a:buChar char="•"/>
            </a:pPr>
            <a:endParaRPr lang="en-US" sz="2800" dirty="0">
              <a:solidFill>
                <a:prstClr val="black"/>
              </a:solidFill>
              <a:latin typeface="Calibri" panose="020F0502020204030204"/>
            </a:endParaRPr>
          </a:p>
          <a:p>
            <a:pPr marL="285756" indent="-285756" defTabSz="914418">
              <a:buFont typeface="Arial" panose="020B0604020202020204" pitchFamily="34" charset="0"/>
              <a:buChar char="•"/>
            </a:pPr>
            <a:endParaRPr lang="en-US" sz="2800" dirty="0">
              <a:solidFill>
                <a:prstClr val="black"/>
              </a:solidFill>
              <a:latin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6133FA-2818-4C82-9A85-7D8777FD7BFA}"/>
              </a:ext>
            </a:extLst>
          </p:cNvPr>
          <p:cNvSpPr>
            <a:spLocks noGrp="1"/>
          </p:cNvSpPr>
          <p:nvPr>
            <p:ph type="title"/>
          </p:nvPr>
        </p:nvSpPr>
        <p:spPr>
          <a:xfrm>
            <a:off x="0" y="3"/>
            <a:ext cx="12192000" cy="1409698"/>
          </a:xfrm>
          <a:solidFill>
            <a:schemeClr val="accent1">
              <a:lumMod val="40000"/>
              <a:lumOff val="60000"/>
            </a:schemeClr>
          </a:solidFill>
        </p:spPr>
        <p:txBody>
          <a:bodyPr/>
          <a:lstStyle/>
          <a:p>
            <a:r>
              <a:rPr lang="en-US" spc="-10" dirty="0">
                <a:solidFill>
                  <a:srgbClr val="002060"/>
                </a:solidFill>
                <a:latin typeface="Arial Black" panose="020B0A04020102020204" pitchFamily="34" charset="0"/>
              </a:rPr>
              <a:t>  Accessing</a:t>
            </a:r>
            <a:r>
              <a:rPr lang="en-US" spc="-50" dirty="0">
                <a:solidFill>
                  <a:srgbClr val="002060"/>
                </a:solidFill>
                <a:latin typeface="Arial Black" panose="020B0A04020102020204" pitchFamily="34" charset="0"/>
              </a:rPr>
              <a:t> Your </a:t>
            </a:r>
            <a:r>
              <a:rPr lang="en-US" spc="-10" dirty="0">
                <a:solidFill>
                  <a:srgbClr val="002060"/>
                </a:solidFill>
                <a:latin typeface="Arial Black" panose="020B0A04020102020204" pitchFamily="34" charset="0"/>
              </a:rPr>
              <a:t>VA Benefits  </a:t>
            </a:r>
            <a:endParaRPr lang="en-US" dirty="0"/>
          </a:p>
        </p:txBody>
      </p:sp>
      <p:sp>
        <p:nvSpPr>
          <p:cNvPr id="6" name="Content Placeholder 5">
            <a:extLst>
              <a:ext uri="{FF2B5EF4-FFF2-40B4-BE49-F238E27FC236}">
                <a16:creationId xmlns:a16="http://schemas.microsoft.com/office/drawing/2014/main" id="{77C75C69-B003-4C0F-956E-421F20E11605}"/>
              </a:ext>
            </a:extLst>
          </p:cNvPr>
          <p:cNvSpPr>
            <a:spLocks noGrp="1"/>
          </p:cNvSpPr>
          <p:nvPr>
            <p:ph sz="half" idx="1"/>
          </p:nvPr>
        </p:nvSpPr>
        <p:spPr>
          <a:xfrm>
            <a:off x="0" y="1587500"/>
            <a:ext cx="6019800" cy="5118100"/>
          </a:xfrm>
          <a:solidFill>
            <a:schemeClr val="bg1">
              <a:lumMod val="95000"/>
            </a:schemeClr>
          </a:solidFill>
          <a:ln>
            <a:solidFill>
              <a:schemeClr val="tx1"/>
            </a:solidFill>
          </a:ln>
        </p:spPr>
        <p:txBody>
          <a:bodyPr>
            <a:normAutofit lnSpcReduction="10000"/>
          </a:bodyPr>
          <a:lstStyle/>
          <a:p>
            <a:pPr marL="0" indent="0" algn="ctr">
              <a:spcBef>
                <a:spcPts val="0"/>
              </a:spcBef>
              <a:spcAft>
                <a:spcPts val="1200"/>
              </a:spcAft>
              <a:buNone/>
            </a:pPr>
            <a:r>
              <a:rPr lang="en-US" sz="3200" b="1" spc="-5" dirty="0">
                <a:latin typeface="Arial" panose="020B0604020202020204" pitchFamily="34" charset="0"/>
                <a:cs typeface="Arial" panose="020B0604020202020204" pitchFamily="34" charset="0"/>
              </a:rPr>
              <a:t>Online Resources</a:t>
            </a:r>
          </a:p>
          <a:p>
            <a:pPr marL="0" indent="0" algn="ctr">
              <a:spcBef>
                <a:spcPts val="0"/>
              </a:spcBef>
              <a:buNone/>
            </a:pPr>
            <a:r>
              <a:rPr lang="en-US" b="1" spc="-5" dirty="0">
                <a:latin typeface="Arial" panose="020B0604020202020204" pitchFamily="34" charset="0"/>
                <a:cs typeface="Arial" panose="020B0604020202020204" pitchFamily="34" charset="0"/>
              </a:rPr>
              <a:t>Inquiry Routing &amp; Information System (IRIS)</a:t>
            </a:r>
          </a:p>
          <a:p>
            <a:pPr marL="0" indent="0" algn="ctr">
              <a:spcBef>
                <a:spcPts val="0"/>
              </a:spcBef>
              <a:spcAft>
                <a:spcPts val="1200"/>
              </a:spcAft>
              <a:buNone/>
            </a:pPr>
            <a:r>
              <a:rPr lang="en-US" sz="2600" spc="-5" dirty="0">
                <a:latin typeface="Arial" panose="020B0604020202020204" pitchFamily="34" charset="0"/>
                <a:cs typeface="Arial" panose="020B0604020202020204" pitchFamily="34" charset="0"/>
                <a:hlinkClick r:id="rId2"/>
              </a:rPr>
              <a:t>https://iris.custhelp.va.gov</a:t>
            </a:r>
            <a:endParaRPr lang="en-US" sz="3100" b="1" spc="-5" dirty="0">
              <a:latin typeface="Arial" panose="020B0604020202020204" pitchFamily="34" charset="0"/>
              <a:cs typeface="Arial" panose="020B0604020202020204" pitchFamily="34" charset="0"/>
            </a:endParaRPr>
          </a:p>
          <a:p>
            <a:pPr marL="0" indent="0" algn="ctr">
              <a:buNone/>
            </a:pPr>
            <a:r>
              <a:rPr lang="en-US" sz="3100" b="1" spc="-5" dirty="0">
                <a:latin typeface="Arial" panose="020B0604020202020204" pitchFamily="34" charset="0"/>
                <a:cs typeface="Arial" panose="020B0604020202020204" pitchFamily="34" charset="0"/>
              </a:rPr>
              <a:t>VA on Facebook</a:t>
            </a:r>
          </a:p>
          <a:p>
            <a:pPr marL="0" indent="0" algn="ctr">
              <a:spcBef>
                <a:spcPts val="600"/>
              </a:spcBef>
              <a:spcAft>
                <a:spcPts val="1200"/>
              </a:spcAft>
              <a:buNone/>
            </a:pPr>
            <a:r>
              <a:rPr lang="en-US" sz="2400" spc="-5" dirty="0">
                <a:solidFill>
                  <a:srgbClr val="0000FF"/>
                </a:solidFill>
                <a:latin typeface="Verdana"/>
                <a:cs typeface="Verdana"/>
                <a:hlinkClick r:id="rId3"/>
              </a:rPr>
              <a:t>www.facebook.com/VeteransAffairs</a:t>
            </a:r>
            <a:endParaRPr lang="en-US" sz="2400" dirty="0">
              <a:latin typeface="Verdana"/>
              <a:cs typeface="Verdana"/>
            </a:endParaRPr>
          </a:p>
          <a:p>
            <a:pPr marL="0" indent="0" algn="ctr">
              <a:lnSpc>
                <a:spcPct val="100000"/>
              </a:lnSpc>
              <a:spcAft>
                <a:spcPts val="200"/>
              </a:spcAft>
              <a:buNone/>
            </a:pPr>
            <a:r>
              <a:rPr lang="en-US" sz="3100" b="1" spc="-5" dirty="0">
                <a:latin typeface="Arial" panose="020B0604020202020204" pitchFamily="34" charset="0"/>
                <a:cs typeface="Arial" panose="020B0604020202020204" pitchFamily="34" charset="0"/>
              </a:rPr>
              <a:t>VA on Twitter</a:t>
            </a:r>
          </a:p>
          <a:p>
            <a:pPr marL="0" indent="0" algn="ctr">
              <a:lnSpc>
                <a:spcPct val="100000"/>
              </a:lnSpc>
              <a:spcAft>
                <a:spcPts val="600"/>
              </a:spcAft>
              <a:buNone/>
            </a:pPr>
            <a:r>
              <a:rPr lang="en-US" sz="2600" spc="-5" dirty="0">
                <a:solidFill>
                  <a:srgbClr val="0000FF"/>
                </a:solidFill>
                <a:latin typeface="Verdana"/>
                <a:cs typeface="Verdana"/>
                <a:hlinkClick r:id="rId4"/>
              </a:rPr>
              <a:t>www.twitter.com/DeptVetAffairs</a:t>
            </a:r>
            <a:endParaRPr lang="en-US" sz="2600" spc="-5" dirty="0">
              <a:latin typeface="Arial" panose="020B0604020202020204" pitchFamily="34" charset="0"/>
              <a:cs typeface="Arial" panose="020B0604020202020204" pitchFamily="34" charset="0"/>
            </a:endParaRPr>
          </a:p>
          <a:p>
            <a:pPr marL="0" indent="0" algn="ctr">
              <a:lnSpc>
                <a:spcPct val="100000"/>
              </a:lnSpc>
              <a:spcBef>
                <a:spcPts val="1200"/>
              </a:spcBef>
              <a:buNone/>
            </a:pPr>
            <a:r>
              <a:rPr lang="en-US" sz="3200" b="1" spc="-5" dirty="0">
                <a:latin typeface="Arial" panose="020B0604020202020204" pitchFamily="34" charset="0"/>
                <a:cs typeface="Arial" panose="020B0604020202020204" pitchFamily="34" charset="0"/>
              </a:rPr>
              <a:t>VA Home Page </a:t>
            </a:r>
          </a:p>
          <a:p>
            <a:pPr marL="0" indent="0" algn="ctr">
              <a:buNone/>
            </a:pPr>
            <a:r>
              <a:rPr lang="en-US" sz="2400" spc="-5"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5"/>
              </a:rPr>
              <a:t>www.va.gov</a:t>
            </a:r>
            <a:endParaRPr lang="en-US" sz="2400" b="1" spc="-5"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
        <p:nvSpPr>
          <p:cNvPr id="7" name="Content Placeholder 6">
            <a:extLst>
              <a:ext uri="{FF2B5EF4-FFF2-40B4-BE49-F238E27FC236}">
                <a16:creationId xmlns:a16="http://schemas.microsoft.com/office/drawing/2014/main" id="{B8A21080-AEB7-433A-ACAD-13E85C81C7C1}"/>
              </a:ext>
            </a:extLst>
          </p:cNvPr>
          <p:cNvSpPr>
            <a:spLocks noGrp="1"/>
          </p:cNvSpPr>
          <p:nvPr>
            <p:ph sz="half" idx="2"/>
          </p:nvPr>
        </p:nvSpPr>
        <p:spPr>
          <a:xfrm>
            <a:off x="6172200" y="1587500"/>
            <a:ext cx="6019800" cy="5118100"/>
          </a:xfrm>
          <a:solidFill>
            <a:schemeClr val="bg1">
              <a:lumMod val="95000"/>
            </a:schemeClr>
          </a:solidFill>
          <a:ln>
            <a:solidFill>
              <a:schemeClr val="tx1"/>
            </a:solidFill>
          </a:ln>
        </p:spPr>
        <p:txBody>
          <a:bodyPr>
            <a:normAutofit lnSpcReduction="10000"/>
          </a:bodyPr>
          <a:lstStyle/>
          <a:p>
            <a:pPr marL="0" indent="0" algn="ctr">
              <a:lnSpc>
                <a:spcPct val="110000"/>
              </a:lnSpc>
              <a:spcBef>
                <a:spcPts val="0"/>
              </a:spcBef>
              <a:buNone/>
            </a:pPr>
            <a:r>
              <a:rPr lang="en-US" sz="3200" b="1" dirty="0">
                <a:latin typeface="Arial" panose="020B0604020202020204" pitchFamily="34" charset="0"/>
                <a:cs typeface="Arial" panose="020B0604020202020204" pitchFamily="34" charset="0"/>
              </a:rPr>
              <a:t>Contact VA By Phone </a:t>
            </a:r>
          </a:p>
          <a:p>
            <a:pPr marL="0" indent="0" algn="ctr">
              <a:buNone/>
            </a:pPr>
            <a:endParaRPr lang="en-US" sz="3200" b="1" dirty="0">
              <a:latin typeface="Arial" panose="020B0604020202020204" pitchFamily="34" charset="0"/>
              <a:cs typeface="Arial" panose="020B0604020202020204" pitchFamily="34" charset="0"/>
            </a:endParaRPr>
          </a:p>
          <a:p>
            <a:pPr marL="0" marR="81917" indent="0">
              <a:lnSpc>
                <a:spcPct val="120000"/>
              </a:lnSpc>
              <a:spcAft>
                <a:spcPts val="1000"/>
              </a:spcAft>
              <a:buNone/>
            </a:pPr>
            <a:r>
              <a:rPr lang="en-US" sz="2333" b="1" spc="-5" dirty="0">
                <a:latin typeface="Verdana"/>
                <a:cs typeface="Verdana"/>
              </a:rPr>
              <a:t>Benefits </a:t>
            </a:r>
            <a:r>
              <a:rPr lang="en-US" sz="2333" b="1" spc="-10" dirty="0">
                <a:latin typeface="Arial" panose="020B0604020202020204" pitchFamily="34" charset="0"/>
                <a:cs typeface="Arial" panose="020B0604020202020204" pitchFamily="34" charset="0"/>
              </a:rPr>
              <a:t>Information:    </a:t>
            </a:r>
            <a:r>
              <a:rPr lang="en-US" sz="2333" spc="-5" dirty="0">
                <a:solidFill>
                  <a:srgbClr val="1F497C"/>
                </a:solidFill>
                <a:latin typeface="Arial" panose="020B0604020202020204" pitchFamily="34" charset="0"/>
                <a:cs typeface="Arial" panose="020B0604020202020204" pitchFamily="34" charset="0"/>
              </a:rPr>
              <a:t>(800)</a:t>
            </a:r>
            <a:r>
              <a:rPr lang="en-US" sz="2333" spc="-15" dirty="0">
                <a:solidFill>
                  <a:srgbClr val="1F497C"/>
                </a:solidFill>
                <a:latin typeface="Arial" panose="020B0604020202020204" pitchFamily="34" charset="0"/>
                <a:cs typeface="Arial" panose="020B0604020202020204" pitchFamily="34" charset="0"/>
              </a:rPr>
              <a:t> </a:t>
            </a:r>
            <a:r>
              <a:rPr lang="en-US" sz="2333" spc="-5" dirty="0">
                <a:solidFill>
                  <a:srgbClr val="1F497C"/>
                </a:solidFill>
                <a:latin typeface="Arial" panose="020B0604020202020204" pitchFamily="34" charset="0"/>
                <a:cs typeface="Arial" panose="020B0604020202020204" pitchFamily="34" charset="0"/>
              </a:rPr>
              <a:t>827-1000</a:t>
            </a:r>
          </a:p>
          <a:p>
            <a:pPr marL="0" marR="81917" indent="0">
              <a:lnSpc>
                <a:spcPct val="120000"/>
              </a:lnSpc>
              <a:spcAft>
                <a:spcPts val="1000"/>
              </a:spcAft>
              <a:buNone/>
            </a:pPr>
            <a:r>
              <a:rPr lang="en-US" sz="2333" b="1" spc="-10" dirty="0">
                <a:latin typeface="Arial" panose="020B0604020202020204" pitchFamily="34" charset="0"/>
                <a:cs typeface="Arial" panose="020B0604020202020204" pitchFamily="34" charset="0"/>
              </a:rPr>
              <a:t>Education</a:t>
            </a:r>
            <a:r>
              <a:rPr lang="en-US" sz="2333" b="1" spc="-35" dirty="0">
                <a:latin typeface="Arial" panose="020B0604020202020204" pitchFamily="34" charset="0"/>
                <a:cs typeface="Arial" panose="020B0604020202020204" pitchFamily="34" charset="0"/>
              </a:rPr>
              <a:t> </a:t>
            </a:r>
            <a:r>
              <a:rPr lang="en-US" sz="2333" b="1" spc="-5" dirty="0">
                <a:latin typeface="Arial" panose="020B0604020202020204" pitchFamily="34" charset="0"/>
                <a:cs typeface="Arial" panose="020B0604020202020204" pitchFamily="34" charset="0"/>
              </a:rPr>
              <a:t>Benefits:         </a:t>
            </a:r>
            <a:r>
              <a:rPr lang="en-US" sz="2333" spc="-5" dirty="0">
                <a:solidFill>
                  <a:srgbClr val="1F497C"/>
                </a:solidFill>
                <a:latin typeface="Arial" panose="020B0604020202020204" pitchFamily="34" charset="0"/>
                <a:cs typeface="Arial" panose="020B0604020202020204" pitchFamily="34" charset="0"/>
              </a:rPr>
              <a:t>(888)</a:t>
            </a:r>
            <a:r>
              <a:rPr lang="en-US" sz="2333" spc="-20" dirty="0">
                <a:solidFill>
                  <a:srgbClr val="1F497C"/>
                </a:solidFill>
                <a:latin typeface="Arial" panose="020B0604020202020204" pitchFamily="34" charset="0"/>
                <a:cs typeface="Arial" panose="020B0604020202020204" pitchFamily="34" charset="0"/>
              </a:rPr>
              <a:t> </a:t>
            </a:r>
            <a:r>
              <a:rPr lang="en-US" sz="2333" spc="-5" dirty="0">
                <a:solidFill>
                  <a:srgbClr val="1F497C"/>
                </a:solidFill>
                <a:latin typeface="Arial" panose="020B0604020202020204" pitchFamily="34" charset="0"/>
                <a:cs typeface="Arial" panose="020B0604020202020204" pitchFamily="34" charset="0"/>
              </a:rPr>
              <a:t>442-4551</a:t>
            </a:r>
          </a:p>
          <a:p>
            <a:pPr marL="0" marR="81917" indent="0">
              <a:lnSpc>
                <a:spcPct val="120000"/>
              </a:lnSpc>
              <a:spcAft>
                <a:spcPts val="1000"/>
              </a:spcAft>
              <a:buNone/>
            </a:pPr>
            <a:r>
              <a:rPr lang="en-US" sz="2333" b="1" spc="-5" dirty="0">
                <a:latin typeface="Arial" panose="020B0604020202020204" pitchFamily="34" charset="0"/>
                <a:cs typeface="Arial" panose="020B0604020202020204" pitchFamily="34" charset="0"/>
              </a:rPr>
              <a:t>Health Care</a:t>
            </a:r>
            <a:r>
              <a:rPr lang="en-US" sz="2333" b="1" spc="-35" dirty="0">
                <a:latin typeface="Arial" panose="020B0604020202020204" pitchFamily="34" charset="0"/>
                <a:cs typeface="Arial" panose="020B0604020202020204" pitchFamily="34" charset="0"/>
              </a:rPr>
              <a:t> </a:t>
            </a:r>
            <a:r>
              <a:rPr lang="en-US" sz="2333" b="1" spc="-5" dirty="0">
                <a:latin typeface="Arial" panose="020B0604020202020204" pitchFamily="34" charset="0"/>
                <a:cs typeface="Arial" panose="020B0604020202020204" pitchFamily="34" charset="0"/>
              </a:rPr>
              <a:t>Eligibility:     </a:t>
            </a:r>
            <a:r>
              <a:rPr lang="en-US" sz="2333" spc="-5" dirty="0">
                <a:solidFill>
                  <a:srgbClr val="1F497C"/>
                </a:solidFill>
                <a:latin typeface="Arial" panose="020B0604020202020204" pitchFamily="34" charset="0"/>
                <a:cs typeface="Arial" panose="020B0604020202020204" pitchFamily="34" charset="0"/>
              </a:rPr>
              <a:t>(877)</a:t>
            </a:r>
            <a:r>
              <a:rPr lang="en-US" sz="2333" spc="-15" dirty="0">
                <a:solidFill>
                  <a:srgbClr val="1F497C"/>
                </a:solidFill>
                <a:latin typeface="Arial" panose="020B0604020202020204" pitchFamily="34" charset="0"/>
                <a:cs typeface="Arial" panose="020B0604020202020204" pitchFamily="34" charset="0"/>
              </a:rPr>
              <a:t> </a:t>
            </a:r>
            <a:r>
              <a:rPr lang="en-US" sz="2333" spc="-5" dirty="0">
                <a:solidFill>
                  <a:srgbClr val="1F497C"/>
                </a:solidFill>
                <a:latin typeface="Arial" panose="020B0604020202020204" pitchFamily="34" charset="0"/>
                <a:cs typeface="Arial" panose="020B0604020202020204" pitchFamily="34" charset="0"/>
              </a:rPr>
              <a:t>222-8387</a:t>
            </a:r>
          </a:p>
          <a:p>
            <a:pPr marL="0" marR="81917" indent="0">
              <a:lnSpc>
                <a:spcPct val="120000"/>
              </a:lnSpc>
              <a:spcAft>
                <a:spcPts val="1000"/>
              </a:spcAft>
              <a:buNone/>
            </a:pPr>
            <a:r>
              <a:rPr lang="en-US" sz="2333" b="1" spc="-5" dirty="0">
                <a:latin typeface="Arial" panose="020B0604020202020204" pitchFamily="34" charset="0"/>
                <a:cs typeface="Arial" panose="020B0604020202020204" pitchFamily="34" charset="0"/>
              </a:rPr>
              <a:t>SGLI/VGLI:                        </a:t>
            </a:r>
            <a:r>
              <a:rPr lang="en-US" sz="2333" spc="-5" dirty="0">
                <a:solidFill>
                  <a:srgbClr val="1F497C"/>
                </a:solidFill>
                <a:latin typeface="Arial" panose="020B0604020202020204" pitchFamily="34" charset="0"/>
                <a:cs typeface="Arial" panose="020B0604020202020204" pitchFamily="34" charset="0"/>
              </a:rPr>
              <a:t>(800)</a:t>
            </a:r>
            <a:r>
              <a:rPr lang="en-US" sz="2333" spc="-55" dirty="0">
                <a:solidFill>
                  <a:srgbClr val="1F497C"/>
                </a:solidFill>
                <a:latin typeface="Arial" panose="020B0604020202020204" pitchFamily="34" charset="0"/>
                <a:cs typeface="Arial" panose="020B0604020202020204" pitchFamily="34" charset="0"/>
              </a:rPr>
              <a:t> </a:t>
            </a:r>
            <a:r>
              <a:rPr lang="en-US" sz="2333" spc="-5" dirty="0">
                <a:solidFill>
                  <a:srgbClr val="1F497C"/>
                </a:solidFill>
                <a:latin typeface="Arial" panose="020B0604020202020204" pitchFamily="34" charset="0"/>
                <a:cs typeface="Arial" panose="020B0604020202020204" pitchFamily="34" charset="0"/>
              </a:rPr>
              <a:t>419-1473</a:t>
            </a:r>
          </a:p>
          <a:p>
            <a:pPr marL="0" marR="81917" indent="0">
              <a:lnSpc>
                <a:spcPct val="120000"/>
              </a:lnSpc>
              <a:spcAft>
                <a:spcPts val="1000"/>
              </a:spcAft>
              <a:buNone/>
            </a:pPr>
            <a:r>
              <a:rPr lang="en-US" sz="2333" b="1" spc="-5" dirty="0">
                <a:latin typeface="Arial" panose="020B0604020202020204" pitchFamily="34" charset="0"/>
                <a:cs typeface="Arial" panose="020B0604020202020204" pitchFamily="34" charset="0"/>
              </a:rPr>
              <a:t>VA Life</a:t>
            </a:r>
            <a:r>
              <a:rPr lang="en-US" sz="2333" b="1" spc="-70" dirty="0">
                <a:latin typeface="Arial" panose="020B0604020202020204" pitchFamily="34" charset="0"/>
                <a:cs typeface="Arial" panose="020B0604020202020204" pitchFamily="34" charset="0"/>
              </a:rPr>
              <a:t> </a:t>
            </a:r>
            <a:r>
              <a:rPr lang="en-US" sz="2333" b="1" spc="-10" dirty="0">
                <a:latin typeface="Arial" panose="020B0604020202020204" pitchFamily="34" charset="0"/>
                <a:cs typeface="Arial" panose="020B0604020202020204" pitchFamily="34" charset="0"/>
              </a:rPr>
              <a:t>Insurance:            </a:t>
            </a:r>
            <a:r>
              <a:rPr lang="en-US" sz="2333" spc="-5" dirty="0">
                <a:solidFill>
                  <a:srgbClr val="1F497C"/>
                </a:solidFill>
                <a:latin typeface="Arial" panose="020B0604020202020204" pitchFamily="34" charset="0"/>
                <a:cs typeface="Arial" panose="020B0604020202020204" pitchFamily="34" charset="0"/>
              </a:rPr>
              <a:t>(800)</a:t>
            </a:r>
            <a:r>
              <a:rPr lang="en-US" sz="2333" spc="-25" dirty="0">
                <a:solidFill>
                  <a:srgbClr val="1F497C"/>
                </a:solidFill>
                <a:latin typeface="Arial" panose="020B0604020202020204" pitchFamily="34" charset="0"/>
                <a:cs typeface="Arial" panose="020B0604020202020204" pitchFamily="34" charset="0"/>
              </a:rPr>
              <a:t> </a:t>
            </a:r>
            <a:r>
              <a:rPr lang="en-US" sz="2333" spc="-5" dirty="0">
                <a:solidFill>
                  <a:srgbClr val="1F497C"/>
                </a:solidFill>
                <a:latin typeface="Arial" panose="020B0604020202020204" pitchFamily="34" charset="0"/>
                <a:cs typeface="Arial" panose="020B0604020202020204" pitchFamily="34" charset="0"/>
              </a:rPr>
              <a:t>669-8477</a:t>
            </a:r>
            <a:endParaRPr lang="en-US" sz="2333" b="1" dirty="0">
              <a:latin typeface="Arial" panose="020B0604020202020204" pitchFamily="34" charset="0"/>
              <a:cs typeface="Arial" panose="020B0604020202020204" pitchFamily="34" charset="0"/>
            </a:endParaRPr>
          </a:p>
        </p:txBody>
      </p:sp>
      <p:pic>
        <p:nvPicPr>
          <p:cNvPr id="8" name="Picture 7" descr="VAlogo_27nov12">
            <a:extLst>
              <a:ext uri="{FF2B5EF4-FFF2-40B4-BE49-F238E27FC236}">
                <a16:creationId xmlns:a16="http://schemas.microsoft.com/office/drawing/2014/main" id="{E5145E23-80B9-485B-A377-E9FAAB28AAA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969500" y="58737"/>
            <a:ext cx="1638300" cy="1244600"/>
          </a:xfrm>
          <a:prstGeom prst="rect">
            <a:avLst/>
          </a:prstGeom>
          <a:noFill/>
          <a:ln>
            <a:noFill/>
          </a:ln>
        </p:spPr>
      </p:pic>
    </p:spTree>
    <p:extLst>
      <p:ext uri="{BB962C8B-B14F-4D97-AF65-F5344CB8AC3E}">
        <p14:creationId xmlns:p14="http://schemas.microsoft.com/office/powerpoint/2010/main" val="151922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5EC37-FD04-41C6-949A-A32B0193048F}"/>
              </a:ext>
            </a:extLst>
          </p:cNvPr>
          <p:cNvSpPr>
            <a:spLocks noGrp="1"/>
          </p:cNvSpPr>
          <p:nvPr>
            <p:ph type="title"/>
          </p:nvPr>
        </p:nvSpPr>
        <p:spPr>
          <a:xfrm>
            <a:off x="0" y="2"/>
            <a:ext cx="12192000" cy="145324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en-US" spc="-5" dirty="0">
                <a:latin typeface="Arial" panose="020B0604020202020204" pitchFamily="34" charset="0"/>
                <a:cs typeface="Arial" panose="020B0604020202020204" pitchFamily="34" charset="0"/>
              </a:rPr>
              <a:t>   </a:t>
            </a:r>
            <a:r>
              <a:rPr lang="en-US" b="1" spc="-5" dirty="0">
                <a:latin typeface="Arial" panose="020B0604020202020204" pitchFamily="34" charset="0"/>
                <a:cs typeface="Arial" panose="020B0604020202020204" pitchFamily="34" charset="0"/>
              </a:rPr>
              <a:t>How </a:t>
            </a:r>
            <a:r>
              <a:rPr lang="en-US" b="1" dirty="0">
                <a:latin typeface="Arial" panose="020B0604020202020204" pitchFamily="34" charset="0"/>
                <a:cs typeface="Arial" panose="020B0604020202020204" pitchFamily="34" charset="0"/>
              </a:rPr>
              <a:t>to</a:t>
            </a:r>
            <a:r>
              <a:rPr lang="en-US" b="1" spc="-15" dirty="0">
                <a:latin typeface="Arial" panose="020B0604020202020204" pitchFamily="34" charset="0"/>
                <a:cs typeface="Arial" panose="020B0604020202020204" pitchFamily="34" charset="0"/>
              </a:rPr>
              <a:t> </a:t>
            </a:r>
            <a:r>
              <a:rPr lang="en-US" b="1" spc="-10" dirty="0">
                <a:latin typeface="Arial" panose="020B0604020202020204" pitchFamily="34" charset="0"/>
                <a:cs typeface="Arial" panose="020B0604020202020204" pitchFamily="34" charset="0"/>
              </a:rPr>
              <a:t>Apply For Benefits</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AEF4E3C-CA7A-4B8E-B0C6-35F03F9DED20}"/>
              </a:ext>
            </a:extLst>
          </p:cNvPr>
          <p:cNvSpPr>
            <a:spLocks noGrp="1"/>
          </p:cNvSpPr>
          <p:nvPr>
            <p:ph idx="1"/>
          </p:nvPr>
        </p:nvSpPr>
        <p:spPr>
          <a:xfrm>
            <a:off x="2" y="1453244"/>
            <a:ext cx="12192000" cy="5404755"/>
          </a:xfrm>
          <a:solidFill>
            <a:schemeClr val="bg1">
              <a:lumMod val="95000"/>
            </a:schemeClr>
          </a:solidFill>
        </p:spPr>
        <p:txBody>
          <a:bodyPr>
            <a:noAutofit/>
          </a:bodyPr>
          <a:lstStyle/>
          <a:p>
            <a:pPr marL="0" indent="0">
              <a:buNone/>
            </a:pPr>
            <a:r>
              <a:rPr lang="en-US" sz="2400" b="1" dirty="0">
                <a:latin typeface="Verdana" panose="020B0604030504040204" pitchFamily="34" charset="0"/>
                <a:ea typeface="Verdana" panose="020B0604030504040204" pitchFamily="34" charset="0"/>
                <a:cs typeface="Verdana" panose="020B0604030504040204" pitchFamily="34" charset="0"/>
              </a:rPr>
              <a:t>Contact a Veterans Service Organization For Assistance </a:t>
            </a:r>
          </a:p>
          <a:p>
            <a:pPr marL="457209" lvl="1" indent="0">
              <a:buNone/>
            </a:pPr>
            <a:r>
              <a:rPr lang="en-US" b="1" dirty="0">
                <a:latin typeface="Verdana" panose="020B0604030504040204" pitchFamily="34" charset="0"/>
                <a:ea typeface="Verdana" panose="020B0604030504040204" pitchFamily="34" charset="0"/>
                <a:cs typeface="Verdana" panose="020B0604030504040204" pitchFamily="34" charset="0"/>
              </a:rPr>
              <a:t>	</a:t>
            </a:r>
            <a:r>
              <a:rPr lang="en-US" spc="-5" dirty="0">
                <a:latin typeface="Verdana" panose="020B0604030504040204" pitchFamily="34" charset="0"/>
                <a:ea typeface="Verdana" panose="020B0604030504040204" pitchFamily="34" charset="0"/>
                <a:cs typeface="Verdana" panose="020B0604030504040204" pitchFamily="34" charset="0"/>
              </a:rPr>
              <a:t> To obtain </a:t>
            </a:r>
            <a:r>
              <a:rPr lang="en-US" dirty="0">
                <a:latin typeface="Verdana" panose="020B0604030504040204" pitchFamily="34" charset="0"/>
                <a:ea typeface="Verdana" panose="020B0604030504040204" pitchFamily="34" charset="0"/>
                <a:cs typeface="Verdana" panose="020B0604030504040204" pitchFamily="34" charset="0"/>
              </a:rPr>
              <a:t>a </a:t>
            </a:r>
            <a:r>
              <a:rPr lang="en-US" spc="-5" dirty="0">
                <a:latin typeface="Verdana" panose="020B0604030504040204" pitchFamily="34" charset="0"/>
                <a:ea typeface="Verdana" panose="020B0604030504040204" pitchFamily="34" charset="0"/>
                <a:cs typeface="Verdana" panose="020B0604030504040204" pitchFamily="34" charset="0"/>
              </a:rPr>
              <a:t>listing </a:t>
            </a:r>
            <a:r>
              <a:rPr lang="en-US" dirty="0">
                <a:latin typeface="Verdana" panose="020B0604030504040204" pitchFamily="34" charset="0"/>
                <a:ea typeface="Verdana" panose="020B0604030504040204" pitchFamily="34" charset="0"/>
                <a:cs typeface="Verdana" panose="020B0604030504040204" pitchFamily="34" charset="0"/>
              </a:rPr>
              <a:t>of Veteran </a:t>
            </a:r>
            <a:r>
              <a:rPr lang="en-US" spc="-5" dirty="0">
                <a:latin typeface="Verdana" panose="020B0604030504040204" pitchFamily="34" charset="0"/>
                <a:ea typeface="Verdana" panose="020B0604030504040204" pitchFamily="34" charset="0"/>
                <a:cs typeface="Verdana" panose="020B0604030504040204" pitchFamily="34" charset="0"/>
              </a:rPr>
              <a:t>Service Organizations: </a:t>
            </a:r>
          </a:p>
          <a:p>
            <a:pPr marL="0" indent="0">
              <a:buNone/>
            </a:pPr>
            <a:r>
              <a:rPr lang="en-US" sz="2400" spc="-5" dirty="0">
                <a:solidFill>
                  <a:srgbClr val="4032F8"/>
                </a:solidFill>
                <a:latin typeface="Verdana" panose="020B0604030504040204" pitchFamily="34" charset="0"/>
                <a:ea typeface="Verdana" panose="020B0604030504040204" pitchFamily="34" charset="0"/>
                <a:cs typeface="Verdana" panose="020B0604030504040204" pitchFamily="34" charset="0"/>
                <a:hlinkClick r:id="rId2"/>
              </a:rPr>
              <a:t>http://www.va.gov/ogc/apps/accreditation/index.asp</a:t>
            </a:r>
            <a:endParaRPr lang="en-US" sz="2400" spc="-5" dirty="0">
              <a:solidFill>
                <a:srgbClr val="4032F8"/>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spc="-5" dirty="0">
              <a:solidFill>
                <a:srgbClr val="4032F8"/>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2400" b="1" spc="-5" dirty="0">
                <a:latin typeface="Verdana" panose="020B0604030504040204" pitchFamily="34" charset="0"/>
                <a:ea typeface="Verdana" panose="020B0604030504040204" pitchFamily="34" charset="0"/>
                <a:cs typeface="Verdana" panose="020B0604030504040204" pitchFamily="34" charset="0"/>
              </a:rPr>
              <a:t>Complete an Application	</a:t>
            </a:r>
          </a:p>
          <a:p>
            <a:pPr marL="0" indent="0">
              <a:buNone/>
            </a:pPr>
            <a:r>
              <a:rPr lang="en-US" sz="2400" b="1" spc="-5" dirty="0">
                <a:latin typeface="Verdana" panose="020B0604030504040204" pitchFamily="34" charset="0"/>
                <a:ea typeface="Verdana" panose="020B0604030504040204" pitchFamily="34" charset="0"/>
                <a:cs typeface="Verdana" panose="020B0604030504040204" pitchFamily="34" charset="0"/>
              </a:rPr>
              <a:t>	*</a:t>
            </a:r>
            <a:r>
              <a:rPr lang="en-US" sz="2400" spc="-5" dirty="0">
                <a:latin typeface="Verdana" panose="020B0604030504040204" pitchFamily="34" charset="0"/>
                <a:ea typeface="Verdana" panose="020B0604030504040204" pitchFamily="34" charset="0"/>
                <a:cs typeface="Verdana" panose="020B0604030504040204" pitchFamily="34" charset="0"/>
              </a:rPr>
              <a:t>Original Claims must be submitted on a VA Form 21-526EZ</a:t>
            </a:r>
            <a:r>
              <a:rPr lang="en-US" sz="2400" b="1" spc="-5" dirty="0">
                <a:latin typeface="Verdana" panose="020B0604030504040204" pitchFamily="34" charset="0"/>
                <a:ea typeface="Verdana" panose="020B0604030504040204" pitchFamily="34" charset="0"/>
                <a:cs typeface="Verdana" panose="020B0604030504040204" pitchFamily="34" charset="0"/>
              </a:rPr>
              <a:t>	</a:t>
            </a:r>
          </a:p>
          <a:p>
            <a:pPr marL="0" indent="0">
              <a:lnSpc>
                <a:spcPct val="100000"/>
              </a:lnSpc>
              <a:spcBef>
                <a:spcPts val="0"/>
              </a:spcBef>
              <a:buNone/>
            </a:pPr>
            <a:r>
              <a:rPr lang="en-US" sz="2400" b="1" spc="-5" dirty="0">
                <a:latin typeface="Verdana" panose="020B0604030504040204" pitchFamily="34" charset="0"/>
                <a:ea typeface="Verdana" panose="020B0604030504040204" pitchFamily="34" charset="0"/>
                <a:cs typeface="Verdana" panose="020B0604030504040204" pitchFamily="34" charset="0"/>
              </a:rPr>
              <a:t>	* </a:t>
            </a:r>
            <a:r>
              <a:rPr lang="en-US" sz="2400" spc="-5" dirty="0">
                <a:latin typeface="Verdana" panose="020B0604030504040204" pitchFamily="34" charset="0"/>
                <a:ea typeface="Verdana" panose="020B0604030504040204" pitchFamily="34" charset="0"/>
                <a:cs typeface="Verdana" panose="020B0604030504040204" pitchFamily="34" charset="0"/>
              </a:rPr>
              <a:t>Claim can be filed electronically on </a:t>
            </a:r>
            <a:r>
              <a:rPr lang="en-US" sz="2400" spc="-5" dirty="0">
                <a:latin typeface="Verdana" panose="020B0604030504040204" pitchFamily="34" charset="0"/>
                <a:ea typeface="Verdana" panose="020B0604030504040204" pitchFamily="34" charset="0"/>
                <a:cs typeface="Verdana" panose="020B0604030504040204" pitchFamily="34" charset="0"/>
                <a:hlinkClick r:id="rId3"/>
              </a:rPr>
              <a:t>http://www.VA.GOV</a:t>
            </a:r>
            <a:endParaRPr lang="en-US" sz="2400" spc="-5"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spc="-5"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2400" b="1" spc="-5" dirty="0">
                <a:latin typeface="Verdana" panose="020B0604030504040204" pitchFamily="34" charset="0"/>
                <a:ea typeface="Verdana" panose="020B0604030504040204" pitchFamily="34" charset="0"/>
                <a:cs typeface="Verdana" panose="020B0604030504040204" pitchFamily="34" charset="0"/>
              </a:rPr>
              <a:t>Submit Supporting Evidence and Claims Forms </a:t>
            </a:r>
          </a:p>
          <a:p>
            <a:pPr marL="457209" lvl="1" indent="0">
              <a:buNone/>
            </a:pPr>
            <a:r>
              <a:rPr lang="en-US" b="1" spc="-5" dirty="0">
                <a:latin typeface="Verdana" panose="020B0604030504040204" pitchFamily="34" charset="0"/>
                <a:ea typeface="Verdana" panose="020B0604030504040204" pitchFamily="34" charset="0"/>
                <a:cs typeface="Verdana" panose="020B0604030504040204" pitchFamily="34" charset="0"/>
              </a:rPr>
              <a:t>    *   </a:t>
            </a:r>
            <a:r>
              <a:rPr lang="en-US" spc="-5" dirty="0">
                <a:latin typeface="Verdana" panose="020B0604030504040204" pitchFamily="34" charset="0"/>
                <a:ea typeface="Verdana" panose="020B0604030504040204" pitchFamily="34" charset="0"/>
                <a:cs typeface="Verdana" panose="020B0604030504040204" pitchFamily="34" charset="0"/>
              </a:rPr>
              <a:t>DD-214</a:t>
            </a:r>
          </a:p>
          <a:p>
            <a:pPr marL="457209" lvl="1" indent="0">
              <a:buNone/>
            </a:pPr>
            <a:r>
              <a:rPr lang="en-US" spc="-5" dirty="0">
                <a:latin typeface="Verdana" panose="020B0604030504040204" pitchFamily="34" charset="0"/>
                <a:ea typeface="Verdana" panose="020B0604030504040204" pitchFamily="34" charset="0"/>
                <a:cs typeface="Verdana" panose="020B0604030504040204" pitchFamily="34" charset="0"/>
              </a:rPr>
              <a:t>	*  Private Medical Treatment Records</a:t>
            </a:r>
          </a:p>
          <a:p>
            <a:pPr marL="457209" lvl="1" indent="0">
              <a:buNone/>
            </a:pPr>
            <a:r>
              <a:rPr lang="en-US" spc="-5" dirty="0">
                <a:latin typeface="Verdana" panose="020B0604030504040204" pitchFamily="34" charset="0"/>
                <a:ea typeface="Verdana" panose="020B0604030504040204" pitchFamily="34" charset="0"/>
                <a:cs typeface="Verdana" panose="020B0604030504040204" pitchFamily="34" charset="0"/>
              </a:rPr>
              <a:t>	*  Any Service Treatment Records or Personnel Records in Your   			Possession </a:t>
            </a:r>
          </a:p>
          <a:p>
            <a:pPr marL="457209" lvl="1" indent="0">
              <a:buNone/>
            </a:pPr>
            <a:endParaRPr lang="en-US" spc="-5" dirty="0">
              <a:latin typeface="Verdana" panose="020B0604030504040204" pitchFamily="34" charset="0"/>
              <a:ea typeface="Verdana" panose="020B0604030504040204" pitchFamily="34" charset="0"/>
              <a:cs typeface="Verdana" panose="020B0604030504040204" pitchFamily="34" charset="0"/>
            </a:endParaRPr>
          </a:p>
          <a:p>
            <a:pPr marL="457209" lvl="1" indent="0">
              <a:buNone/>
            </a:pPr>
            <a:endParaRPr lang="en-US" spc="-5"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b="1" spc="-5" dirty="0">
                <a:latin typeface="Verdana" panose="020B0604030504040204" pitchFamily="34" charset="0"/>
                <a:ea typeface="Verdana" panose="020B0604030504040204" pitchFamily="34" charset="0"/>
                <a:cs typeface="Verdana" panose="020B0604030504040204" pitchFamily="34" charset="0"/>
              </a:rPr>
              <a:t>	</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VAlogo_27nov12">
            <a:extLst>
              <a:ext uri="{FF2B5EF4-FFF2-40B4-BE49-F238E27FC236}">
                <a16:creationId xmlns:a16="http://schemas.microsoft.com/office/drawing/2014/main" id="{1990F9E0-F795-43DF-BF9D-8FD84A71936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83800" y="104322"/>
            <a:ext cx="1754413" cy="1244600"/>
          </a:xfrm>
          <a:prstGeom prst="rect">
            <a:avLst/>
          </a:prstGeom>
          <a:noFill/>
          <a:ln>
            <a:noFill/>
          </a:ln>
        </p:spPr>
      </p:pic>
    </p:spTree>
    <p:extLst>
      <p:ext uri="{BB962C8B-B14F-4D97-AF65-F5344CB8AC3E}">
        <p14:creationId xmlns:p14="http://schemas.microsoft.com/office/powerpoint/2010/main" val="4131950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8542" y="336125"/>
            <a:ext cx="10974917" cy="976313"/>
          </a:xfrm>
        </p:spPr>
        <p:txBody>
          <a:bodyPr/>
          <a:lstStyle/>
          <a:p>
            <a:r>
              <a:rPr lang="en-US" sz="5167" dirty="0">
                <a:latin typeface="Georgia" pitchFamily="18" charset="0"/>
              </a:rPr>
              <a:t>Questions</a:t>
            </a:r>
          </a:p>
        </p:txBody>
      </p:sp>
      <p:sp>
        <p:nvSpPr>
          <p:cNvPr id="9" name="Slide Number Placeholder 3"/>
          <p:cNvSpPr>
            <a:spLocks noGrp="1"/>
          </p:cNvSpPr>
          <p:nvPr>
            <p:ph type="sldNum" sz="quarter" idx="10"/>
          </p:nvPr>
        </p:nvSpPr>
        <p:spPr>
          <a:xfrm>
            <a:off x="11258552" y="6249989"/>
            <a:ext cx="654050" cy="365125"/>
          </a:xfrm>
        </p:spPr>
        <p:txBody>
          <a:bodyPr/>
          <a:lstStyle>
            <a:lvl1pPr>
              <a:defRPr>
                <a:solidFill>
                  <a:schemeClr val="tx1"/>
                </a:solidFill>
                <a:latin typeface="Calibri" pitchFamily="34" charset="0"/>
                <a:ea typeface="ＭＳ Ｐゴシック" pitchFamily="34" charset="-128"/>
              </a:defRPr>
            </a:lvl1pPr>
            <a:lvl2pPr marL="884376" indent="-340145">
              <a:defRPr>
                <a:solidFill>
                  <a:schemeClr val="tx1"/>
                </a:solidFill>
                <a:latin typeface="Calibri" pitchFamily="34" charset="0"/>
                <a:ea typeface="ＭＳ Ｐゴシック" pitchFamily="34" charset="-128"/>
              </a:defRPr>
            </a:lvl2pPr>
            <a:lvl3pPr marL="1360579" indent="-272115">
              <a:defRPr>
                <a:solidFill>
                  <a:schemeClr val="tx1"/>
                </a:solidFill>
                <a:latin typeface="Calibri" pitchFamily="34" charset="0"/>
                <a:ea typeface="ＭＳ Ｐゴシック" pitchFamily="34" charset="-128"/>
              </a:defRPr>
            </a:lvl3pPr>
            <a:lvl4pPr marL="1904810" indent="-272115">
              <a:defRPr>
                <a:solidFill>
                  <a:schemeClr val="tx1"/>
                </a:solidFill>
                <a:latin typeface="Calibri" pitchFamily="34" charset="0"/>
                <a:ea typeface="ＭＳ Ｐゴシック" pitchFamily="34" charset="-128"/>
              </a:defRPr>
            </a:lvl4pPr>
            <a:lvl5pPr marL="2449041" indent="-272115">
              <a:defRPr>
                <a:solidFill>
                  <a:schemeClr val="tx1"/>
                </a:solidFill>
                <a:latin typeface="Calibri" pitchFamily="34" charset="0"/>
                <a:ea typeface="ＭＳ Ｐゴシック" pitchFamily="34" charset="-128"/>
              </a:defRPr>
            </a:lvl5pPr>
            <a:lvl6pPr marL="2993272" indent="-272115" defTabSz="544231" fontAlgn="base">
              <a:spcBef>
                <a:spcPct val="0"/>
              </a:spcBef>
              <a:spcAft>
                <a:spcPct val="0"/>
              </a:spcAft>
              <a:defRPr>
                <a:solidFill>
                  <a:schemeClr val="tx1"/>
                </a:solidFill>
                <a:latin typeface="Calibri" pitchFamily="34" charset="0"/>
                <a:ea typeface="ＭＳ Ｐゴシック" pitchFamily="34" charset="-128"/>
              </a:defRPr>
            </a:lvl6pPr>
            <a:lvl7pPr marL="3537504" indent="-272115" defTabSz="544231" fontAlgn="base">
              <a:spcBef>
                <a:spcPct val="0"/>
              </a:spcBef>
              <a:spcAft>
                <a:spcPct val="0"/>
              </a:spcAft>
              <a:defRPr>
                <a:solidFill>
                  <a:schemeClr val="tx1"/>
                </a:solidFill>
                <a:latin typeface="Calibri" pitchFamily="34" charset="0"/>
                <a:ea typeface="ＭＳ Ｐゴシック" pitchFamily="34" charset="-128"/>
              </a:defRPr>
            </a:lvl7pPr>
            <a:lvl8pPr marL="4081735" indent="-272115" defTabSz="544231" fontAlgn="base">
              <a:spcBef>
                <a:spcPct val="0"/>
              </a:spcBef>
              <a:spcAft>
                <a:spcPct val="0"/>
              </a:spcAft>
              <a:defRPr>
                <a:solidFill>
                  <a:schemeClr val="tx1"/>
                </a:solidFill>
                <a:latin typeface="Calibri" pitchFamily="34" charset="0"/>
                <a:ea typeface="ＭＳ Ｐゴシック" pitchFamily="34" charset="-128"/>
              </a:defRPr>
            </a:lvl8pPr>
            <a:lvl9pPr marL="4625966" indent="-272115" defTabSz="544231" fontAlgn="base">
              <a:spcBef>
                <a:spcPct val="0"/>
              </a:spcBef>
              <a:spcAft>
                <a:spcPct val="0"/>
              </a:spcAft>
              <a:defRPr>
                <a:solidFill>
                  <a:schemeClr val="tx1"/>
                </a:solidFill>
                <a:latin typeface="Calibri" pitchFamily="34" charset="0"/>
                <a:ea typeface="ＭＳ Ｐゴシック" pitchFamily="34" charset="-128"/>
              </a:defRPr>
            </a:lvl9pPr>
          </a:lstStyle>
          <a:p>
            <a:fld id="{DE282295-2CAE-47D6-8253-FECB51C1E272}" type="slidenum">
              <a:rPr lang="en-US">
                <a:solidFill>
                  <a:srgbClr val="898989"/>
                </a:solidFill>
                <a:latin typeface="Georgia" pitchFamily="18" charset="0"/>
              </a:rPr>
              <a:pPr/>
              <a:t>13</a:t>
            </a:fld>
            <a:endParaRPr lang="en-US">
              <a:solidFill>
                <a:srgbClr val="898989"/>
              </a:solidFill>
              <a:latin typeface="Georgia" pitchFamily="18" charset="0"/>
            </a:endParaRPr>
          </a:p>
        </p:txBody>
      </p:sp>
      <p:pic>
        <p:nvPicPr>
          <p:cNvPr id="4" name="Picture 2" descr="C:\Users\vscsduri\AppData\Local\Microsoft\Windows\Temporary Internet Files\Content.IE5\2X0TMZNJ\question_ma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80" y="1493006"/>
            <a:ext cx="11593547" cy="475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71756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4AD89E-055B-4590-87BC-A5161E675952}"/>
              </a:ext>
            </a:extLst>
          </p:cNvPr>
          <p:cNvSpPr txBox="1"/>
          <p:nvPr/>
        </p:nvSpPr>
        <p:spPr>
          <a:xfrm>
            <a:off x="370703" y="383057"/>
            <a:ext cx="11429999" cy="1200329"/>
          </a:xfrm>
          <a:prstGeom prst="rect">
            <a:avLst/>
          </a:prstGeom>
          <a:noFill/>
        </p:spPr>
        <p:txBody>
          <a:bodyPr wrap="square" rtlCol="0">
            <a:spAutoFit/>
          </a:bodyPr>
          <a:lstStyle/>
          <a:p>
            <a:pPr algn="ctr"/>
            <a:r>
              <a:rPr lang="en-US" sz="7200" b="1" dirty="0">
                <a:solidFill>
                  <a:schemeClr val="bg1"/>
                </a:solidFill>
              </a:rPr>
              <a:t>Thank You For Your Service</a:t>
            </a:r>
          </a:p>
        </p:txBody>
      </p:sp>
      <p:sp>
        <p:nvSpPr>
          <p:cNvPr id="4" name="TextBox 3">
            <a:extLst>
              <a:ext uri="{FF2B5EF4-FFF2-40B4-BE49-F238E27FC236}">
                <a16:creationId xmlns:a16="http://schemas.microsoft.com/office/drawing/2014/main" id="{D0326545-15F7-40F9-A62D-095D280B434A}"/>
              </a:ext>
            </a:extLst>
          </p:cNvPr>
          <p:cNvSpPr txBox="1"/>
          <p:nvPr/>
        </p:nvSpPr>
        <p:spPr>
          <a:xfrm>
            <a:off x="370703" y="4887795"/>
            <a:ext cx="11429999" cy="1200329"/>
          </a:xfrm>
          <a:prstGeom prst="rect">
            <a:avLst/>
          </a:prstGeom>
          <a:noFill/>
        </p:spPr>
        <p:txBody>
          <a:bodyPr wrap="square">
            <a:spAutoFit/>
          </a:bodyPr>
          <a:lstStyle/>
          <a:p>
            <a:pPr algn="ctr"/>
            <a:r>
              <a:rPr lang="en-US" sz="7200" b="1" dirty="0">
                <a:solidFill>
                  <a:schemeClr val="bg1"/>
                </a:solidFill>
              </a:rPr>
              <a:t>To Those Who Have Served</a:t>
            </a:r>
            <a:endParaRPr lang="en-US" sz="7200" dirty="0"/>
          </a:p>
        </p:txBody>
      </p:sp>
    </p:spTree>
    <p:extLst>
      <p:ext uri="{BB962C8B-B14F-4D97-AF65-F5344CB8AC3E}">
        <p14:creationId xmlns:p14="http://schemas.microsoft.com/office/powerpoint/2010/main" val="203314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1B2C96-AC0E-4FE9-A7AF-6CBF855955F9}"/>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92265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AB030DC8-763C-4DEC-8432-CEA87026FA12}"/>
              </a:ext>
            </a:extLst>
          </p:cNvPr>
          <p:cNvGraphicFramePr/>
          <p:nvPr>
            <p:extLst>
              <p:ext uri="{D42A27DB-BD31-4B8C-83A1-F6EECF244321}">
                <p14:modId xmlns:p14="http://schemas.microsoft.com/office/powerpoint/2010/main" val="4037542172"/>
              </p:ext>
            </p:extLst>
          </p:nvPr>
        </p:nvGraphicFramePr>
        <p:xfrm>
          <a:off x="767443" y="705395"/>
          <a:ext cx="9787346" cy="5752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Title 38">
            <a:extLst>
              <a:ext uri="{FF2B5EF4-FFF2-40B4-BE49-F238E27FC236}">
                <a16:creationId xmlns:a16="http://schemas.microsoft.com/office/drawing/2014/main" id="{5A514E57-3F03-470B-AC5F-10C5EA3480EB}"/>
              </a:ext>
            </a:extLst>
          </p:cNvPr>
          <p:cNvSpPr>
            <a:spLocks noGrp="1"/>
          </p:cNvSpPr>
          <p:nvPr>
            <p:ph type="title"/>
          </p:nvPr>
        </p:nvSpPr>
        <p:spPr>
          <a:xfrm>
            <a:off x="1524000" y="0"/>
            <a:ext cx="9144000" cy="548640"/>
          </a:xfrm>
        </p:spPr>
        <p:txBody>
          <a:bodyPr>
            <a:noAutofit/>
          </a:bodyPr>
          <a:lstStyle/>
          <a:p>
            <a:pPr algn="ctr"/>
            <a:r>
              <a:rPr lang="en-US" sz="3600" dirty="0"/>
              <a:t>Workload Distribution</a:t>
            </a:r>
          </a:p>
        </p:txBody>
      </p:sp>
    </p:spTree>
    <p:extLst>
      <p:ext uri="{BB962C8B-B14F-4D97-AF65-F5344CB8AC3E}">
        <p14:creationId xmlns:p14="http://schemas.microsoft.com/office/powerpoint/2010/main" val="384532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Diagram, timeline&#10;&#10;Description automatically generated">
            <a:extLst>
              <a:ext uri="{FF2B5EF4-FFF2-40B4-BE49-F238E27FC236}">
                <a16:creationId xmlns:a16="http://schemas.microsoft.com/office/drawing/2014/main" id="{48F7AC6D-6371-4825-A093-D307E00E810C}"/>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47637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57585" y="1002049"/>
            <a:ext cx="3553216" cy="4408818"/>
          </a:xfrm>
          <a:prstGeom prst="rect">
            <a:avLst/>
          </a:prstGeom>
          <a:noFill/>
          <a:ln w="9525" cap="flat" cmpd="sng" algn="ctr">
            <a:solidFill>
              <a:sysClr val="windowText" lastClr="000000"/>
            </a:solidFill>
            <a:prstDash val="sysDash"/>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defRPr/>
            </a:pPr>
            <a:endParaRPr lang="en-US" sz="2400" kern="0" dirty="0">
              <a:solidFill>
                <a:prstClr val="white"/>
              </a:solidFill>
              <a:latin typeface="Calibri"/>
            </a:endParaRPr>
          </a:p>
        </p:txBody>
      </p:sp>
      <p:sp>
        <p:nvSpPr>
          <p:cNvPr id="7" name="Rectangle 6"/>
          <p:cNvSpPr/>
          <p:nvPr/>
        </p:nvSpPr>
        <p:spPr>
          <a:xfrm>
            <a:off x="1799424" y="1002050"/>
            <a:ext cx="4755343" cy="4408817"/>
          </a:xfrm>
          <a:prstGeom prst="rect">
            <a:avLst/>
          </a:prstGeom>
          <a:noFill/>
          <a:ln w="9525" cap="flat" cmpd="sng" algn="ctr">
            <a:solidFill>
              <a:sysClr val="windowText" lastClr="000000"/>
            </a:solidFill>
            <a:prstDash val="sysDash"/>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defRPr/>
            </a:pPr>
            <a:endParaRPr lang="en-US" sz="2400" kern="0" dirty="0">
              <a:solidFill>
                <a:prstClr val="white"/>
              </a:solidFill>
              <a:latin typeface="Calibri"/>
            </a:endParaRPr>
          </a:p>
        </p:txBody>
      </p:sp>
      <p:cxnSp>
        <p:nvCxnSpPr>
          <p:cNvPr id="8" name="Straight Arrow Connector 7"/>
          <p:cNvCxnSpPr>
            <a:stCxn id="9" idx="2"/>
            <a:endCxn id="24" idx="0"/>
          </p:cNvCxnSpPr>
          <p:nvPr/>
        </p:nvCxnSpPr>
        <p:spPr>
          <a:xfrm>
            <a:off x="8430370" y="4395988"/>
            <a:ext cx="18164" cy="1156864"/>
          </a:xfrm>
          <a:prstGeom prst="straightConnector1">
            <a:avLst/>
          </a:prstGeom>
          <a:noFill/>
          <a:ln w="381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9" name="Rectangle 8"/>
          <p:cNvSpPr/>
          <p:nvPr/>
        </p:nvSpPr>
        <p:spPr>
          <a:xfrm>
            <a:off x="7678037" y="3629288"/>
            <a:ext cx="1504667" cy="766701"/>
          </a:xfrm>
          <a:prstGeom prst="rect">
            <a:avLst/>
          </a:prstGeom>
          <a:solidFill>
            <a:srgbClr val="F79646">
              <a:lumMod val="40000"/>
              <a:lumOff val="6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defRPr/>
            </a:pPr>
            <a:endParaRPr lang="en-US" sz="1200" b="1" u="sng" kern="0" dirty="0">
              <a:solidFill>
                <a:srgbClr val="000000"/>
              </a:solidFill>
              <a:latin typeface="Calibri"/>
              <a:ea typeface="Times New Roman"/>
            </a:endParaRPr>
          </a:p>
          <a:p>
            <a:pPr algn="ctr" fontAlgn="base">
              <a:defRPr/>
            </a:pPr>
            <a:r>
              <a:rPr lang="en-US" sz="1200" b="1" u="sng" kern="0" dirty="0">
                <a:solidFill>
                  <a:srgbClr val="000000"/>
                </a:solidFill>
                <a:latin typeface="Calibri"/>
                <a:ea typeface="Times New Roman"/>
              </a:rPr>
              <a:t>Appeal (NOD)</a:t>
            </a:r>
          </a:p>
          <a:p>
            <a:pPr algn="ctr" fontAlgn="base">
              <a:defRPr/>
            </a:pPr>
            <a:r>
              <a:rPr lang="en-US" sz="1100" kern="0" dirty="0">
                <a:solidFill>
                  <a:srgbClr val="000000"/>
                </a:solidFill>
                <a:latin typeface="Calibri"/>
                <a:ea typeface="Times New Roman"/>
              </a:rPr>
              <a:t>3 Options</a:t>
            </a:r>
          </a:p>
          <a:p>
            <a:pPr algn="ctr" fontAlgn="base">
              <a:defRPr/>
            </a:pPr>
            <a:r>
              <a:rPr lang="en-US" sz="1050" b="1" kern="0" dirty="0">
                <a:solidFill>
                  <a:srgbClr val="000000"/>
                </a:solidFill>
                <a:latin typeface="Times New Roman"/>
                <a:ea typeface="Times New Roman"/>
              </a:rPr>
              <a:t>365-Day Avg. Direct Docket Goal</a:t>
            </a:r>
          </a:p>
          <a:p>
            <a:pPr algn="ctr" fontAlgn="base">
              <a:defRPr/>
            </a:pPr>
            <a:endParaRPr lang="en-US" sz="1050" b="1" kern="0" dirty="0">
              <a:solidFill>
                <a:srgbClr val="000000"/>
              </a:solidFill>
              <a:latin typeface="Times New Roman"/>
              <a:ea typeface="Times New Roman"/>
            </a:endParaRPr>
          </a:p>
        </p:txBody>
      </p:sp>
      <p:sp>
        <p:nvSpPr>
          <p:cNvPr id="10" name="Rectangle 9"/>
          <p:cNvSpPr/>
          <p:nvPr/>
        </p:nvSpPr>
        <p:spPr>
          <a:xfrm>
            <a:off x="4754808" y="3657600"/>
            <a:ext cx="1482979" cy="726234"/>
          </a:xfrm>
          <a:prstGeom prst="rect">
            <a:avLst/>
          </a:prstGeom>
          <a:solidFill>
            <a:srgbClr val="CCFF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defRPr/>
            </a:pPr>
            <a:r>
              <a:rPr lang="en-US" sz="1200" b="1" u="sng" kern="0" dirty="0">
                <a:solidFill>
                  <a:srgbClr val="000000"/>
                </a:solidFill>
                <a:latin typeface="Calibri"/>
                <a:ea typeface="Times New Roman"/>
              </a:rPr>
              <a:t>Supplemental Claim </a:t>
            </a:r>
            <a:endParaRPr lang="en-US" sz="1200" b="1" u="sng" kern="0" dirty="0">
              <a:solidFill>
                <a:prstClr val="white"/>
              </a:solidFill>
              <a:latin typeface="Times New Roman"/>
              <a:ea typeface="Times New Roman"/>
            </a:endParaRPr>
          </a:p>
          <a:p>
            <a:pPr algn="ctr" fontAlgn="base">
              <a:defRPr/>
            </a:pPr>
            <a:r>
              <a:rPr lang="en-US" sz="1100" kern="0" dirty="0">
                <a:solidFill>
                  <a:srgbClr val="000000"/>
                </a:solidFill>
                <a:latin typeface="Calibri"/>
                <a:ea typeface="Times New Roman"/>
              </a:rPr>
              <a:t>New Evidence</a:t>
            </a:r>
            <a:r>
              <a:rPr lang="en-US" sz="1200" kern="0" dirty="0">
                <a:solidFill>
                  <a:srgbClr val="000000"/>
                </a:solidFill>
                <a:latin typeface="Calibri"/>
                <a:ea typeface="Times New Roman"/>
              </a:rPr>
              <a:t> </a:t>
            </a:r>
          </a:p>
          <a:p>
            <a:pPr algn="ctr" fontAlgn="base">
              <a:defRPr/>
            </a:pPr>
            <a:r>
              <a:rPr lang="en-US" sz="1050" b="1" kern="0" dirty="0">
                <a:solidFill>
                  <a:srgbClr val="000000"/>
                </a:solidFill>
                <a:latin typeface="Calibri"/>
                <a:ea typeface="Times New Roman"/>
              </a:rPr>
              <a:t>125-Day Avg. Goal</a:t>
            </a:r>
            <a:endParaRPr lang="en-US" sz="1050" b="1" kern="0" dirty="0">
              <a:solidFill>
                <a:prstClr val="white"/>
              </a:solidFill>
              <a:latin typeface="Calibri"/>
              <a:ea typeface="Times New Roman"/>
            </a:endParaRPr>
          </a:p>
        </p:txBody>
      </p:sp>
      <p:sp>
        <p:nvSpPr>
          <p:cNvPr id="11" name="Rectangle 10"/>
          <p:cNvSpPr/>
          <p:nvPr/>
        </p:nvSpPr>
        <p:spPr>
          <a:xfrm>
            <a:off x="2039719" y="3657600"/>
            <a:ext cx="1488207" cy="726234"/>
          </a:xfrm>
          <a:prstGeom prst="rect">
            <a:avLst/>
          </a:prstGeom>
          <a:solidFill>
            <a:srgbClr val="BFEFF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defRPr/>
            </a:pPr>
            <a:r>
              <a:rPr lang="en-US" sz="1200" b="1" u="sng" kern="0" dirty="0">
                <a:solidFill>
                  <a:srgbClr val="000000"/>
                </a:solidFill>
                <a:latin typeface="+mj-lt"/>
                <a:ea typeface="Times New Roman"/>
              </a:rPr>
              <a:t>Higher-Level Review</a:t>
            </a:r>
            <a:endParaRPr lang="en-US" sz="1200" b="1" u="sng" kern="0" dirty="0">
              <a:solidFill>
                <a:prstClr val="white"/>
              </a:solidFill>
              <a:latin typeface="+mj-lt"/>
              <a:ea typeface="Times New Roman"/>
            </a:endParaRPr>
          </a:p>
          <a:p>
            <a:pPr algn="ctr" fontAlgn="base">
              <a:defRPr/>
            </a:pPr>
            <a:r>
              <a:rPr lang="en-US" sz="1050" kern="0" dirty="0">
                <a:solidFill>
                  <a:srgbClr val="000000"/>
                </a:solidFill>
                <a:latin typeface="Calibri"/>
                <a:ea typeface="Times New Roman"/>
              </a:rPr>
              <a:t>Same Evidence</a:t>
            </a:r>
          </a:p>
          <a:p>
            <a:pPr algn="ctr" fontAlgn="base">
              <a:defRPr/>
            </a:pPr>
            <a:r>
              <a:rPr lang="en-US" sz="1050" b="1" kern="0" dirty="0">
                <a:solidFill>
                  <a:srgbClr val="000000"/>
                </a:solidFill>
                <a:latin typeface="Calibri"/>
                <a:ea typeface="Times New Roman"/>
              </a:rPr>
              <a:t>125-Day Avg. Goal</a:t>
            </a:r>
            <a:endParaRPr lang="en-US" sz="1100" b="1" kern="0" dirty="0">
              <a:solidFill>
                <a:prstClr val="white"/>
              </a:solidFill>
              <a:latin typeface="Calibri"/>
              <a:ea typeface="Times New Roman"/>
            </a:endParaRPr>
          </a:p>
        </p:txBody>
      </p:sp>
      <p:cxnSp>
        <p:nvCxnSpPr>
          <p:cNvPr id="12" name="Straight Arrow Connector 11"/>
          <p:cNvCxnSpPr>
            <a:stCxn id="17" idx="2"/>
            <a:endCxn id="16" idx="0"/>
          </p:cNvCxnSpPr>
          <p:nvPr/>
        </p:nvCxnSpPr>
        <p:spPr>
          <a:xfrm>
            <a:off x="4191001" y="1981200"/>
            <a:ext cx="1" cy="3048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 name="Straight Arrow Connector 12"/>
          <p:cNvCxnSpPr>
            <a:stCxn id="16" idx="2"/>
            <a:endCxn id="11" idx="0"/>
          </p:cNvCxnSpPr>
          <p:nvPr/>
        </p:nvCxnSpPr>
        <p:spPr>
          <a:xfrm flipH="1">
            <a:off x="2783823" y="2895600"/>
            <a:ext cx="1407179" cy="762000"/>
          </a:xfrm>
          <a:prstGeom prst="straightConnector1">
            <a:avLst/>
          </a:prstGeom>
          <a:noFill/>
          <a:ln w="381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4" name="Straight Arrow Connector 13"/>
          <p:cNvCxnSpPr>
            <a:stCxn id="16" idx="2"/>
            <a:endCxn id="10" idx="0"/>
          </p:cNvCxnSpPr>
          <p:nvPr/>
        </p:nvCxnSpPr>
        <p:spPr>
          <a:xfrm>
            <a:off x="4191001" y="2895600"/>
            <a:ext cx="1305296" cy="762000"/>
          </a:xfrm>
          <a:prstGeom prst="straightConnector1">
            <a:avLst/>
          </a:prstGeom>
          <a:noFill/>
          <a:ln w="381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5" name="Straight Arrow Connector 14"/>
          <p:cNvCxnSpPr>
            <a:endCxn id="9" idx="0"/>
          </p:cNvCxnSpPr>
          <p:nvPr/>
        </p:nvCxnSpPr>
        <p:spPr>
          <a:xfrm>
            <a:off x="4229866" y="2895601"/>
            <a:ext cx="4200505" cy="733687"/>
          </a:xfrm>
          <a:prstGeom prst="straightConnector1">
            <a:avLst/>
          </a:prstGeom>
          <a:noFill/>
          <a:ln w="381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6" name="Rectangle 15"/>
          <p:cNvSpPr/>
          <p:nvPr/>
        </p:nvSpPr>
        <p:spPr>
          <a:xfrm>
            <a:off x="3276602" y="2286000"/>
            <a:ext cx="1828799" cy="609600"/>
          </a:xfrm>
          <a:prstGeom prst="rect">
            <a:avLst/>
          </a:prstGeom>
          <a:solidFill>
            <a:srgbClr val="4BACC6">
              <a:lumMod val="20000"/>
              <a:lumOff val="8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defRPr/>
            </a:pPr>
            <a:endParaRPr lang="en-US" sz="1600" b="1" kern="0" dirty="0">
              <a:solidFill>
                <a:srgbClr val="000000"/>
              </a:solidFill>
              <a:latin typeface="Calibri"/>
              <a:ea typeface="Times New Roman"/>
            </a:endParaRPr>
          </a:p>
          <a:p>
            <a:pPr algn="ctr" fontAlgn="base">
              <a:defRPr/>
            </a:pPr>
            <a:r>
              <a:rPr lang="en-US" sz="1600" b="1" kern="0" dirty="0">
                <a:solidFill>
                  <a:srgbClr val="000000"/>
                </a:solidFill>
                <a:latin typeface="Calibri"/>
                <a:ea typeface="Times New Roman"/>
              </a:rPr>
              <a:t>VBA Decision</a:t>
            </a:r>
          </a:p>
          <a:p>
            <a:pPr algn="ctr" fontAlgn="base">
              <a:defRPr/>
            </a:pPr>
            <a:r>
              <a:rPr lang="en-US" sz="1100" kern="0" dirty="0">
                <a:solidFill>
                  <a:srgbClr val="000000"/>
                </a:solidFill>
                <a:latin typeface="Calibri"/>
                <a:ea typeface="Times New Roman"/>
              </a:rPr>
              <a:t>(Improved Notice)</a:t>
            </a:r>
            <a:endParaRPr lang="en-US" sz="1050" kern="0" dirty="0">
              <a:solidFill>
                <a:srgbClr val="000000"/>
              </a:solidFill>
              <a:latin typeface="Calibri"/>
              <a:ea typeface="Times New Roman"/>
            </a:endParaRPr>
          </a:p>
          <a:p>
            <a:pPr algn="ctr" fontAlgn="base">
              <a:defRPr/>
            </a:pPr>
            <a:endParaRPr lang="en-US" sz="1300" kern="0" dirty="0">
              <a:solidFill>
                <a:prstClr val="white"/>
              </a:solidFill>
              <a:latin typeface="Times New Roman"/>
              <a:ea typeface="Times New Roman"/>
            </a:endParaRPr>
          </a:p>
        </p:txBody>
      </p:sp>
      <p:sp>
        <p:nvSpPr>
          <p:cNvPr id="17" name="Rectangle 16"/>
          <p:cNvSpPr/>
          <p:nvPr/>
        </p:nvSpPr>
        <p:spPr>
          <a:xfrm>
            <a:off x="3276601" y="1371600"/>
            <a:ext cx="1828799" cy="609600"/>
          </a:xfrm>
          <a:prstGeom prst="rect">
            <a:avLst/>
          </a:prstGeom>
          <a:solidFill>
            <a:srgbClr val="4BACC6">
              <a:lumMod val="20000"/>
              <a:lumOff val="8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defRPr/>
            </a:pPr>
            <a:r>
              <a:rPr lang="en-US" sz="1600" b="1" kern="0" dirty="0">
                <a:solidFill>
                  <a:srgbClr val="000000"/>
                </a:solidFill>
                <a:latin typeface="Calibri"/>
                <a:ea typeface="Times New Roman"/>
              </a:rPr>
              <a:t>The Claim</a:t>
            </a:r>
            <a:endParaRPr lang="en-US" sz="1300" b="1" kern="0" dirty="0">
              <a:solidFill>
                <a:prstClr val="white"/>
              </a:solidFill>
              <a:latin typeface="Times New Roman"/>
              <a:ea typeface="Times New Roman"/>
            </a:endParaRPr>
          </a:p>
          <a:p>
            <a:pPr algn="ctr" fontAlgn="base">
              <a:defRPr/>
            </a:pPr>
            <a:r>
              <a:rPr lang="en-US" sz="1100" kern="0" dirty="0">
                <a:solidFill>
                  <a:srgbClr val="000000"/>
                </a:solidFill>
                <a:latin typeface="Calibri"/>
                <a:ea typeface="Times New Roman"/>
              </a:rPr>
              <a:t>(Establishes Effective Date)</a:t>
            </a:r>
            <a:endParaRPr lang="en-US" sz="1100" kern="0" dirty="0">
              <a:solidFill>
                <a:prstClr val="white"/>
              </a:solidFill>
              <a:latin typeface="Times New Roman"/>
              <a:ea typeface="Times New Roman"/>
            </a:endParaRPr>
          </a:p>
        </p:txBody>
      </p:sp>
      <p:sp>
        <p:nvSpPr>
          <p:cNvPr id="19" name="Text Box 8"/>
          <p:cNvSpPr txBox="1"/>
          <p:nvPr/>
        </p:nvSpPr>
        <p:spPr>
          <a:xfrm>
            <a:off x="1829904" y="1010038"/>
            <a:ext cx="4724863" cy="622486"/>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defRPr/>
            </a:pPr>
            <a:r>
              <a:rPr lang="en-US" b="1" kern="0" dirty="0">
                <a:solidFill>
                  <a:prstClr val="black"/>
                </a:solidFill>
                <a:latin typeface="Calibri"/>
                <a:ea typeface="Times New Roman"/>
              </a:rPr>
              <a:t>Veterans Benefits Administration</a:t>
            </a:r>
            <a:endParaRPr lang="en-US" sz="1300" b="1" kern="0" dirty="0">
              <a:solidFill>
                <a:prstClr val="black"/>
              </a:solidFill>
              <a:latin typeface="Times New Roman"/>
              <a:ea typeface="Times New Roman"/>
            </a:endParaRPr>
          </a:p>
        </p:txBody>
      </p:sp>
      <p:sp>
        <p:nvSpPr>
          <p:cNvPr id="20" name="Text Box 9"/>
          <p:cNvSpPr txBox="1"/>
          <p:nvPr/>
        </p:nvSpPr>
        <p:spPr>
          <a:xfrm>
            <a:off x="6657585" y="1010039"/>
            <a:ext cx="3553216" cy="910969"/>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defRPr/>
            </a:pPr>
            <a:r>
              <a:rPr lang="en-US" b="1" kern="0" dirty="0">
                <a:solidFill>
                  <a:prstClr val="black"/>
                </a:solidFill>
                <a:latin typeface="Calibri"/>
                <a:ea typeface="Times New Roman"/>
              </a:rPr>
              <a:t>Board of Veterans’ Appeals</a:t>
            </a:r>
            <a:endParaRPr lang="en-US" sz="1300" b="1" kern="0" dirty="0">
              <a:solidFill>
                <a:prstClr val="black"/>
              </a:solidFill>
              <a:latin typeface="Times New Roman"/>
              <a:ea typeface="Times New Roman"/>
            </a:endParaRPr>
          </a:p>
        </p:txBody>
      </p:sp>
      <p:grpSp>
        <p:nvGrpSpPr>
          <p:cNvPr id="21" name="Group 20"/>
          <p:cNvGrpSpPr/>
          <p:nvPr/>
        </p:nvGrpSpPr>
        <p:grpSpPr>
          <a:xfrm>
            <a:off x="8155942" y="4766610"/>
            <a:ext cx="548856" cy="414991"/>
            <a:chOff x="-783183" y="3245955"/>
            <a:chExt cx="571500" cy="457200"/>
          </a:xfrm>
        </p:grpSpPr>
        <p:sp>
          <p:nvSpPr>
            <p:cNvPr id="22" name="Oval 21"/>
            <p:cNvSpPr/>
            <p:nvPr/>
          </p:nvSpPr>
          <p:spPr>
            <a:xfrm>
              <a:off x="-783183" y="3245955"/>
              <a:ext cx="571500" cy="457200"/>
            </a:xfrm>
            <a:prstGeom prst="ellipse">
              <a:avLst/>
            </a:prstGeom>
            <a:solidFill>
              <a:sysClr val="window" lastClr="FFFFFF"/>
            </a:solidFill>
            <a:ln w="12700" cap="flat" cmpd="sng" algn="ctr">
              <a:solidFill>
                <a:srgbClr val="4F81BD">
                  <a:lumMod val="7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defRPr/>
              </a:pPr>
              <a:r>
                <a:rPr lang="en-US" sz="900" kern="0" dirty="0">
                  <a:solidFill>
                    <a:srgbClr val="000000"/>
                  </a:solidFill>
                  <a:latin typeface="Times New Roman"/>
                  <a:ea typeface="Times New Roman"/>
                </a:rPr>
                <a:t> </a:t>
              </a:r>
              <a:endParaRPr lang="en-US" sz="1300" kern="0" dirty="0">
                <a:solidFill>
                  <a:prstClr val="white"/>
                </a:solidFill>
                <a:latin typeface="Times New Roman"/>
                <a:ea typeface="Times New Roman"/>
              </a:endParaRPr>
            </a:p>
          </p:txBody>
        </p:sp>
        <p:sp>
          <p:nvSpPr>
            <p:cNvPr id="23" name="Text Box 93"/>
            <p:cNvSpPr txBox="1"/>
            <p:nvPr/>
          </p:nvSpPr>
          <p:spPr>
            <a:xfrm>
              <a:off x="-782548" y="3310697"/>
              <a:ext cx="570865" cy="3429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defRPr/>
              </a:pPr>
              <a:r>
                <a:rPr lang="en-US" sz="1000" kern="0" dirty="0">
                  <a:solidFill>
                    <a:prstClr val="black"/>
                  </a:solidFill>
                  <a:latin typeface="Calibri"/>
                  <a:ea typeface="Times New Roman"/>
                </a:rPr>
                <a:t>120 Days</a:t>
              </a:r>
              <a:endParaRPr lang="en-US" sz="1000" kern="0" dirty="0">
                <a:solidFill>
                  <a:prstClr val="black"/>
                </a:solidFill>
                <a:latin typeface="Times New Roman"/>
                <a:ea typeface="Times New Roman"/>
              </a:endParaRPr>
            </a:p>
          </p:txBody>
        </p:sp>
      </p:grpSp>
      <p:sp>
        <p:nvSpPr>
          <p:cNvPr id="24" name="Rectangle 23"/>
          <p:cNvSpPr/>
          <p:nvPr/>
        </p:nvSpPr>
        <p:spPr>
          <a:xfrm>
            <a:off x="7696201" y="5552852"/>
            <a:ext cx="1504667" cy="466948"/>
          </a:xfrm>
          <a:prstGeom prst="rect">
            <a:avLst/>
          </a:prstGeom>
          <a:solidFill>
            <a:srgbClr val="F79646">
              <a:lumMod val="40000"/>
              <a:lumOff val="6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defRPr/>
            </a:pPr>
            <a:r>
              <a:rPr lang="en-US" sz="1200" b="1" kern="0" dirty="0">
                <a:solidFill>
                  <a:srgbClr val="000000"/>
                </a:solidFill>
                <a:latin typeface="Calibri"/>
                <a:ea typeface="Times New Roman"/>
              </a:rPr>
              <a:t>Court of Appeals for Veterans Claims</a:t>
            </a:r>
            <a:endParaRPr lang="en-US" sz="1200" b="1" kern="0" dirty="0">
              <a:solidFill>
                <a:prstClr val="white"/>
              </a:solidFill>
              <a:latin typeface="Times New Roman"/>
              <a:ea typeface="Times New Roman"/>
            </a:endParaRPr>
          </a:p>
        </p:txBody>
      </p:sp>
      <p:cxnSp>
        <p:nvCxnSpPr>
          <p:cNvPr id="25" name="Straight Arrow Connector 24"/>
          <p:cNvCxnSpPr>
            <a:stCxn id="11" idx="3"/>
            <a:endCxn id="10" idx="1"/>
          </p:cNvCxnSpPr>
          <p:nvPr/>
        </p:nvCxnSpPr>
        <p:spPr>
          <a:xfrm>
            <a:off x="3527925" y="4020717"/>
            <a:ext cx="1226882" cy="0"/>
          </a:xfrm>
          <a:prstGeom prst="straightConnector1">
            <a:avLst/>
          </a:prstGeom>
          <a:noFill/>
          <a:ln w="38100" cap="flat" cmpd="sng" algn="ctr">
            <a:solidFill>
              <a:srgbClr val="00B050"/>
            </a:solidFill>
            <a:prstDash val="solid"/>
            <a:headEnd type="arrow"/>
            <a:tailEnd type="arrow"/>
          </a:ln>
          <a:effectLst/>
        </p:spPr>
      </p:cxnSp>
      <p:cxnSp>
        <p:nvCxnSpPr>
          <p:cNvPr id="26" name="Straight Arrow Connector 25"/>
          <p:cNvCxnSpPr>
            <a:stCxn id="10" idx="3"/>
            <a:endCxn id="9" idx="1"/>
          </p:cNvCxnSpPr>
          <p:nvPr/>
        </p:nvCxnSpPr>
        <p:spPr>
          <a:xfrm flipV="1">
            <a:off x="6237786" y="4012639"/>
            <a:ext cx="1440250" cy="8079"/>
          </a:xfrm>
          <a:prstGeom prst="straightConnector1">
            <a:avLst/>
          </a:prstGeom>
          <a:noFill/>
          <a:ln w="38100" cap="flat" cmpd="sng" algn="ctr">
            <a:solidFill>
              <a:srgbClr val="00B050"/>
            </a:solidFill>
            <a:prstDash val="solid"/>
            <a:headEnd type="arrow"/>
            <a:tailEnd type="arrow"/>
          </a:ln>
          <a:effectLst/>
        </p:spPr>
      </p:cxnSp>
      <p:cxnSp>
        <p:nvCxnSpPr>
          <p:cNvPr id="27" name="Straight Arrow Connector 26"/>
          <p:cNvCxnSpPr/>
          <p:nvPr/>
        </p:nvCxnSpPr>
        <p:spPr>
          <a:xfrm flipV="1">
            <a:off x="2783822" y="4395992"/>
            <a:ext cx="1" cy="429383"/>
          </a:xfrm>
          <a:prstGeom prst="straightConnector1">
            <a:avLst/>
          </a:prstGeom>
          <a:noFill/>
          <a:ln w="38100" cap="flat" cmpd="sng" algn="ctr">
            <a:solidFill>
              <a:srgbClr val="00B050"/>
            </a:solidFill>
            <a:prstDash val="solid"/>
            <a:tailEnd type="none"/>
          </a:ln>
          <a:effectLst/>
        </p:spPr>
      </p:cxnSp>
      <p:cxnSp>
        <p:nvCxnSpPr>
          <p:cNvPr id="28" name="Straight Arrow Connector 27"/>
          <p:cNvCxnSpPr/>
          <p:nvPr/>
        </p:nvCxnSpPr>
        <p:spPr>
          <a:xfrm flipV="1">
            <a:off x="8079778" y="4395989"/>
            <a:ext cx="0" cy="404613"/>
          </a:xfrm>
          <a:prstGeom prst="straightConnector1">
            <a:avLst/>
          </a:prstGeom>
          <a:noFill/>
          <a:ln w="38100" cap="flat" cmpd="sng" algn="ctr">
            <a:solidFill>
              <a:srgbClr val="00B050"/>
            </a:solidFill>
            <a:prstDash val="solid"/>
            <a:tailEnd type="arrow"/>
          </a:ln>
          <a:effectLst/>
        </p:spPr>
      </p:cxnSp>
      <p:cxnSp>
        <p:nvCxnSpPr>
          <p:cNvPr id="29" name="Straight Connector 28"/>
          <p:cNvCxnSpPr/>
          <p:nvPr/>
        </p:nvCxnSpPr>
        <p:spPr>
          <a:xfrm flipV="1">
            <a:off x="2783822" y="4800602"/>
            <a:ext cx="5295956" cy="9147"/>
          </a:xfrm>
          <a:prstGeom prst="line">
            <a:avLst/>
          </a:prstGeom>
          <a:noFill/>
          <a:ln w="38100" cap="flat" cmpd="sng" algn="ctr">
            <a:solidFill>
              <a:srgbClr val="00B050"/>
            </a:solidFill>
            <a:prstDash val="solid"/>
          </a:ln>
          <a:effectLst/>
        </p:spPr>
      </p:cxnSp>
      <p:cxnSp>
        <p:nvCxnSpPr>
          <p:cNvPr id="33" name="Straight Arrow Connector 32"/>
          <p:cNvCxnSpPr/>
          <p:nvPr/>
        </p:nvCxnSpPr>
        <p:spPr>
          <a:xfrm>
            <a:off x="5496296" y="5872161"/>
            <a:ext cx="2199904" cy="0"/>
          </a:xfrm>
          <a:prstGeom prst="straightConnector1">
            <a:avLst/>
          </a:prstGeom>
          <a:noFill/>
          <a:ln w="38100" cap="flat" cmpd="sng" algn="ctr">
            <a:solidFill>
              <a:srgbClr val="FF0000"/>
            </a:solidFill>
            <a:prstDash val="solid"/>
            <a:tailEnd type="none"/>
          </a:ln>
          <a:effectLst/>
        </p:spPr>
      </p:cxnSp>
      <p:cxnSp>
        <p:nvCxnSpPr>
          <p:cNvPr id="34" name="Straight Arrow Connector 33"/>
          <p:cNvCxnSpPr>
            <a:endCxn id="10" idx="2"/>
          </p:cNvCxnSpPr>
          <p:nvPr/>
        </p:nvCxnSpPr>
        <p:spPr>
          <a:xfrm flipV="1">
            <a:off x="5496297" y="4383835"/>
            <a:ext cx="0" cy="1488327"/>
          </a:xfrm>
          <a:prstGeom prst="straightConnector1">
            <a:avLst/>
          </a:prstGeom>
          <a:noFill/>
          <a:ln w="38100" cap="flat" cmpd="sng" algn="ctr">
            <a:solidFill>
              <a:srgbClr val="FF0000"/>
            </a:solidFill>
            <a:prstDash val="solid"/>
            <a:tailEnd type="arrow"/>
          </a:ln>
          <a:effectLst/>
        </p:spPr>
      </p:cxnSp>
      <p:sp>
        <p:nvSpPr>
          <p:cNvPr id="2" name="Title 1"/>
          <p:cNvSpPr>
            <a:spLocks noGrp="1"/>
          </p:cNvSpPr>
          <p:nvPr>
            <p:ph type="title"/>
          </p:nvPr>
        </p:nvSpPr>
        <p:spPr>
          <a:xfrm>
            <a:off x="1981200" y="-76200"/>
            <a:ext cx="8229600" cy="762001"/>
          </a:xfrm>
        </p:spPr>
        <p:txBody>
          <a:bodyPr>
            <a:normAutofit/>
          </a:bodyPr>
          <a:lstStyle/>
          <a:p>
            <a:r>
              <a:rPr lang="en-US" sz="3600" dirty="0"/>
              <a:t>New Decision Review Process</a:t>
            </a:r>
          </a:p>
        </p:txBody>
      </p:sp>
      <p:sp>
        <p:nvSpPr>
          <p:cNvPr id="35" name="TextBox 34"/>
          <p:cNvSpPr txBox="1"/>
          <p:nvPr/>
        </p:nvSpPr>
        <p:spPr>
          <a:xfrm>
            <a:off x="1829903" y="5469173"/>
            <a:ext cx="3221588" cy="646331"/>
          </a:xfrm>
          <a:prstGeom prst="rect">
            <a:avLst/>
          </a:prstGeom>
          <a:solidFill>
            <a:srgbClr val="BFEFF9"/>
          </a:solidFill>
          <a:ln>
            <a:solidFill>
              <a:schemeClr val="tx1"/>
            </a:solidFill>
          </a:ln>
        </p:spPr>
        <p:txBody>
          <a:bodyPr wrap="none" rtlCol="0">
            <a:spAutoFit/>
          </a:bodyPr>
          <a:lstStyle/>
          <a:p>
            <a:r>
              <a:rPr lang="en-US" dirty="0"/>
              <a:t>Except for appeals to the Court,</a:t>
            </a:r>
          </a:p>
          <a:p>
            <a:r>
              <a:rPr lang="en-US" dirty="0"/>
              <a:t>all filing deadlines are </a:t>
            </a:r>
            <a:r>
              <a:rPr lang="en-US" b="1" u="sng" dirty="0"/>
              <a:t>one year</a:t>
            </a:r>
            <a:r>
              <a:rPr lang="en-US" dirty="0"/>
              <a:t>. </a:t>
            </a:r>
          </a:p>
        </p:txBody>
      </p:sp>
    </p:spTree>
    <p:extLst>
      <p:ext uri="{BB962C8B-B14F-4D97-AF65-F5344CB8AC3E}">
        <p14:creationId xmlns:p14="http://schemas.microsoft.com/office/powerpoint/2010/main" val="147838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Appeals to the Board</a:t>
            </a:r>
          </a:p>
        </p:txBody>
      </p:sp>
      <p:sp>
        <p:nvSpPr>
          <p:cNvPr id="4" name="Slide Number Placeholder 3"/>
          <p:cNvSpPr>
            <a:spLocks noGrp="1"/>
          </p:cNvSpPr>
          <p:nvPr>
            <p:ph type="sldNum" sz="quarter" idx="12"/>
          </p:nvPr>
        </p:nvSpPr>
        <p:spPr/>
        <p:txBody>
          <a:bodyPr/>
          <a:lstStyle/>
          <a:p>
            <a:fld id="{D983F1FA-211D-3044-9E35-958DFBC26156}" type="slidenum">
              <a:rPr lang="en-US" smtClean="0"/>
              <a:t>6</a:t>
            </a:fld>
            <a:endParaRPr lang="en-US" dirty="0"/>
          </a:p>
        </p:txBody>
      </p:sp>
      <p:sp>
        <p:nvSpPr>
          <p:cNvPr id="26" name="Text Placeholder 1"/>
          <p:cNvSpPr txBox="1">
            <a:spLocks/>
          </p:cNvSpPr>
          <p:nvPr/>
        </p:nvSpPr>
        <p:spPr>
          <a:xfrm>
            <a:off x="1693758" y="1090956"/>
            <a:ext cx="1735243" cy="661644"/>
          </a:xfrm>
          <a:prstGeom prst="rect">
            <a:avLst/>
          </a:prstGeom>
          <a:solidFill>
            <a:srgbClr val="7ABC32"/>
          </a:solid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a:latin typeface="+mn-lt"/>
              </a:rPr>
              <a:t>Evidence Only Docket</a:t>
            </a:r>
          </a:p>
        </p:txBody>
      </p:sp>
      <p:sp>
        <p:nvSpPr>
          <p:cNvPr id="27" name="Content Placeholder 2"/>
          <p:cNvSpPr txBox="1">
            <a:spLocks/>
          </p:cNvSpPr>
          <p:nvPr/>
        </p:nvSpPr>
        <p:spPr>
          <a:xfrm>
            <a:off x="1693758" y="1752600"/>
            <a:ext cx="1735243" cy="1719798"/>
          </a:xfrm>
          <a:prstGeom prst="rect">
            <a:avLst/>
          </a:prstGeom>
          <a:solidFill>
            <a:srgbClr val="EBF1DE"/>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None/>
            </a:pPr>
            <a:r>
              <a:rPr lang="en-US" sz="1100" dirty="0">
                <a:latin typeface="+mn-lt"/>
                <a:cs typeface="Arial" panose="020B0604020202020204" pitchFamily="34" charset="0"/>
              </a:rPr>
              <a:t>When this option is selected on the NOD, the appellant may submit evidence within the 90 day window following submission of the NOD.  The Board does not have a duty to assist and the record is otherwise closed.</a:t>
            </a:r>
          </a:p>
        </p:txBody>
      </p:sp>
      <p:sp>
        <p:nvSpPr>
          <p:cNvPr id="28" name="Text Placeholder 3"/>
          <p:cNvSpPr txBox="1">
            <a:spLocks/>
          </p:cNvSpPr>
          <p:nvPr/>
        </p:nvSpPr>
        <p:spPr>
          <a:xfrm>
            <a:off x="8689750" y="1074252"/>
            <a:ext cx="1828800" cy="457200"/>
          </a:xfrm>
          <a:prstGeom prst="rect">
            <a:avLst/>
          </a:prstGeom>
          <a:solidFill>
            <a:srgbClr val="D98FA4"/>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a:latin typeface="+mn-lt"/>
              </a:rPr>
              <a:t>Hearing Docket</a:t>
            </a:r>
          </a:p>
        </p:txBody>
      </p:sp>
      <p:sp>
        <p:nvSpPr>
          <p:cNvPr id="29" name="Content Placeholder 4"/>
          <p:cNvSpPr txBox="1">
            <a:spLocks/>
          </p:cNvSpPr>
          <p:nvPr/>
        </p:nvSpPr>
        <p:spPr>
          <a:xfrm>
            <a:off x="8689750" y="1531453"/>
            <a:ext cx="1828800" cy="1592748"/>
          </a:xfrm>
          <a:prstGeom prst="rect">
            <a:avLst/>
          </a:prstGeom>
          <a:solidFill>
            <a:srgbClr val="F2DCDB"/>
          </a:solidFill>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None/>
            </a:pPr>
            <a:r>
              <a:rPr lang="en-US" sz="1100" dirty="0">
                <a:latin typeface="+mn-lt"/>
                <a:cs typeface="Arial" panose="020B0604020202020204" pitchFamily="34" charset="0"/>
              </a:rPr>
              <a:t>When this option is selected on the NOD, the appellant will be scheduled for a Board hearing. Additionally, the appellant may submit evidence within the 90 day window following the scheduled hearing.  The Board does not have a duty to assist and the record is otherwise closed.</a:t>
            </a:r>
          </a:p>
        </p:txBody>
      </p:sp>
      <p:sp>
        <p:nvSpPr>
          <p:cNvPr id="30" name="Text Placeholder 1"/>
          <p:cNvSpPr txBox="1">
            <a:spLocks/>
          </p:cNvSpPr>
          <p:nvPr/>
        </p:nvSpPr>
        <p:spPr>
          <a:xfrm>
            <a:off x="1693758" y="3572869"/>
            <a:ext cx="1735243" cy="483855"/>
          </a:xfrm>
          <a:prstGeom prst="rect">
            <a:avLst/>
          </a:prstGeom>
          <a:solidFill>
            <a:srgbClr val="32729A"/>
          </a:solidFill>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1800" dirty="0">
                <a:solidFill>
                  <a:schemeClr val="bg1"/>
                </a:solidFill>
                <a:latin typeface="+mn-lt"/>
              </a:rPr>
              <a:t>Direct Docket</a:t>
            </a:r>
          </a:p>
        </p:txBody>
      </p:sp>
      <p:sp>
        <p:nvSpPr>
          <p:cNvPr id="31" name="Content Placeholder 4"/>
          <p:cNvSpPr txBox="1">
            <a:spLocks/>
          </p:cNvSpPr>
          <p:nvPr/>
        </p:nvSpPr>
        <p:spPr>
          <a:xfrm>
            <a:off x="1693757" y="4046957"/>
            <a:ext cx="1735243" cy="1903579"/>
          </a:xfrm>
          <a:prstGeom prst="rect">
            <a:avLst/>
          </a:prstGeom>
          <a:solidFill>
            <a:srgbClr val="DCE6F2"/>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spcBef>
                <a:spcPts val="0"/>
              </a:spcBef>
              <a:buNone/>
            </a:pPr>
            <a:r>
              <a:rPr lang="en-US" sz="1100" dirty="0">
                <a:latin typeface="+mn-lt"/>
              </a:rPr>
              <a:t>When this option is selected on the NOD, the appellant receives direct review by the Board of the evidence that was before VBA in the decision on appeal.  The Board has a 365-day timeliness goal for this docket.  </a:t>
            </a:r>
            <a:r>
              <a:rPr lang="en-US" sz="1100" u="sng" dirty="0">
                <a:latin typeface="+mn-lt"/>
              </a:rPr>
              <a:t>Quality feedback loop for VBA</a:t>
            </a:r>
            <a:r>
              <a:rPr lang="en-US" sz="1100" dirty="0">
                <a:latin typeface="+mn-lt"/>
              </a:rPr>
              <a:t>.</a:t>
            </a:r>
          </a:p>
        </p:txBody>
      </p:sp>
      <p:grpSp>
        <p:nvGrpSpPr>
          <p:cNvPr id="42" name="Group 41"/>
          <p:cNvGrpSpPr/>
          <p:nvPr/>
        </p:nvGrpSpPr>
        <p:grpSpPr>
          <a:xfrm>
            <a:off x="3657601" y="1143000"/>
            <a:ext cx="4881623" cy="4731336"/>
            <a:chOff x="2052577" y="1219200"/>
            <a:chExt cx="4881623" cy="4731336"/>
          </a:xfrm>
        </p:grpSpPr>
        <p:sp>
          <p:nvSpPr>
            <p:cNvPr id="5" name="Rectangle 4"/>
            <p:cNvSpPr/>
            <p:nvPr/>
          </p:nvSpPr>
          <p:spPr>
            <a:xfrm>
              <a:off x="3733800" y="1219200"/>
              <a:ext cx="1295400" cy="533400"/>
            </a:xfrm>
            <a:prstGeom prst="rect">
              <a:avLst/>
            </a:prstGeom>
            <a:solidFill>
              <a:srgbClr val="BFEFF9"/>
            </a:solidFill>
            <a:ln>
              <a:solidFill>
                <a:srgbClr val="66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VBA Decision</a:t>
              </a:r>
            </a:p>
          </p:txBody>
        </p:sp>
        <p:sp>
          <p:nvSpPr>
            <p:cNvPr id="13" name="Rectangle 12"/>
            <p:cNvSpPr/>
            <p:nvPr/>
          </p:nvSpPr>
          <p:spPr>
            <a:xfrm>
              <a:off x="2133600" y="3205698"/>
              <a:ext cx="1295400" cy="533400"/>
            </a:xfrm>
            <a:prstGeom prst="rect">
              <a:avLst/>
            </a:prstGeom>
            <a:solidFill>
              <a:srgbClr val="7ABC32"/>
            </a:solidFill>
            <a:ln>
              <a:solidFill>
                <a:srgbClr val="7ABC3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Evidence Docket</a:t>
              </a:r>
            </a:p>
          </p:txBody>
        </p:sp>
        <p:sp>
          <p:nvSpPr>
            <p:cNvPr id="14" name="Rectangle 13"/>
            <p:cNvSpPr/>
            <p:nvPr/>
          </p:nvSpPr>
          <p:spPr>
            <a:xfrm>
              <a:off x="3780430" y="3205698"/>
              <a:ext cx="1295400" cy="533400"/>
            </a:xfrm>
            <a:prstGeom prst="rect">
              <a:avLst/>
            </a:prstGeom>
            <a:solidFill>
              <a:srgbClr val="32729A"/>
            </a:solidFill>
            <a:ln>
              <a:solidFill>
                <a:srgbClr val="32729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Direct Docket</a:t>
              </a:r>
            </a:p>
          </p:txBody>
        </p:sp>
        <p:sp>
          <p:nvSpPr>
            <p:cNvPr id="15" name="Rectangle 14"/>
            <p:cNvSpPr/>
            <p:nvPr/>
          </p:nvSpPr>
          <p:spPr>
            <a:xfrm>
              <a:off x="5410200" y="3205698"/>
              <a:ext cx="1295400" cy="533400"/>
            </a:xfrm>
            <a:prstGeom prst="rect">
              <a:avLst/>
            </a:prstGeom>
            <a:solidFill>
              <a:srgbClr val="D98FA4"/>
            </a:solidFill>
            <a:ln>
              <a:solidFill>
                <a:srgbClr val="D98FA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Hearing Docket</a:t>
              </a:r>
            </a:p>
          </p:txBody>
        </p:sp>
        <p:sp>
          <p:nvSpPr>
            <p:cNvPr id="16" name="Rectangle 15"/>
            <p:cNvSpPr/>
            <p:nvPr/>
          </p:nvSpPr>
          <p:spPr>
            <a:xfrm>
              <a:off x="2052577" y="5265761"/>
              <a:ext cx="1600200" cy="684775"/>
            </a:xfrm>
            <a:prstGeom prst="rect">
              <a:avLst/>
            </a:prstGeom>
            <a:solidFill>
              <a:schemeClr val="accent3">
                <a:lumMod val="40000"/>
                <a:lumOff val="60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Supplemental Claim</a:t>
              </a:r>
            </a:p>
          </p:txBody>
        </p:sp>
        <p:sp>
          <p:nvSpPr>
            <p:cNvPr id="17" name="Rectangle 16"/>
            <p:cNvSpPr/>
            <p:nvPr/>
          </p:nvSpPr>
          <p:spPr>
            <a:xfrm>
              <a:off x="3822510" y="5257799"/>
              <a:ext cx="1373317" cy="692736"/>
            </a:xfrm>
            <a:prstGeom prst="rect">
              <a:avLst/>
            </a:prstGeom>
            <a:solidFill>
              <a:srgbClr val="BFEFF9"/>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Board Decision</a:t>
              </a:r>
            </a:p>
          </p:txBody>
        </p:sp>
        <p:sp>
          <p:nvSpPr>
            <p:cNvPr id="18" name="Rectangle 17"/>
            <p:cNvSpPr/>
            <p:nvPr/>
          </p:nvSpPr>
          <p:spPr>
            <a:xfrm>
              <a:off x="5410200" y="5265760"/>
              <a:ext cx="1295400" cy="684775"/>
            </a:xfrm>
            <a:prstGeom prst="rect">
              <a:avLst/>
            </a:prstGeom>
            <a:solidFill>
              <a:schemeClr val="accent3">
                <a:lumMod val="40000"/>
                <a:lumOff val="60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Appeal to CAVC</a:t>
              </a:r>
            </a:p>
          </p:txBody>
        </p:sp>
        <p:cxnSp>
          <p:nvCxnSpPr>
            <p:cNvPr id="8" name="Straight Arrow Connector 7"/>
            <p:cNvCxnSpPr>
              <a:stCxn id="5" idx="2"/>
            </p:cNvCxnSpPr>
            <p:nvPr/>
          </p:nvCxnSpPr>
          <p:spPr>
            <a:xfrm>
              <a:off x="4381500" y="1752600"/>
              <a:ext cx="14785" cy="137160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748585" y="2110227"/>
              <a:ext cx="1295400" cy="533400"/>
            </a:xfrm>
            <a:prstGeom prst="rect">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NOD</a:t>
              </a:r>
            </a:p>
          </p:txBody>
        </p:sp>
        <p:cxnSp>
          <p:nvCxnSpPr>
            <p:cNvPr id="24" name="Straight Arrow Connector 23"/>
            <p:cNvCxnSpPr/>
            <p:nvPr/>
          </p:nvCxnSpPr>
          <p:spPr>
            <a:xfrm>
              <a:off x="4396285" y="3749334"/>
              <a:ext cx="14785" cy="137160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0" name="Flowchart: Alternate Process 19"/>
            <p:cNvSpPr/>
            <p:nvPr/>
          </p:nvSpPr>
          <p:spPr>
            <a:xfrm>
              <a:off x="3822510" y="4191001"/>
              <a:ext cx="1253320" cy="533400"/>
            </a:xfrm>
            <a:prstGeom prst="flowChartAlternateProcess">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Closed record and 365 days timeliness goal</a:t>
              </a:r>
            </a:p>
          </p:txBody>
        </p:sp>
        <p:cxnSp>
          <p:nvCxnSpPr>
            <p:cNvPr id="25" name="Straight Arrow Connector 24"/>
            <p:cNvCxnSpPr/>
            <p:nvPr/>
          </p:nvCxnSpPr>
          <p:spPr>
            <a:xfrm flipH="1">
              <a:off x="3124200" y="2685114"/>
              <a:ext cx="990600" cy="463871"/>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724400" y="2686175"/>
              <a:ext cx="1143000" cy="463871"/>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2779025" y="3772505"/>
              <a:ext cx="1183375" cy="1348429"/>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Flowchart: Alternate Process 5"/>
            <p:cNvSpPr/>
            <p:nvPr/>
          </p:nvSpPr>
          <p:spPr>
            <a:xfrm>
              <a:off x="2133600" y="4191001"/>
              <a:ext cx="1371600" cy="533400"/>
            </a:xfrm>
            <a:prstGeom prst="flowChartAlternateProcess">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Additional evidence submitted within 90 days following NOD</a:t>
              </a:r>
            </a:p>
          </p:txBody>
        </p:sp>
        <p:cxnSp>
          <p:nvCxnSpPr>
            <p:cNvPr id="34" name="Straight Arrow Connector 33"/>
            <p:cNvCxnSpPr/>
            <p:nvPr/>
          </p:nvCxnSpPr>
          <p:spPr>
            <a:xfrm flipH="1">
              <a:off x="4876800" y="3772505"/>
              <a:ext cx="1391229" cy="1348429"/>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Flowchart: Alternate Process 20"/>
            <p:cNvSpPr/>
            <p:nvPr/>
          </p:nvSpPr>
          <p:spPr>
            <a:xfrm>
              <a:off x="5334000" y="4191001"/>
              <a:ext cx="1600200" cy="660816"/>
            </a:xfrm>
            <a:prstGeom prst="flowChartAlternateProcess">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Board hearing and additional evidence submitted within 90 days following hearing</a:t>
              </a:r>
            </a:p>
          </p:txBody>
        </p:sp>
        <p:cxnSp>
          <p:nvCxnSpPr>
            <p:cNvPr id="35" name="Straight Arrow Connector 34"/>
            <p:cNvCxnSpPr/>
            <p:nvPr/>
          </p:nvCxnSpPr>
          <p:spPr>
            <a:xfrm flipH="1">
              <a:off x="3405127" y="5695071"/>
              <a:ext cx="495300" cy="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075830" y="5675875"/>
              <a:ext cx="496584" cy="10735"/>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4492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68D92C-1DF0-46DD-A942-C5F00C6F200B}"/>
              </a:ext>
            </a:extLst>
          </p:cNvPr>
          <p:cNvPicPr>
            <a:picLocks noChangeAspect="1"/>
          </p:cNvPicPr>
          <p:nvPr/>
        </p:nvPicPr>
        <p:blipFill>
          <a:blip r:embed="rId2"/>
          <a:stretch>
            <a:fillRect/>
          </a:stretch>
        </p:blipFill>
        <p:spPr>
          <a:xfrm>
            <a:off x="171420" y="717550"/>
            <a:ext cx="11636203" cy="5638800"/>
          </a:xfrm>
          <a:prstGeom prst="rect">
            <a:avLst/>
          </a:prstGeom>
          <a:ln>
            <a:noFill/>
          </a:ln>
        </p:spPr>
      </p:pic>
    </p:spTree>
    <p:extLst>
      <p:ext uri="{BB962C8B-B14F-4D97-AF65-F5344CB8AC3E}">
        <p14:creationId xmlns:p14="http://schemas.microsoft.com/office/powerpoint/2010/main" val="268925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B0F4D00-628E-49B0-A554-DD3598CDC73E}"/>
              </a:ext>
            </a:extLst>
          </p:cNvPr>
          <p:cNvSpPr txBox="1">
            <a:spLocks/>
          </p:cNvSpPr>
          <p:nvPr/>
        </p:nvSpPr>
        <p:spPr bwMode="auto">
          <a:xfrm>
            <a:off x="608542" y="311742"/>
            <a:ext cx="1097491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43" tIns="54422" rIns="108843" bIns="54422" numCol="1" anchor="b" anchorCtr="0" compatLnSpc="1">
            <a:prstTxWarp prst="textNoShape">
              <a:avLst/>
            </a:prstTxWarp>
          </a:bodyPr>
          <a:lstStyle>
            <a:lvl1pPr algn="l" defTabSz="327025" rtl="0" eaLnBrk="0" fontAlgn="base" hangingPunct="0">
              <a:spcBef>
                <a:spcPct val="0"/>
              </a:spcBef>
              <a:spcAft>
                <a:spcPct val="0"/>
              </a:spcAft>
              <a:defRPr sz="1700" kern="1200">
                <a:solidFill>
                  <a:schemeClr val="bg1"/>
                </a:solidFill>
                <a:latin typeface="Georgia"/>
                <a:ea typeface="ＭＳ Ｐゴシック" pitchFamily="34" charset="-128"/>
                <a:cs typeface="Georgia"/>
              </a:defRPr>
            </a:lvl1pPr>
            <a:lvl2pPr algn="l" defTabSz="327025" rtl="0" eaLnBrk="0" fontAlgn="base" hangingPunct="0">
              <a:spcBef>
                <a:spcPct val="0"/>
              </a:spcBef>
              <a:spcAft>
                <a:spcPct val="0"/>
              </a:spcAft>
              <a:defRPr sz="1700">
                <a:solidFill>
                  <a:schemeClr val="bg1"/>
                </a:solidFill>
                <a:latin typeface="Georgia" pitchFamily="18" charset="0"/>
                <a:ea typeface="ＭＳ Ｐゴシック" pitchFamily="34" charset="-128"/>
                <a:cs typeface="Georgia" pitchFamily="18" charset="0"/>
              </a:defRPr>
            </a:lvl2pPr>
            <a:lvl3pPr algn="l" defTabSz="327025" rtl="0" eaLnBrk="0" fontAlgn="base" hangingPunct="0">
              <a:spcBef>
                <a:spcPct val="0"/>
              </a:spcBef>
              <a:spcAft>
                <a:spcPct val="0"/>
              </a:spcAft>
              <a:defRPr sz="1700">
                <a:solidFill>
                  <a:schemeClr val="bg1"/>
                </a:solidFill>
                <a:latin typeface="Georgia" pitchFamily="18" charset="0"/>
                <a:ea typeface="ＭＳ Ｐゴシック" pitchFamily="34" charset="-128"/>
                <a:cs typeface="Georgia" pitchFamily="18" charset="0"/>
              </a:defRPr>
            </a:lvl3pPr>
            <a:lvl4pPr algn="l" defTabSz="327025" rtl="0" eaLnBrk="0" fontAlgn="base" hangingPunct="0">
              <a:spcBef>
                <a:spcPct val="0"/>
              </a:spcBef>
              <a:spcAft>
                <a:spcPct val="0"/>
              </a:spcAft>
              <a:defRPr sz="1700">
                <a:solidFill>
                  <a:schemeClr val="bg1"/>
                </a:solidFill>
                <a:latin typeface="Georgia" pitchFamily="18" charset="0"/>
                <a:ea typeface="ＭＳ Ｐゴシック" pitchFamily="34" charset="-128"/>
                <a:cs typeface="Georgia" pitchFamily="18" charset="0"/>
              </a:defRPr>
            </a:lvl4pPr>
            <a:lvl5pPr algn="l" defTabSz="327025" rtl="0" eaLnBrk="0" fontAlgn="base" hangingPunct="0">
              <a:spcBef>
                <a:spcPct val="0"/>
              </a:spcBef>
              <a:spcAft>
                <a:spcPct val="0"/>
              </a:spcAft>
              <a:defRPr sz="1700">
                <a:solidFill>
                  <a:schemeClr val="bg1"/>
                </a:solidFill>
                <a:latin typeface="Georgia" pitchFamily="18" charset="0"/>
                <a:ea typeface="ＭＳ Ｐゴシック" pitchFamily="34" charset="-128"/>
                <a:cs typeface="Georgia" pitchFamily="18" charset="0"/>
              </a:defRPr>
            </a:lvl5pPr>
            <a:lvl6pPr marL="457200" algn="l" defTabSz="327025" rtl="0" fontAlgn="base">
              <a:spcBef>
                <a:spcPct val="0"/>
              </a:spcBef>
              <a:spcAft>
                <a:spcPct val="0"/>
              </a:spcAft>
              <a:defRPr sz="1700">
                <a:solidFill>
                  <a:schemeClr val="bg1"/>
                </a:solidFill>
                <a:latin typeface="Georgia" pitchFamily="18" charset="0"/>
                <a:ea typeface="ＭＳ Ｐゴシック" pitchFamily="34" charset="-128"/>
              </a:defRPr>
            </a:lvl6pPr>
            <a:lvl7pPr marL="914400" algn="l" defTabSz="327025" rtl="0" fontAlgn="base">
              <a:spcBef>
                <a:spcPct val="0"/>
              </a:spcBef>
              <a:spcAft>
                <a:spcPct val="0"/>
              </a:spcAft>
              <a:defRPr sz="1700">
                <a:solidFill>
                  <a:schemeClr val="bg1"/>
                </a:solidFill>
                <a:latin typeface="Georgia" pitchFamily="18" charset="0"/>
                <a:ea typeface="ＭＳ Ｐゴシック" pitchFamily="34" charset="-128"/>
              </a:defRPr>
            </a:lvl7pPr>
            <a:lvl8pPr marL="1371600" algn="l" defTabSz="327025" rtl="0" fontAlgn="base">
              <a:spcBef>
                <a:spcPct val="0"/>
              </a:spcBef>
              <a:spcAft>
                <a:spcPct val="0"/>
              </a:spcAft>
              <a:defRPr sz="1700">
                <a:solidFill>
                  <a:schemeClr val="bg1"/>
                </a:solidFill>
                <a:latin typeface="Georgia" pitchFamily="18" charset="0"/>
                <a:ea typeface="ＭＳ Ｐゴシック" pitchFamily="34" charset="-128"/>
              </a:defRPr>
            </a:lvl8pPr>
            <a:lvl9pPr marL="1828800" algn="l" defTabSz="327025" rtl="0" fontAlgn="base">
              <a:spcBef>
                <a:spcPct val="0"/>
              </a:spcBef>
              <a:spcAft>
                <a:spcPct val="0"/>
              </a:spcAft>
              <a:defRPr sz="1700">
                <a:solidFill>
                  <a:schemeClr val="bg1"/>
                </a:solidFill>
                <a:latin typeface="Georgia" pitchFamily="18" charset="0"/>
                <a:ea typeface="ＭＳ Ｐゴシック" pitchFamily="34" charset="-128"/>
              </a:defRPr>
            </a:lvl9pPr>
          </a:lstStyle>
          <a:p>
            <a:pPr defTabSz="545053">
              <a:defRPr/>
            </a:pPr>
            <a:r>
              <a:rPr lang="en-US" sz="4000" dirty="0">
                <a:solidFill>
                  <a:prstClr val="white"/>
                </a:solidFill>
                <a:latin typeface="Georgia" pitchFamily="18" charset="0"/>
              </a:rPr>
              <a:t>DROC (Informal Conference Flow Chart)</a:t>
            </a:r>
            <a:endParaRPr lang="en-US" sz="2333" dirty="0">
              <a:solidFill>
                <a:prstClr val="white"/>
              </a:solidFill>
              <a:latin typeface="Georgia" pitchFamily="18" charset="0"/>
            </a:endParaRPr>
          </a:p>
        </p:txBody>
      </p:sp>
      <p:pic>
        <p:nvPicPr>
          <p:cNvPr id="5" name="Picture 4">
            <a:extLst>
              <a:ext uri="{FF2B5EF4-FFF2-40B4-BE49-F238E27FC236}">
                <a16:creationId xmlns:a16="http://schemas.microsoft.com/office/drawing/2014/main" id="{6D211F68-7847-46A2-A86D-211AC6BA53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496" y="86497"/>
            <a:ext cx="12105503" cy="6771503"/>
          </a:xfrm>
          <a:prstGeom prst="rect">
            <a:avLst/>
          </a:prstGeom>
          <a:noFill/>
          <a:ln>
            <a:noFill/>
          </a:ln>
        </p:spPr>
      </p:pic>
    </p:spTree>
    <p:extLst>
      <p:ext uri="{BB962C8B-B14F-4D97-AF65-F5344CB8AC3E}">
        <p14:creationId xmlns:p14="http://schemas.microsoft.com/office/powerpoint/2010/main" val="61298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13AA315-1629-406F-88AC-8D3BB626CE9D}"/>
              </a:ext>
            </a:extLst>
          </p:cNvPr>
          <p:cNvSpPr txBox="1">
            <a:spLocks/>
          </p:cNvSpPr>
          <p:nvPr/>
        </p:nvSpPr>
        <p:spPr bwMode="auto">
          <a:xfrm>
            <a:off x="608542" y="311742"/>
            <a:ext cx="1097491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43" tIns="54422" rIns="108843" bIns="54422" numCol="1" anchor="b" anchorCtr="0" compatLnSpc="1">
            <a:prstTxWarp prst="textNoShape">
              <a:avLst/>
            </a:prstTxWarp>
          </a:bodyPr>
          <a:lstStyle>
            <a:lvl1pPr algn="l" defTabSz="327025" rtl="0" eaLnBrk="0" fontAlgn="base" hangingPunct="0">
              <a:spcBef>
                <a:spcPct val="0"/>
              </a:spcBef>
              <a:spcAft>
                <a:spcPct val="0"/>
              </a:spcAft>
              <a:defRPr sz="1700" kern="1200">
                <a:solidFill>
                  <a:schemeClr val="bg1"/>
                </a:solidFill>
                <a:latin typeface="Georgia"/>
                <a:ea typeface="ＭＳ Ｐゴシック" pitchFamily="34" charset="-128"/>
                <a:cs typeface="Georgia"/>
              </a:defRPr>
            </a:lvl1pPr>
            <a:lvl2pPr algn="l" defTabSz="327025" rtl="0" eaLnBrk="0" fontAlgn="base" hangingPunct="0">
              <a:spcBef>
                <a:spcPct val="0"/>
              </a:spcBef>
              <a:spcAft>
                <a:spcPct val="0"/>
              </a:spcAft>
              <a:defRPr sz="1700">
                <a:solidFill>
                  <a:schemeClr val="bg1"/>
                </a:solidFill>
                <a:latin typeface="Georgia" pitchFamily="18" charset="0"/>
                <a:ea typeface="ＭＳ Ｐゴシック" pitchFamily="34" charset="-128"/>
                <a:cs typeface="Georgia" pitchFamily="18" charset="0"/>
              </a:defRPr>
            </a:lvl2pPr>
            <a:lvl3pPr algn="l" defTabSz="327025" rtl="0" eaLnBrk="0" fontAlgn="base" hangingPunct="0">
              <a:spcBef>
                <a:spcPct val="0"/>
              </a:spcBef>
              <a:spcAft>
                <a:spcPct val="0"/>
              </a:spcAft>
              <a:defRPr sz="1700">
                <a:solidFill>
                  <a:schemeClr val="bg1"/>
                </a:solidFill>
                <a:latin typeface="Georgia" pitchFamily="18" charset="0"/>
                <a:ea typeface="ＭＳ Ｐゴシック" pitchFamily="34" charset="-128"/>
                <a:cs typeface="Georgia" pitchFamily="18" charset="0"/>
              </a:defRPr>
            </a:lvl3pPr>
            <a:lvl4pPr algn="l" defTabSz="327025" rtl="0" eaLnBrk="0" fontAlgn="base" hangingPunct="0">
              <a:spcBef>
                <a:spcPct val="0"/>
              </a:spcBef>
              <a:spcAft>
                <a:spcPct val="0"/>
              </a:spcAft>
              <a:defRPr sz="1700">
                <a:solidFill>
                  <a:schemeClr val="bg1"/>
                </a:solidFill>
                <a:latin typeface="Georgia" pitchFamily="18" charset="0"/>
                <a:ea typeface="ＭＳ Ｐゴシック" pitchFamily="34" charset="-128"/>
                <a:cs typeface="Georgia" pitchFamily="18" charset="0"/>
              </a:defRPr>
            </a:lvl4pPr>
            <a:lvl5pPr algn="l" defTabSz="327025" rtl="0" eaLnBrk="0" fontAlgn="base" hangingPunct="0">
              <a:spcBef>
                <a:spcPct val="0"/>
              </a:spcBef>
              <a:spcAft>
                <a:spcPct val="0"/>
              </a:spcAft>
              <a:defRPr sz="1700">
                <a:solidFill>
                  <a:schemeClr val="bg1"/>
                </a:solidFill>
                <a:latin typeface="Georgia" pitchFamily="18" charset="0"/>
                <a:ea typeface="ＭＳ Ｐゴシック" pitchFamily="34" charset="-128"/>
                <a:cs typeface="Georgia" pitchFamily="18" charset="0"/>
              </a:defRPr>
            </a:lvl5pPr>
            <a:lvl6pPr marL="457200" algn="l" defTabSz="327025" rtl="0" fontAlgn="base">
              <a:spcBef>
                <a:spcPct val="0"/>
              </a:spcBef>
              <a:spcAft>
                <a:spcPct val="0"/>
              </a:spcAft>
              <a:defRPr sz="1700">
                <a:solidFill>
                  <a:schemeClr val="bg1"/>
                </a:solidFill>
                <a:latin typeface="Georgia" pitchFamily="18" charset="0"/>
                <a:ea typeface="ＭＳ Ｐゴシック" pitchFamily="34" charset="-128"/>
              </a:defRPr>
            </a:lvl6pPr>
            <a:lvl7pPr marL="914400" algn="l" defTabSz="327025" rtl="0" fontAlgn="base">
              <a:spcBef>
                <a:spcPct val="0"/>
              </a:spcBef>
              <a:spcAft>
                <a:spcPct val="0"/>
              </a:spcAft>
              <a:defRPr sz="1700">
                <a:solidFill>
                  <a:schemeClr val="bg1"/>
                </a:solidFill>
                <a:latin typeface="Georgia" pitchFamily="18" charset="0"/>
                <a:ea typeface="ＭＳ Ｐゴシック" pitchFamily="34" charset="-128"/>
              </a:defRPr>
            </a:lvl7pPr>
            <a:lvl8pPr marL="1371600" algn="l" defTabSz="327025" rtl="0" fontAlgn="base">
              <a:spcBef>
                <a:spcPct val="0"/>
              </a:spcBef>
              <a:spcAft>
                <a:spcPct val="0"/>
              </a:spcAft>
              <a:defRPr sz="1700">
                <a:solidFill>
                  <a:schemeClr val="bg1"/>
                </a:solidFill>
                <a:latin typeface="Georgia" pitchFamily="18" charset="0"/>
                <a:ea typeface="ＭＳ Ｐゴシック" pitchFamily="34" charset="-128"/>
              </a:defRPr>
            </a:lvl8pPr>
            <a:lvl9pPr marL="1828800" algn="l" defTabSz="327025" rtl="0" fontAlgn="base">
              <a:spcBef>
                <a:spcPct val="0"/>
              </a:spcBef>
              <a:spcAft>
                <a:spcPct val="0"/>
              </a:spcAft>
              <a:defRPr sz="1700">
                <a:solidFill>
                  <a:schemeClr val="bg1"/>
                </a:solidFill>
                <a:latin typeface="Georgia" pitchFamily="18" charset="0"/>
                <a:ea typeface="ＭＳ Ｐゴシック" pitchFamily="34" charset="-128"/>
              </a:defRPr>
            </a:lvl9pPr>
          </a:lstStyle>
          <a:p>
            <a:pPr defTabSz="545053">
              <a:defRPr/>
            </a:pPr>
            <a:r>
              <a:rPr lang="en-US" sz="4000" dirty="0">
                <a:solidFill>
                  <a:prstClr val="white"/>
                </a:solidFill>
                <a:latin typeface="Georgia" pitchFamily="18" charset="0"/>
              </a:rPr>
              <a:t>DROC (AMA Metrics)</a:t>
            </a:r>
            <a:endParaRPr lang="en-US" sz="2333" dirty="0">
              <a:solidFill>
                <a:prstClr val="white"/>
              </a:solidFill>
              <a:latin typeface="Georgia" pitchFamily="18" charset="0"/>
            </a:endParaRPr>
          </a:p>
        </p:txBody>
      </p:sp>
      <p:graphicFrame>
        <p:nvGraphicFramePr>
          <p:cNvPr id="5" name="Table 4">
            <a:extLst>
              <a:ext uri="{FF2B5EF4-FFF2-40B4-BE49-F238E27FC236}">
                <a16:creationId xmlns:a16="http://schemas.microsoft.com/office/drawing/2014/main" id="{88192A3C-E12A-4604-816E-62497EFB27C6}"/>
              </a:ext>
            </a:extLst>
          </p:cNvPr>
          <p:cNvGraphicFramePr>
            <a:graphicFrameLocks noGrp="1"/>
          </p:cNvGraphicFramePr>
          <p:nvPr>
            <p:extLst>
              <p:ext uri="{D42A27DB-BD31-4B8C-83A1-F6EECF244321}">
                <p14:modId xmlns:p14="http://schemas.microsoft.com/office/powerpoint/2010/main" val="1395307385"/>
              </p:ext>
            </p:extLst>
          </p:nvPr>
        </p:nvGraphicFramePr>
        <p:xfrm>
          <a:off x="1" y="3027410"/>
          <a:ext cx="12121981" cy="3756465"/>
        </p:xfrm>
        <a:graphic>
          <a:graphicData uri="http://schemas.openxmlformats.org/drawingml/2006/table">
            <a:tbl>
              <a:tblPr>
                <a:tableStyleId>{5C22544A-7EE6-4342-B048-85BDC9FD1C3A}</a:tableStyleId>
              </a:tblPr>
              <a:tblGrid>
                <a:gridCol w="4246554">
                  <a:extLst>
                    <a:ext uri="{9D8B030D-6E8A-4147-A177-3AD203B41FA5}">
                      <a16:colId xmlns:a16="http://schemas.microsoft.com/office/drawing/2014/main" val="3358493706"/>
                    </a:ext>
                  </a:extLst>
                </a:gridCol>
                <a:gridCol w="4246554">
                  <a:extLst>
                    <a:ext uri="{9D8B030D-6E8A-4147-A177-3AD203B41FA5}">
                      <a16:colId xmlns:a16="http://schemas.microsoft.com/office/drawing/2014/main" val="1324696586"/>
                    </a:ext>
                  </a:extLst>
                </a:gridCol>
                <a:gridCol w="3628873">
                  <a:extLst>
                    <a:ext uri="{9D8B030D-6E8A-4147-A177-3AD203B41FA5}">
                      <a16:colId xmlns:a16="http://schemas.microsoft.com/office/drawing/2014/main" val="1250305935"/>
                    </a:ext>
                  </a:extLst>
                </a:gridCol>
              </a:tblGrid>
              <a:tr h="1252155">
                <a:tc>
                  <a:txBody>
                    <a:bodyPr/>
                    <a:lstStyle/>
                    <a:p>
                      <a:pPr algn="l" fontAlgn="b"/>
                      <a:endParaRPr lang="en-US" sz="2800" b="0" i="0" u="none" strike="noStrike" dirty="0">
                        <a:solidFill>
                          <a:srgbClr val="000000"/>
                        </a:solidFill>
                        <a:effectLst/>
                        <a:latin typeface="Calibri" panose="020F0502020204030204" pitchFamily="34" charset="0"/>
                      </a:endParaRPr>
                    </a:p>
                  </a:txBody>
                  <a:tcPr marL="10583" marR="10583" marT="10583" marB="0" anchor="b"/>
                </a:tc>
                <a:tc>
                  <a:txBody>
                    <a:bodyPr/>
                    <a:lstStyle/>
                    <a:p>
                      <a:pPr algn="ctr" fontAlgn="b"/>
                      <a:r>
                        <a:rPr lang="en-US" sz="2800" u="none" strike="noStrike" dirty="0">
                          <a:effectLst/>
                        </a:rPr>
                        <a:t>Average Days Pending</a:t>
                      </a:r>
                      <a:endParaRPr lang="en-US" sz="2800" b="0" i="0" u="none" strike="noStrike" dirty="0">
                        <a:solidFill>
                          <a:srgbClr val="000000"/>
                        </a:solidFill>
                        <a:effectLst/>
                        <a:latin typeface="Calibri" panose="020F0502020204030204" pitchFamily="34" charset="0"/>
                      </a:endParaRPr>
                    </a:p>
                  </a:txBody>
                  <a:tcPr marL="10583" marR="10583" marT="10583" marB="0" anchor="b"/>
                </a:tc>
                <a:tc>
                  <a:txBody>
                    <a:bodyPr/>
                    <a:lstStyle/>
                    <a:p>
                      <a:pPr algn="ctr" fontAlgn="b"/>
                      <a:r>
                        <a:rPr lang="en-US" sz="2800" u="none" strike="noStrike" dirty="0">
                          <a:effectLst/>
                        </a:rPr>
                        <a:t>National Inventory</a:t>
                      </a:r>
                      <a:endParaRPr lang="en-US" sz="2800" b="0" i="0" u="none" strike="noStrike" dirty="0">
                        <a:solidFill>
                          <a:srgbClr val="000000"/>
                        </a:solidFill>
                        <a:effectLst/>
                        <a:latin typeface="Calibri" panose="020F0502020204030204" pitchFamily="34" charset="0"/>
                      </a:endParaRPr>
                    </a:p>
                  </a:txBody>
                  <a:tcPr marL="10583" marR="10583" marT="10583" marB="0" anchor="b"/>
                </a:tc>
                <a:extLst>
                  <a:ext uri="{0D108BD9-81ED-4DB2-BD59-A6C34878D82A}">
                    <a16:rowId xmlns:a16="http://schemas.microsoft.com/office/drawing/2014/main" val="1397180"/>
                  </a:ext>
                </a:extLst>
              </a:tr>
              <a:tr h="1252155">
                <a:tc>
                  <a:txBody>
                    <a:bodyPr/>
                    <a:lstStyle/>
                    <a:p>
                      <a:pPr algn="ctr" fontAlgn="b"/>
                      <a:r>
                        <a:rPr lang="en-US" sz="2800" u="none" strike="noStrike" dirty="0">
                          <a:effectLst/>
                        </a:rPr>
                        <a:t>Higher Level Reviews</a:t>
                      </a:r>
                      <a:endParaRPr lang="en-US" sz="2800" b="0" i="0" u="none" strike="noStrike" dirty="0">
                        <a:solidFill>
                          <a:srgbClr val="000000"/>
                        </a:solidFill>
                        <a:effectLst/>
                        <a:latin typeface="Calibri" panose="020F0502020204030204" pitchFamily="34" charset="0"/>
                      </a:endParaRPr>
                    </a:p>
                  </a:txBody>
                  <a:tcPr marL="10583" marR="10583" marT="10583" marB="0" anchor="b"/>
                </a:tc>
                <a:tc>
                  <a:txBody>
                    <a:bodyPr/>
                    <a:lstStyle/>
                    <a:p>
                      <a:pPr algn="ctr" fontAlgn="b"/>
                      <a:r>
                        <a:rPr lang="en-US" sz="2800" u="none" strike="noStrike" dirty="0">
                          <a:effectLst/>
                        </a:rPr>
                        <a:t>17</a:t>
                      </a:r>
                      <a:endParaRPr lang="en-US" sz="2800" b="0" i="0" u="none" strike="noStrike" dirty="0">
                        <a:solidFill>
                          <a:srgbClr val="000000"/>
                        </a:solidFill>
                        <a:effectLst/>
                        <a:latin typeface="Calibri" panose="020F0502020204030204" pitchFamily="34" charset="0"/>
                      </a:endParaRPr>
                    </a:p>
                  </a:txBody>
                  <a:tcPr marL="10583" marR="10583" marT="10583" marB="0" anchor="b"/>
                </a:tc>
                <a:tc>
                  <a:txBody>
                    <a:bodyPr/>
                    <a:lstStyle/>
                    <a:p>
                      <a:pPr algn="ctr" fontAlgn="b"/>
                      <a:r>
                        <a:rPr lang="en-US" sz="2800" u="none" strike="noStrike" dirty="0">
                          <a:effectLst/>
                        </a:rPr>
                        <a:t>8,137</a:t>
                      </a:r>
                      <a:endParaRPr lang="en-US" sz="2800" b="0" i="0" u="none" strike="noStrike" dirty="0">
                        <a:solidFill>
                          <a:srgbClr val="000000"/>
                        </a:solidFill>
                        <a:effectLst/>
                        <a:latin typeface="Calibri" panose="020F0502020204030204" pitchFamily="34" charset="0"/>
                      </a:endParaRPr>
                    </a:p>
                  </a:txBody>
                  <a:tcPr marL="10583" marR="10583" marT="10583" marB="0" anchor="b"/>
                </a:tc>
                <a:extLst>
                  <a:ext uri="{0D108BD9-81ED-4DB2-BD59-A6C34878D82A}">
                    <a16:rowId xmlns:a16="http://schemas.microsoft.com/office/drawing/2014/main" val="2619407830"/>
                  </a:ext>
                </a:extLst>
              </a:tr>
              <a:tr h="1252155">
                <a:tc>
                  <a:txBody>
                    <a:bodyPr/>
                    <a:lstStyle/>
                    <a:p>
                      <a:pPr algn="ctr" fontAlgn="b"/>
                      <a:r>
                        <a:rPr lang="en-US" sz="2800" u="none" strike="noStrike" dirty="0">
                          <a:effectLst/>
                        </a:rPr>
                        <a:t>HLR Return / Remands</a:t>
                      </a:r>
                      <a:endParaRPr lang="en-US" sz="2800" b="0" i="0" u="none" strike="noStrike" dirty="0">
                        <a:solidFill>
                          <a:srgbClr val="000000"/>
                        </a:solidFill>
                        <a:effectLst/>
                        <a:latin typeface="Calibri" panose="020F0502020204030204" pitchFamily="34" charset="0"/>
                      </a:endParaRPr>
                    </a:p>
                  </a:txBody>
                  <a:tcPr marL="10583" marR="10583" marT="10583" marB="0" anchor="b"/>
                </a:tc>
                <a:tc>
                  <a:txBody>
                    <a:bodyPr/>
                    <a:lstStyle/>
                    <a:p>
                      <a:pPr algn="ctr" fontAlgn="b"/>
                      <a:r>
                        <a:rPr lang="en-US" sz="2800" u="none" strike="noStrike" dirty="0">
                          <a:effectLst/>
                        </a:rPr>
                        <a:t>117</a:t>
                      </a:r>
                      <a:endParaRPr lang="en-US" sz="2800" b="0" i="0" u="none" strike="noStrike" dirty="0">
                        <a:solidFill>
                          <a:srgbClr val="000000"/>
                        </a:solidFill>
                        <a:effectLst/>
                        <a:latin typeface="Calibri" panose="020F0502020204030204" pitchFamily="34" charset="0"/>
                      </a:endParaRPr>
                    </a:p>
                  </a:txBody>
                  <a:tcPr marL="10583" marR="10583" marT="10583" marB="0" anchor="b"/>
                </a:tc>
                <a:tc>
                  <a:txBody>
                    <a:bodyPr/>
                    <a:lstStyle/>
                    <a:p>
                      <a:pPr algn="ctr" fontAlgn="b"/>
                      <a:r>
                        <a:rPr lang="en-US" sz="2800" u="none" strike="noStrike" dirty="0">
                          <a:effectLst/>
                        </a:rPr>
                        <a:t>14,935</a:t>
                      </a:r>
                      <a:endParaRPr lang="en-US" sz="2800" b="0" i="0" u="none" strike="noStrike" dirty="0">
                        <a:solidFill>
                          <a:srgbClr val="000000"/>
                        </a:solidFill>
                        <a:effectLst/>
                        <a:latin typeface="Calibri" panose="020F0502020204030204" pitchFamily="34" charset="0"/>
                      </a:endParaRPr>
                    </a:p>
                  </a:txBody>
                  <a:tcPr marL="10583" marR="10583" marT="10583" marB="0" anchor="b"/>
                </a:tc>
                <a:extLst>
                  <a:ext uri="{0D108BD9-81ED-4DB2-BD59-A6C34878D82A}">
                    <a16:rowId xmlns:a16="http://schemas.microsoft.com/office/drawing/2014/main" val="2690432536"/>
                  </a:ext>
                </a:extLst>
              </a:tr>
            </a:tbl>
          </a:graphicData>
        </a:graphic>
      </p:graphicFrame>
      <p:graphicFrame>
        <p:nvGraphicFramePr>
          <p:cNvPr id="7" name="Table 6">
            <a:extLst>
              <a:ext uri="{FF2B5EF4-FFF2-40B4-BE49-F238E27FC236}">
                <a16:creationId xmlns:a16="http://schemas.microsoft.com/office/drawing/2014/main" id="{8F3DCF09-680C-4AEC-842A-4E80CF8749C9}"/>
              </a:ext>
            </a:extLst>
          </p:cNvPr>
          <p:cNvGraphicFramePr>
            <a:graphicFrameLocks noGrp="1"/>
          </p:cNvGraphicFramePr>
          <p:nvPr>
            <p:extLst>
              <p:ext uri="{D42A27DB-BD31-4B8C-83A1-F6EECF244321}">
                <p14:modId xmlns:p14="http://schemas.microsoft.com/office/powerpoint/2010/main" val="3259570759"/>
              </p:ext>
            </p:extLst>
          </p:nvPr>
        </p:nvGraphicFramePr>
        <p:xfrm>
          <a:off x="-24713" y="74127"/>
          <a:ext cx="12171407" cy="2632004"/>
        </p:xfrm>
        <a:graphic>
          <a:graphicData uri="http://schemas.openxmlformats.org/drawingml/2006/table">
            <a:tbl>
              <a:tblPr>
                <a:tableStyleId>{5C22544A-7EE6-4342-B048-85BDC9FD1C3A}</a:tableStyleId>
              </a:tblPr>
              <a:tblGrid>
                <a:gridCol w="5426421">
                  <a:extLst>
                    <a:ext uri="{9D8B030D-6E8A-4147-A177-3AD203B41FA5}">
                      <a16:colId xmlns:a16="http://schemas.microsoft.com/office/drawing/2014/main" val="2520302278"/>
                    </a:ext>
                  </a:extLst>
                </a:gridCol>
                <a:gridCol w="6744986">
                  <a:extLst>
                    <a:ext uri="{9D8B030D-6E8A-4147-A177-3AD203B41FA5}">
                      <a16:colId xmlns:a16="http://schemas.microsoft.com/office/drawing/2014/main" val="3586166143"/>
                    </a:ext>
                  </a:extLst>
                </a:gridCol>
              </a:tblGrid>
              <a:tr h="829262">
                <a:tc>
                  <a:txBody>
                    <a:bodyPr/>
                    <a:lstStyle/>
                    <a:p>
                      <a:pPr algn="l" fontAlgn="b"/>
                      <a:endParaRPr lang="en-US" sz="2800" b="0" i="0" u="none" strike="noStrike" dirty="0">
                        <a:solidFill>
                          <a:srgbClr val="000000"/>
                        </a:solidFill>
                        <a:effectLst/>
                        <a:latin typeface="Calibri" panose="020F0502020204030204" pitchFamily="34" charset="0"/>
                      </a:endParaRPr>
                    </a:p>
                  </a:txBody>
                  <a:tcPr marL="10583" marR="10583" marT="10583" marB="0" anchor="b"/>
                </a:tc>
                <a:tc>
                  <a:txBody>
                    <a:bodyPr/>
                    <a:lstStyle/>
                    <a:p>
                      <a:pPr algn="ctr" fontAlgn="b"/>
                      <a:r>
                        <a:rPr lang="en-US" sz="2800" u="none" strike="noStrike" dirty="0">
                          <a:effectLst/>
                        </a:rPr>
                        <a:t>Completed Fiscal Year 2022</a:t>
                      </a:r>
                      <a:endParaRPr lang="en-US" sz="2800" b="0" i="0" u="none" strike="noStrike" dirty="0">
                        <a:solidFill>
                          <a:srgbClr val="000000"/>
                        </a:solidFill>
                        <a:effectLst/>
                        <a:latin typeface="Calibri" panose="020F0502020204030204" pitchFamily="34" charset="0"/>
                      </a:endParaRPr>
                    </a:p>
                  </a:txBody>
                  <a:tcPr marL="10583" marR="10583" marT="10583" marB="0" anchor="b"/>
                </a:tc>
                <a:extLst>
                  <a:ext uri="{0D108BD9-81ED-4DB2-BD59-A6C34878D82A}">
                    <a16:rowId xmlns:a16="http://schemas.microsoft.com/office/drawing/2014/main" val="3202674587"/>
                  </a:ext>
                </a:extLst>
              </a:tr>
              <a:tr h="901371">
                <a:tc>
                  <a:txBody>
                    <a:bodyPr/>
                    <a:lstStyle/>
                    <a:p>
                      <a:pPr algn="ctr" fontAlgn="b"/>
                      <a:r>
                        <a:rPr lang="en-US" sz="2800" u="none" strike="noStrike" dirty="0">
                          <a:effectLst/>
                        </a:rPr>
                        <a:t>Informal Conferences</a:t>
                      </a:r>
                      <a:endParaRPr lang="en-US" sz="2800" b="0" i="0" u="none" strike="noStrike" dirty="0">
                        <a:solidFill>
                          <a:srgbClr val="000000"/>
                        </a:solidFill>
                        <a:effectLst/>
                        <a:latin typeface="Calibri" panose="020F0502020204030204" pitchFamily="34" charset="0"/>
                      </a:endParaRPr>
                    </a:p>
                  </a:txBody>
                  <a:tcPr marL="10583" marR="10583" marT="10583" marB="0" anchor="b"/>
                </a:tc>
                <a:tc>
                  <a:txBody>
                    <a:bodyPr/>
                    <a:lstStyle/>
                    <a:p>
                      <a:pPr algn="ctr" fontAlgn="b"/>
                      <a:r>
                        <a:rPr lang="en-US" sz="2800" u="none" strike="noStrike" dirty="0">
                          <a:effectLst/>
                        </a:rPr>
                        <a:t>14,834</a:t>
                      </a:r>
                      <a:endParaRPr lang="en-US" sz="2800" b="0" i="0" u="none" strike="noStrike" dirty="0">
                        <a:solidFill>
                          <a:srgbClr val="000000"/>
                        </a:solidFill>
                        <a:effectLst/>
                        <a:latin typeface="Calibri" panose="020F0502020204030204" pitchFamily="34" charset="0"/>
                      </a:endParaRPr>
                    </a:p>
                  </a:txBody>
                  <a:tcPr marL="10583" marR="10583" marT="10583" marB="0" anchor="b"/>
                </a:tc>
                <a:extLst>
                  <a:ext uri="{0D108BD9-81ED-4DB2-BD59-A6C34878D82A}">
                    <a16:rowId xmlns:a16="http://schemas.microsoft.com/office/drawing/2014/main" val="300531582"/>
                  </a:ext>
                </a:extLst>
              </a:tr>
              <a:tr h="901371">
                <a:tc>
                  <a:txBody>
                    <a:bodyPr/>
                    <a:lstStyle/>
                    <a:p>
                      <a:pPr algn="ctr" fontAlgn="b"/>
                      <a:r>
                        <a:rPr lang="en-US" sz="2800" u="none" strike="noStrike" dirty="0">
                          <a:effectLst/>
                        </a:rPr>
                        <a:t>BVA Hearings</a:t>
                      </a:r>
                      <a:endParaRPr lang="en-US" sz="2800" b="0" i="0" u="none" strike="noStrike" dirty="0">
                        <a:solidFill>
                          <a:srgbClr val="000000"/>
                        </a:solidFill>
                        <a:effectLst/>
                        <a:latin typeface="Calibri" panose="020F0502020204030204" pitchFamily="34" charset="0"/>
                      </a:endParaRPr>
                    </a:p>
                  </a:txBody>
                  <a:tcPr marL="10583" marR="10583" marT="10583" marB="0" anchor="b"/>
                </a:tc>
                <a:tc>
                  <a:txBody>
                    <a:bodyPr/>
                    <a:lstStyle/>
                    <a:p>
                      <a:pPr algn="ctr" fontAlgn="b"/>
                      <a:r>
                        <a:rPr lang="en-US" sz="2800" b="0" i="0" u="none" strike="noStrike" dirty="0">
                          <a:solidFill>
                            <a:srgbClr val="000000"/>
                          </a:solidFill>
                          <a:effectLst/>
                          <a:latin typeface="Calibri" panose="020F0502020204030204" pitchFamily="34" charset="0"/>
                        </a:rPr>
                        <a:t>1,537</a:t>
                      </a:r>
                    </a:p>
                  </a:txBody>
                  <a:tcPr marL="10583" marR="10583" marT="10583" marB="0" anchor="b"/>
                </a:tc>
                <a:extLst>
                  <a:ext uri="{0D108BD9-81ED-4DB2-BD59-A6C34878D82A}">
                    <a16:rowId xmlns:a16="http://schemas.microsoft.com/office/drawing/2014/main" val="748292223"/>
                  </a:ext>
                </a:extLst>
              </a:tr>
            </a:tbl>
          </a:graphicData>
        </a:graphic>
      </p:graphicFrame>
    </p:spTree>
    <p:extLst>
      <p:ext uri="{BB962C8B-B14F-4D97-AF65-F5344CB8AC3E}">
        <p14:creationId xmlns:p14="http://schemas.microsoft.com/office/powerpoint/2010/main" val="720722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637</Words>
  <Application>Microsoft Office PowerPoint</Application>
  <PresentationFormat>Widescreen</PresentationFormat>
  <Paragraphs>131</Paragraphs>
  <Slides>14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Calibri</vt:lpstr>
      <vt:lpstr>Calibri Light</vt:lpstr>
      <vt:lpstr>Georgia</vt:lpstr>
      <vt:lpstr>Myriad Pro</vt:lpstr>
      <vt:lpstr>Times New Roman</vt:lpstr>
      <vt:lpstr>Verdana</vt:lpstr>
      <vt:lpstr>Office Theme</vt:lpstr>
      <vt:lpstr>PowerPoint Presentation</vt:lpstr>
      <vt:lpstr>PowerPoint Presentation</vt:lpstr>
      <vt:lpstr>Workload Distribution</vt:lpstr>
      <vt:lpstr>PowerPoint Presentation</vt:lpstr>
      <vt:lpstr>New Decision Review Process</vt:lpstr>
      <vt:lpstr>Appeals to the Board</vt:lpstr>
      <vt:lpstr>PowerPoint Presentation</vt:lpstr>
      <vt:lpstr>PowerPoint Presentation</vt:lpstr>
      <vt:lpstr>PowerPoint Presentation</vt:lpstr>
      <vt:lpstr>Accessing Your VA Benefits </vt:lpstr>
      <vt:lpstr>  Accessing Your VA Benefits  </vt:lpstr>
      <vt:lpstr>   How to Apply For Benefits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Decision Review Process</dc:title>
  <dc:creator>Jackson, Shelia A, VBASPT</dc:creator>
  <cp:lastModifiedBy>Jackson, Shelia A, VBASPT</cp:lastModifiedBy>
  <cp:revision>9</cp:revision>
  <cp:lastPrinted>2018-12-14T22:48:51Z</cp:lastPrinted>
  <dcterms:created xsi:type="dcterms:W3CDTF">2018-12-14T21:35:25Z</dcterms:created>
  <dcterms:modified xsi:type="dcterms:W3CDTF">2022-04-12T18:43:11Z</dcterms:modified>
</cp:coreProperties>
</file>