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0" r:id="rId5"/>
    <p:sldMasterId id="2147483680" r:id="rId6"/>
    <p:sldMasterId id="2147483691" r:id="rId7"/>
  </p:sldMasterIdLst>
  <p:notesMasterIdLst>
    <p:notesMasterId r:id="rId21"/>
  </p:notesMasterIdLst>
  <p:sldIdLst>
    <p:sldId id="1439" r:id="rId8"/>
    <p:sldId id="141168533" r:id="rId9"/>
    <p:sldId id="141168522" r:id="rId10"/>
    <p:sldId id="141168515" r:id="rId11"/>
    <p:sldId id="141168518" r:id="rId12"/>
    <p:sldId id="141168537" r:id="rId13"/>
    <p:sldId id="141168527" r:id="rId14"/>
    <p:sldId id="1534" r:id="rId15"/>
    <p:sldId id="141168535" r:id="rId16"/>
    <p:sldId id="141168525" r:id="rId17"/>
    <p:sldId id="141168536" r:id="rId18"/>
    <p:sldId id="442" r:id="rId19"/>
    <p:sldId id="1536" r:id="rId20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ummary Section" id="{7D5E724C-940D-4EE4-A28A-8987FF310900}">
          <p14:sldIdLst/>
        </p14:section>
        <p14:section name="Section 1" id="{1E14BDC2-9399-4027-9CC7-382D2F34F0A9}">
          <p14:sldIdLst>
            <p14:sldId id="1439"/>
            <p14:sldId id="141168533"/>
            <p14:sldId id="141168522"/>
            <p14:sldId id="141168515"/>
            <p14:sldId id="141168518"/>
            <p14:sldId id="141168537"/>
            <p14:sldId id="141168527"/>
            <p14:sldId id="1534"/>
            <p14:sldId id="141168535"/>
            <p14:sldId id="141168525"/>
            <p14:sldId id="141168536"/>
            <p14:sldId id="442"/>
            <p14:sldId id="153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away, Martin J (BVA)" initials="CMJ(" lastIdx="4" clrIdx="0">
    <p:extLst>
      <p:ext uri="{19B8F6BF-5375-455C-9EA6-DF929625EA0E}">
        <p15:presenceInfo xmlns:p15="http://schemas.microsoft.com/office/powerpoint/2012/main" userId="S::Martin.Caraway@va.gov::961c05fe-eb13-4d77-909b-69756823ca90" providerId="AD"/>
      </p:ext>
    </p:extLst>
  </p:cmAuthor>
  <p:cmAuthor id="2" name="Snyder, Jill" initials="SJ" lastIdx="1" clrIdx="1">
    <p:extLst>
      <p:ext uri="{19B8F6BF-5375-455C-9EA6-DF929625EA0E}">
        <p15:presenceInfo xmlns:p15="http://schemas.microsoft.com/office/powerpoint/2012/main" userId="S::Jill.Snyder@va.gov::4c089a80-6363-4ffe-bfe8-f85b56715692" providerId="AD"/>
      </p:ext>
    </p:extLst>
  </p:cmAuthor>
  <p:cmAuthor id="3" name="Mozingo, Katy" initials="MK" lastIdx="1" clrIdx="2">
    <p:extLst>
      <p:ext uri="{19B8F6BF-5375-455C-9EA6-DF929625EA0E}">
        <p15:presenceInfo xmlns:p15="http://schemas.microsoft.com/office/powerpoint/2012/main" userId="S::katy.mozingo@va.gov::28ecd424-fbdf-4234-885f-8f6bcf049c7d" providerId="AD"/>
      </p:ext>
    </p:extLst>
  </p:cmAuthor>
  <p:cmAuthor id="4" name="Green, Eric" initials="GE" lastIdx="1" clrIdx="3">
    <p:extLst>
      <p:ext uri="{19B8F6BF-5375-455C-9EA6-DF929625EA0E}">
        <p15:presenceInfo xmlns:p15="http://schemas.microsoft.com/office/powerpoint/2012/main" userId="S::Eric.Green2@va.gov::341bd4a0-e82c-4ee1-8085-32402cf51b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46"/>
    <a:srgbClr val="ED4545"/>
    <a:srgbClr val="00C85A"/>
    <a:srgbClr val="F38585"/>
    <a:srgbClr val="FF7171"/>
    <a:srgbClr val="00C459"/>
    <a:srgbClr val="0C5591"/>
    <a:srgbClr val="002F56"/>
    <a:srgbClr val="044E8A"/>
    <a:srgbClr val="002A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1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42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vacohsm01.dva.va.gov\BVA\ddirpub\Fair%20Share\FY%20Ending%209-30-22\FY2022%20WK%2029%20Monday%20Dashboard%20DRAF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337652198609502"/>
          <c:y val="0.15154752627790632"/>
          <c:w val="0.33324687112220169"/>
          <c:h val="0.77825630897781373"/>
        </c:manualLayout>
      </c:layout>
      <c:pieChart>
        <c:varyColors val="1"/>
        <c:ser>
          <c:idx val="0"/>
          <c:order val="0"/>
          <c:spPr>
            <a:solidFill>
              <a:schemeClr val="accent2"/>
            </a:solidFill>
          </c:spPr>
          <c:explosion val="7"/>
          <c:dPt>
            <c:idx val="0"/>
            <c:bubble3D val="0"/>
            <c:explosion val="4"/>
            <c:spPr>
              <a:solidFill>
                <a:schemeClr val="tx2"/>
              </a:solidFill>
              <a:ln>
                <a:solidFill>
                  <a:schemeClr val="tx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36D4-4A4B-A704-F9943025A7F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36D4-4A4B-A704-F9943025A7FE}"/>
              </c:ext>
            </c:extLst>
          </c:dPt>
          <c:dLbls>
            <c:dLbl>
              <c:idx val="0"/>
              <c:layout>
                <c:manualLayout>
                  <c:x val="-8.3006947745145443E-2"/>
                  <c:y val="0.14663457876072894"/>
                </c:manualLayout>
              </c:layout>
              <c:tx>
                <c:rich>
                  <a:bodyPr/>
                  <a:lstStyle/>
                  <a:p>
                    <a:fld id="{A7DF1DCD-862C-4789-9CC3-53DE00584CBB}" type="VALUE">
                      <a:rPr lang="en-US" b="0"/>
                      <a:pPr/>
                      <a:t>[VALUE]</a:t>
                    </a:fld>
                    <a:r>
                      <a:rPr lang="en-US" baseline="0" dirty="0"/>
                      <a:t>
</a:t>
                    </a:r>
                    <a:fld id="{C3F3F1B6-3E9D-47A2-BC1F-DB740DA232A6}" type="PERCENTAGE">
                      <a:rPr lang="en-US" sz="3200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6D4-4A4B-A704-F9943025A7FE}"/>
                </c:ext>
              </c:extLst>
            </c:dLbl>
            <c:dLbl>
              <c:idx val="1"/>
              <c:layout>
                <c:manualLayout>
                  <c:x val="9.4152307192132911E-2"/>
                  <c:y val="-0.14435049196791833"/>
                </c:manualLayout>
              </c:layout>
              <c:tx>
                <c:rich>
                  <a:bodyPr/>
                  <a:lstStyle/>
                  <a:p>
                    <a:fld id="{B1D1EDE8-7A74-4A9C-B313-266849C463A2}" type="VALUE">
                      <a:rPr lang="en-US" b="0"/>
                      <a:pPr/>
                      <a:t>[VALUE]</a:t>
                    </a:fld>
                    <a:r>
                      <a:rPr lang="en-US" baseline="0" dirty="0"/>
                      <a:t>
</a:t>
                    </a:r>
                    <a:fld id="{E7F9229E-3FC0-4679-9510-0B871AAE331E}" type="PERCENTAGE">
                      <a:rPr lang="en-US" sz="3200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6D4-4A4B-A704-F9943025A7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Sheet1!$A$1:$B$1</c:f>
              <c:strCache>
                <c:ptCount val="2"/>
                <c:pt idx="0">
                  <c:v> Hearings </c:v>
                </c:pt>
                <c:pt idx="1">
                  <c:v> Non Hearings </c:v>
                </c:pt>
              </c:strCache>
            </c:strRef>
          </c:cat>
          <c:val>
            <c:numRef>
              <c:f>Sheet1!$A$2:$B$2</c:f>
              <c:numCache>
                <c:formatCode>_(* #,##0_);_(* \(#,##0\);_(* "-"??_);_(@_)</c:formatCode>
                <c:ptCount val="2"/>
                <c:pt idx="0">
                  <c:v>77068</c:v>
                </c:pt>
                <c:pt idx="1">
                  <c:v>122775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6D4-4A4B-A704-F9943025A7FE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77710749456136"/>
          <c:y val="8.1703911286049549E-2"/>
          <c:w val="0.54004491608954397"/>
          <c:h val="0.72350339250968787"/>
        </c:manualLayout>
      </c:layout>
      <c:pieChart>
        <c:varyColors val="1"/>
        <c:ser>
          <c:idx val="0"/>
          <c:order val="0"/>
          <c:tx>
            <c:v>Hearings Held</c:v>
          </c:tx>
          <c:spPr>
            <a:solidFill>
              <a:schemeClr val="accent2">
                <a:lumMod val="7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explosion val="4"/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  <a:ln w="9525" cap="flat" cmpd="sng" algn="ctr">
                <a:solidFill>
                  <a:schemeClr val="tx1">
                    <a:lumMod val="95000"/>
                    <a:lumOff val="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96D-4689-A7F5-8BFCA0D1D463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9525" cap="flat" cmpd="sng" algn="ctr">
                <a:solidFill>
                  <a:schemeClr val="tx1">
                    <a:lumMod val="95000"/>
                    <a:lumOff val="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96D-4689-A7F5-8BFCA0D1D463}"/>
              </c:ext>
            </c:extLst>
          </c:dPt>
          <c:dLbls>
            <c:dLbl>
              <c:idx val="0"/>
              <c:layout>
                <c:manualLayout>
                  <c:x val="-0.16758210522779757"/>
                  <c:y val="-0.3604058087412682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CE652DE-402D-4791-935D-C0C7527EF60B}" type="VALUE">
                      <a:rPr lang="en-US" sz="1800" b="0" i="1">
                        <a:solidFill>
                          <a:schemeClr val="bg1"/>
                        </a:solidFill>
                      </a:rPr>
                      <a:pPr>
                        <a:defRPr sz="2000"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
</a:t>
                    </a:r>
                    <a:fld id="{2C34A34B-C6D0-41F9-83D2-596CC5239AD1}" type="PERCENTAGE">
                      <a:rPr lang="en-US" sz="2800" baseline="0" smtClean="0">
                        <a:solidFill>
                          <a:schemeClr val="bg1"/>
                        </a:solidFill>
                      </a:rPr>
                      <a:pPr>
                        <a:defRPr sz="2000" b="1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sz="2800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2000" b="1">
                        <a:solidFill>
                          <a:schemeClr val="bg1"/>
                        </a:solidFill>
                      </a:defRPr>
                    </a:pPr>
                    <a:r>
                      <a:rPr lang="en-US" sz="2800" baseline="0" dirty="0">
                        <a:solidFill>
                          <a:schemeClr val="bg1"/>
                        </a:solidFill>
                      </a:rPr>
                      <a:t>Legacy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462687902648533"/>
                      <c:h val="0.282647899593397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96D-4689-A7F5-8BFCA0D1D463}"/>
                </c:ext>
              </c:extLst>
            </c:dLbl>
            <c:dLbl>
              <c:idx val="1"/>
              <c:layout>
                <c:manualLayout>
                  <c:x val="0.14595977707332802"/>
                  <c:y val="0.16690851484447769"/>
                </c:manualLayout>
              </c:layout>
              <c:tx>
                <c:rich>
                  <a:bodyPr/>
                  <a:lstStyle/>
                  <a:p>
                    <a:fld id="{5F174607-AB05-414E-ADB5-7A95E9AA091B}" type="VALUE">
                      <a:rPr lang="en-US" sz="1800" b="0" i="1"/>
                      <a:pPr/>
                      <a:t>[VALUE]</a:t>
                    </a:fld>
                    <a:r>
                      <a:rPr lang="en-US" baseline="0" dirty="0"/>
                      <a:t>
</a:t>
                    </a:r>
                    <a:fld id="{3710650D-6225-44DA-BBCA-B4A4F3AA17E4}" type="PERCENTAGE">
                      <a:rPr lang="en-US" sz="2800" baseline="0" smtClean="0"/>
                      <a:pPr/>
                      <a:t>[PERCENTAGE]</a:t>
                    </a:fld>
                    <a:endParaRPr lang="en-US" sz="2800" baseline="0" dirty="0"/>
                  </a:p>
                  <a:p>
                    <a:r>
                      <a:rPr lang="en-US" sz="2800" baseline="0" dirty="0"/>
                      <a:t>AMA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96D-4689-A7F5-8BFCA0D1D4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('Old Email Table'!$B$5,'Old Email Table'!$B$7)</c:f>
              <c:strCache>
                <c:ptCount val="2"/>
                <c:pt idx="0">
                  <c:v>Legacy</c:v>
                </c:pt>
                <c:pt idx="1">
                  <c:v>AMA</c:v>
                </c:pt>
              </c:strCache>
            </c:strRef>
          </c:cat>
          <c:val>
            <c:numRef>
              <c:f>('Raw Data'!$AJ$140,'Raw Data'!$AM$140)</c:f>
              <c:numCache>
                <c:formatCode>_(* #,##0_);_(* \(#,##0\);_(* "-"??_);_(@_)</c:formatCode>
                <c:ptCount val="2"/>
                <c:pt idx="0">
                  <c:v>13882</c:v>
                </c:pt>
                <c:pt idx="1">
                  <c:v>4061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96D-4689-A7F5-8BFCA0D1D463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58484128512703"/>
          <c:y val="4.4278989520890669E-2"/>
          <c:w val="0.86977824983297924"/>
          <c:h val="0.8456561632161866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VHA + NCA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 (thru Mar)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20732</c:v>
                </c:pt>
                <c:pt idx="1">
                  <c:v>10793</c:v>
                </c:pt>
                <c:pt idx="2">
                  <c:v>2070</c:v>
                </c:pt>
                <c:pt idx="3">
                  <c:v>1454</c:v>
                </c:pt>
                <c:pt idx="4">
                  <c:v>1560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12-4EC2-8F75-9A1DCB9CA51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VBA</c:v>
                </c:pt>
              </c:strCache>
            </c:strRef>
          </c:tx>
          <c:spPr>
            <a:solidFill>
              <a:schemeClr val="accent6">
                <a:lumMod val="2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0"/>
                  <c:y val="-9.67481695931929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12-4EC2-8F75-9A1DCB9CA5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 (thru Mar)</c:v>
                </c:pt>
              </c:strCache>
            </c:strRef>
          </c:cat>
          <c:val>
            <c:numRef>
              <c:f>Sheet1!$C$2:$C$6</c:f>
              <c:numCache>
                <c:formatCode>#,##0</c:formatCode>
                <c:ptCount val="5"/>
                <c:pt idx="0">
                  <c:v>267700</c:v>
                </c:pt>
                <c:pt idx="1">
                  <c:v>238772</c:v>
                </c:pt>
                <c:pt idx="2">
                  <c:v>51049</c:v>
                </c:pt>
                <c:pt idx="3">
                  <c:v>31425</c:v>
                </c:pt>
                <c:pt idx="4">
                  <c:v>30197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12-4EC2-8F75-9A1DCB9CA51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Board</c:v>
                </c:pt>
              </c:strCache>
            </c:strRef>
          </c:tx>
          <c:spPr>
            <a:solidFill>
              <a:srgbClr val="0C559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 (thru Mar)</c:v>
                </c:pt>
              </c:strCache>
            </c:strRef>
          </c:cat>
          <c:val>
            <c:numRef>
              <c:f>Sheet1!$D$2:$D$6</c:f>
              <c:numCache>
                <c:formatCode>#,##0</c:formatCode>
                <c:ptCount val="5"/>
                <c:pt idx="0">
                  <c:v>137013</c:v>
                </c:pt>
                <c:pt idx="1">
                  <c:v>98410</c:v>
                </c:pt>
                <c:pt idx="2">
                  <c:v>121569</c:v>
                </c:pt>
                <c:pt idx="3">
                  <c:v>92461</c:v>
                </c:pt>
                <c:pt idx="4">
                  <c:v>74974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B12-4EC2-8F75-9A1DCB9CA5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4"/>
        <c:overlap val="100"/>
        <c:axId val="974855488"/>
        <c:axId val="974860736"/>
      </c:barChart>
      <c:lineChart>
        <c:grouping val="standard"/>
        <c:varyColors val="0"/>
        <c:ser>
          <c:idx val="3"/>
          <c:order val="3"/>
          <c:tx>
            <c:strRef>
              <c:f>Sheet1!$E$1</c:f>
              <c:strCache>
                <c:ptCount val="1"/>
                <c:pt idx="0">
                  <c:v>Total</c:v>
                </c:pt>
              </c:strCache>
            </c:strRef>
          </c:tx>
          <c:spPr>
            <a:ln w="22225" cap="rnd">
              <a:noFill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 (thru Mar)</c:v>
                </c:pt>
              </c:strCache>
            </c:strRef>
          </c:cat>
          <c:val>
            <c:numRef>
              <c:f>Sheet1!$E$2:$E$6</c:f>
              <c:numCache>
                <c:formatCode>#,##0</c:formatCode>
                <c:ptCount val="5"/>
                <c:pt idx="0">
                  <c:v>425445</c:v>
                </c:pt>
                <c:pt idx="1">
                  <c:v>347975</c:v>
                </c:pt>
                <c:pt idx="2">
                  <c:v>174688</c:v>
                </c:pt>
                <c:pt idx="3">
                  <c:v>125340</c:v>
                </c:pt>
                <c:pt idx="4">
                  <c:v>106731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B12-4EC2-8F75-9A1DCB9CA5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4855488"/>
        <c:axId val="974860736"/>
      </c:lineChart>
      <c:catAx>
        <c:axId val="9748554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spc="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4860736"/>
        <c:crosses val="autoZero"/>
        <c:auto val="1"/>
        <c:lblAlgn val="ctr"/>
        <c:lblOffset val="100"/>
        <c:noMultiLvlLbl val="0"/>
      </c:catAx>
      <c:valAx>
        <c:axId val="974860736"/>
        <c:scaling>
          <c:orientation val="minMax"/>
          <c:max val="500000"/>
        </c:scaling>
        <c:delete val="1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crossAx val="974855488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l"/>
      <c:legendEntry>
        <c:idx val="3"/>
        <c:delete val="1"/>
      </c:legendEntry>
      <c:layout>
        <c:manualLayout>
          <c:xMode val="edge"/>
          <c:yMode val="edge"/>
          <c:x val="3.5830469403600428E-3"/>
          <c:y val="0.19014107205584538"/>
          <c:w val="0.11711334691568311"/>
          <c:h val="0.6546097638689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1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>
                <a:solidFill>
                  <a:sysClr val="windowText" lastClr="000000"/>
                </a:solidFill>
              </a:rPr>
              <a:t>AMA Decisions</a:t>
            </a:r>
            <a:r>
              <a:rPr lang="en-US" sz="2800" b="1" baseline="0">
                <a:solidFill>
                  <a:sysClr val="windowText" lastClr="000000"/>
                </a:solidFill>
              </a:rPr>
              <a:t> Dispatched FYTD</a:t>
            </a:r>
          </a:p>
        </c:rich>
      </c:tx>
      <c:layout>
        <c:manualLayout>
          <c:xMode val="edge"/>
          <c:yMode val="edge"/>
          <c:x val="0.16019020442347975"/>
          <c:y val="3.46968917351664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750966613044338"/>
          <c:y val="0.16900693192008912"/>
          <c:w val="0.75277707222081114"/>
          <c:h val="0.64985812584237768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Sheet2!$D$1</c:f>
              <c:strCache>
                <c:ptCount val="1"/>
                <c:pt idx="0">
                  <c:v>Decisions Dispatched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D2C8-4C4E-BC42-4339DA7AD582}"/>
              </c:ext>
            </c:extLst>
          </c:dPt>
          <c:dPt>
            <c:idx val="1"/>
            <c:invertIfNegative val="0"/>
            <c:bubble3D val="0"/>
            <c:spPr>
              <a:solidFill>
                <a:srgbClr val="0083BE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2C8-4C4E-BC42-4339DA7AD582}"/>
              </c:ext>
            </c:extLst>
          </c:dPt>
          <c:dPt>
            <c:idx val="2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2C8-4C4E-BC42-4339DA7AD582}"/>
              </c:ext>
            </c:extLst>
          </c:dPt>
          <c:dPt>
            <c:idx val="3"/>
            <c:invertIfNegative val="0"/>
            <c:bubble3D val="0"/>
            <c:spPr>
              <a:solidFill>
                <a:srgbClr val="0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2C8-4C4E-BC42-4339DA7AD582}"/>
              </c:ext>
            </c:extLst>
          </c:dPt>
          <c:cat>
            <c:strRef>
              <c:f>Sheet2!$B$2:$B$5</c:f>
              <c:strCache>
                <c:ptCount val="4"/>
                <c:pt idx="0">
                  <c:v>Direct</c:v>
                </c:pt>
                <c:pt idx="1">
                  <c:v>Evidence</c:v>
                </c:pt>
                <c:pt idx="2">
                  <c:v>Hearing</c:v>
                </c:pt>
                <c:pt idx="3">
                  <c:v>Total</c:v>
                </c:pt>
              </c:strCache>
              <c:extLst/>
            </c:strRef>
          </c:cat>
          <c:val>
            <c:numRef>
              <c:f>Sheet2!$D$2:$D$5</c:f>
              <c:numCache>
                <c:formatCode>_(* #,##0_);_(* \(#,##0\);_(* "-"??_);_(@_)</c:formatCode>
                <c:ptCount val="4"/>
                <c:pt idx="0">
                  <c:v>5368</c:v>
                </c:pt>
                <c:pt idx="1">
                  <c:v>1869</c:v>
                </c:pt>
                <c:pt idx="2">
                  <c:v>3992</c:v>
                </c:pt>
                <c:pt idx="3">
                  <c:v>11229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1691-4CBA-8DF8-32010216BE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9277992"/>
        <c:axId val="60927832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Sheet2!$C$1</c15:sqref>
                        </c15:formulaRef>
                      </c:ext>
                    </c:extLst>
                    <c:strCache>
                      <c:ptCount val="1"/>
                      <c:pt idx="0">
                        <c:v>Inventory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Sheet2!$B$2:$B$5</c15:sqref>
                        </c15:formulaRef>
                      </c:ext>
                    </c:extLst>
                    <c:strCache>
                      <c:ptCount val="4"/>
                      <c:pt idx="0">
                        <c:v>Direct</c:v>
                      </c:pt>
                      <c:pt idx="1">
                        <c:v>Evidence</c:v>
                      </c:pt>
                      <c:pt idx="2">
                        <c:v>Hearing</c:v>
                      </c:pt>
                      <c:pt idx="3">
                        <c:v>Total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Sheet2!$C$2:$C$5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4"/>
                      <c:pt idx="0">
                        <c:v>35099</c:v>
                      </c:pt>
                      <c:pt idx="1">
                        <c:v>24301</c:v>
                      </c:pt>
                      <c:pt idx="2">
                        <c:v>67756</c:v>
                      </c:pt>
                      <c:pt idx="3">
                        <c:v>127156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1691-4CBA-8DF8-32010216BEF8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Sheet2!$E$1</c15:sqref>
                        </c15:formulaRef>
                      </c:ext>
                    </c:extLst>
                    <c:strCache>
                      <c:ptCount val="1"/>
                      <c:pt idx="0">
                        <c:v>Total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Sheet2!$B$2:$B$5</c15:sqref>
                        </c15:formulaRef>
                      </c:ext>
                    </c:extLst>
                    <c:strCache>
                      <c:ptCount val="4"/>
                      <c:pt idx="0">
                        <c:v>Direct</c:v>
                      </c:pt>
                      <c:pt idx="1">
                        <c:v>Evidence</c:v>
                      </c:pt>
                      <c:pt idx="2">
                        <c:v>Hearing</c:v>
                      </c:pt>
                      <c:pt idx="3">
                        <c:v>Total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Sheet2!$E$2:$E$5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4"/>
                      <c:pt idx="0">
                        <c:v>40467</c:v>
                      </c:pt>
                      <c:pt idx="1">
                        <c:v>26170</c:v>
                      </c:pt>
                      <c:pt idx="2">
                        <c:v>71748</c:v>
                      </c:pt>
                      <c:pt idx="3">
                        <c:v>138385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1691-4CBA-8DF8-32010216BEF8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Sheet2!$F$1</c15:sqref>
                        </c15:formulaRef>
                      </c:ext>
                    </c:extLst>
                    <c:strCache>
                      <c:ptCount val="1"/>
                      <c:pt idx="0">
                        <c:v>AMA          Lane Choice %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Sheet2!$B$2:$B$5</c15:sqref>
                        </c15:formulaRef>
                      </c:ext>
                    </c:extLst>
                    <c:strCache>
                      <c:ptCount val="4"/>
                      <c:pt idx="0">
                        <c:v>Direct</c:v>
                      </c:pt>
                      <c:pt idx="1">
                        <c:v>Evidence</c:v>
                      </c:pt>
                      <c:pt idx="2">
                        <c:v>Hearing</c:v>
                      </c:pt>
                      <c:pt idx="3">
                        <c:v>Total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Sheet2!$F$2:$F$5</c15:sqref>
                        </c15:formulaRef>
                      </c:ext>
                    </c:extLst>
                    <c:numCache>
                      <c:formatCode>0%</c:formatCode>
                      <c:ptCount val="4"/>
                      <c:pt idx="0">
                        <c:v>0.29242331177512015</c:v>
                      </c:pt>
                      <c:pt idx="1">
                        <c:v>0.18911009141164142</c:v>
                      </c:pt>
                      <c:pt idx="2">
                        <c:v>0.51846659681323848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1691-4CBA-8DF8-32010216BEF8}"/>
                  </c:ext>
                </c:extLst>
              </c15:ser>
            </c15:filteredBarSeries>
          </c:ext>
        </c:extLst>
      </c:barChart>
      <c:catAx>
        <c:axId val="609277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278320"/>
        <c:crosses val="autoZero"/>
        <c:auto val="1"/>
        <c:lblAlgn val="ctr"/>
        <c:lblOffset val="100"/>
        <c:noMultiLvlLbl val="0"/>
      </c:catAx>
      <c:valAx>
        <c:axId val="609278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277992"/>
        <c:crosses val="autoZero"/>
        <c:crossBetween val="between"/>
      </c:valAx>
      <c:dTable>
        <c:showHorzBorder val="1"/>
        <c:showVertBorder val="1"/>
        <c:showOutline val="1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790341691445649"/>
          <c:y val="9.6754896358949183E-2"/>
          <c:w val="0.63696514411263483"/>
          <c:h val="0.9826299809521991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113-4B24-9088-5F3626DDE21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113-4B24-9088-5F3626DDE219}"/>
              </c:ext>
            </c:extLst>
          </c:dPt>
          <c:dPt>
            <c:idx val="2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113-4B24-9088-5F3626DDE219}"/>
              </c:ext>
            </c:extLst>
          </c:dPt>
          <c:dLbls>
            <c:dLbl>
              <c:idx val="0"/>
              <c:layout>
                <c:manualLayout>
                  <c:x val="-0.23479117921429182"/>
                  <c:y val="-5.5580862813765036E-2"/>
                </c:manualLayout>
              </c:layout>
              <c:tx>
                <c:rich>
                  <a:bodyPr/>
                  <a:lstStyle/>
                  <a:p>
                    <a:fld id="{66BE095D-381C-4AA7-B33D-499697C40AC5}" type="CATEGORYNAME">
                      <a:rPr lang="en-US" sz="2400" smtClean="0"/>
                      <a:pPr/>
                      <a:t>[CATEGORY NAME]</a:t>
                    </a:fld>
                    <a:br>
                      <a:rPr lang="en-US" dirty="0"/>
                    </a:br>
                    <a:r>
                      <a:rPr lang="en-US" sz="1000" b="0" i="1" dirty="0"/>
                      <a:t>Most Popular Option</a:t>
                    </a:r>
                    <a:r>
                      <a:rPr lang="en-US" baseline="0" dirty="0"/>
                      <a:t>
</a:t>
                    </a:r>
                    <a:fld id="{4B6734F5-D2BD-4EBC-846C-EBF936CBA9DB}" type="VALUE">
                      <a:rPr lang="en-US" sz="1800" b="0" baseline="0" dirty="0"/>
                      <a:pPr/>
                      <a:t>[VALUE]</a:t>
                    </a:fld>
                    <a:r>
                      <a:rPr lang="en-US" b="0" baseline="0" dirty="0"/>
                      <a:t>
</a:t>
                    </a:r>
                    <a:fld id="{9A637320-F5BE-4E18-9017-FF9B7B7B6DAF}" type="PERCENTAGE">
                      <a:rPr lang="en-US" sz="2400" b="1" baseline="0" dirty="0"/>
                      <a:pPr/>
                      <a:t>[PERCENTAGE]</a:t>
                    </a:fld>
                    <a:endParaRPr lang="en-US" b="0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0429546347925462"/>
                      <c:h val="0.2831531886750260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113-4B24-9088-5F3626DDE219}"/>
                </c:ext>
              </c:extLst>
            </c:dLbl>
            <c:dLbl>
              <c:idx val="1"/>
              <c:layout>
                <c:manualLayout>
                  <c:x val="0.23040220198934019"/>
                  <c:y val="-0.14873075649694167"/>
                </c:manualLayout>
              </c:layout>
              <c:tx>
                <c:rich>
                  <a:bodyPr/>
                  <a:lstStyle/>
                  <a:p>
                    <a:fld id="{2398FC4A-B228-4D1F-B1AB-F35C46F5A7C6}" type="CATEGORYNAME">
                      <a:rPr lang="en-US" sz="2400" smtClean="0"/>
                      <a:pPr/>
                      <a:t>[CATEGORY NAME]</a:t>
                    </a:fld>
                    <a:br>
                      <a:rPr lang="en-US" sz="2000" dirty="0"/>
                    </a:br>
                    <a:r>
                      <a:rPr lang="en-US" sz="1000" b="0" i="1" baseline="0" dirty="0"/>
                      <a:t>Goal &lt; 365 days</a:t>
                    </a:r>
                    <a:r>
                      <a:rPr lang="en-US" baseline="0" dirty="0"/>
                      <a:t>
</a:t>
                    </a:r>
                    <a:fld id="{A38439CB-A6EC-4190-A305-77FD352F9275}" type="VALUE">
                      <a:rPr lang="en-US" sz="1800" b="0" baseline="0" dirty="0"/>
                      <a:pPr/>
                      <a:t>[VALUE]</a:t>
                    </a:fld>
                    <a:r>
                      <a:rPr lang="en-US" b="0" baseline="0" dirty="0"/>
                      <a:t>
</a:t>
                    </a:r>
                    <a:fld id="{0FF3032B-43BB-4A60-B22C-06564F504BD7}" type="PERCENTAGE">
                      <a:rPr lang="en-US" sz="2400" b="1" baseline="0" dirty="0"/>
                      <a:pPr/>
                      <a:t>[PERCENTAGE]</a:t>
                    </a:fld>
                    <a:endParaRPr lang="en-US" b="0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697296565981079"/>
                      <c:h val="0.3137853530105716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113-4B24-9088-5F3626DDE219}"/>
                </c:ext>
              </c:extLst>
            </c:dLbl>
            <c:dLbl>
              <c:idx val="2"/>
              <c:layout>
                <c:manualLayout>
                  <c:x val="0.19038108779128626"/>
                  <c:y val="0.1941514684838374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65E1F9A-2DDF-41A5-9133-F8A9334831C3}" type="CATEGORYNAME">
                      <a:rPr lang="en-US" sz="2000" dirty="0"/>
                      <a:pPr>
                        <a:defRPr sz="2000" b="1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/>
                      <a:t>
</a:t>
                    </a:r>
                    <a:r>
                      <a:rPr lang="en-US" sz="1050" b="0" i="1" baseline="0" dirty="0"/>
                      <a:t>Goal &lt; 550 days</a:t>
                    </a:r>
                    <a:br>
                      <a:rPr lang="en-US" baseline="0" dirty="0"/>
                    </a:br>
                    <a:fld id="{F79CFCB1-BC0A-48F8-AEA1-BB4DCD5E8FB5}" type="VALUE">
                      <a:rPr lang="en-US" sz="1800" b="0" baseline="0" smtClean="0"/>
                      <a:pPr>
                        <a:defRPr sz="2000" b="1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r>
                      <a:rPr lang="en-US" b="0" baseline="0" dirty="0"/>
                      <a:t>
</a:t>
                    </a:r>
                    <a:fld id="{63E9B0DD-DF36-447A-AF2E-B20A5E3C24DC}" type="PERCENTAGE">
                      <a:rPr lang="en-US" sz="2000" b="1" baseline="0" dirty="0"/>
                      <a:pPr>
                        <a:defRPr sz="2000" b="1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b="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192955695058965"/>
                      <c:h val="0.261665416887583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113-4B24-9088-5F3626DDE2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Hearing</c:v>
                </c:pt>
                <c:pt idx="1">
                  <c:v>Direct</c:v>
                </c:pt>
                <c:pt idx="2">
                  <c:v>Evidence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67756</c:v>
                </c:pt>
                <c:pt idx="1">
                  <c:v>35099</c:v>
                </c:pt>
                <c:pt idx="2">
                  <c:v>24301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13-4B24-9088-5F3626DDE2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none" spc="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en-US" sz="2000">
                <a:solidFill>
                  <a:schemeClr val="tx1"/>
                </a:solidFill>
              </a:rPr>
              <a:t>Board Disposition Rates</a:t>
            </a:r>
          </a:p>
        </c:rich>
      </c:tx>
      <c:layout>
        <c:manualLayout>
          <c:xMode val="edge"/>
          <c:yMode val="edge"/>
          <c:x val="0.2630039127053562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none" spc="0" normalizeH="0" baseline="0">
              <a:solidFill>
                <a:schemeClr val="tx1"/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5272507817517946E-2"/>
          <c:y val="0.12455402389284555"/>
          <c:w val="0.90933205730994737"/>
          <c:h val="0.659555294207637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Remand</c:v>
                </c:pt>
              </c:strCache>
            </c:strRef>
          </c:tx>
          <c:spPr>
            <a:ln w="2222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spPr>
                <a:solidFill>
                  <a:srgbClr val="CDCDFF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A523-4C38-ABE0-8E4D0C8E201D}"/>
                </c:ext>
              </c:extLst>
            </c:dLbl>
            <c:spPr>
              <a:solidFill>
                <a:srgbClr val="CDCD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 
(thru Mar)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0.55000000000000004</c:v>
                </c:pt>
                <c:pt idx="1">
                  <c:v>0.56000000000000005</c:v>
                </c:pt>
                <c:pt idx="2">
                  <c:v>0.56000000000000005</c:v>
                </c:pt>
                <c:pt idx="3">
                  <c:v>0.53</c:v>
                </c:pt>
                <c:pt idx="4">
                  <c:v>0.56728358545311131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203-4A88-BEA0-C0577D73E03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Allowed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>
                <c:manualLayout>
                  <c:x val="-3.6691774699385497E-2"/>
                  <c:y val="-8.0644695283101531E-2"/>
                </c:manualLayout>
              </c:layout>
              <c:spPr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176971802760265E-2"/>
                      <c:h val="9.08464280679651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A523-4C38-ABE0-8E4D0C8E201D}"/>
                </c:ext>
              </c:extLst>
            </c:dLbl>
            <c:spPr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 
(thru Mar)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0.2</c:v>
                </c:pt>
                <c:pt idx="1">
                  <c:v>0.19</c:v>
                </c:pt>
                <c:pt idx="2">
                  <c:v>0.19</c:v>
                </c:pt>
                <c:pt idx="3">
                  <c:v>0.19</c:v>
                </c:pt>
                <c:pt idx="4">
                  <c:v>0.1893011070734387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203-4A88-BEA0-C0577D73E03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Denied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>
                <c:manualLayout>
                  <c:x val="-3.7805406586686519E-2"/>
                  <c:y val="2.9640158851312478E-3"/>
                </c:manualLayout>
              </c:layout>
              <c:spPr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1550873436324247E-2"/>
                      <c:h val="7.068521455976163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523-4C38-ABE0-8E4D0C8E201D}"/>
                </c:ext>
              </c:extLst>
            </c:dLbl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 
(thru Mar)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0.21</c:v>
                </c:pt>
                <c:pt idx="1">
                  <c:v>0.21</c:v>
                </c:pt>
                <c:pt idx="2">
                  <c:v>0.2</c:v>
                </c:pt>
                <c:pt idx="3">
                  <c:v>0.22</c:v>
                </c:pt>
                <c:pt idx="4">
                  <c:v>0.17654018423054171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203-4A88-BEA0-C0577D73E03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Other</c:v>
                </c:pt>
              </c:strCache>
            </c:strRef>
          </c:tx>
          <c:spPr>
            <a:ln w="22225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spPr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A523-4C38-ABE0-8E4D0C8E201D}"/>
                </c:ext>
              </c:extLst>
            </c:dLbl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FY 2018</c:v>
                </c:pt>
                <c:pt idx="1">
                  <c:v>FY 2019</c:v>
                </c:pt>
                <c:pt idx="2">
                  <c:v>FY 2020</c:v>
                </c:pt>
                <c:pt idx="3">
                  <c:v>FY 2021</c:v>
                </c:pt>
                <c:pt idx="4">
                  <c:v>FY 2022 
(thru Mar)</c:v>
                </c:pt>
              </c:strCache>
            </c:strRef>
          </c:cat>
          <c:val>
            <c:numRef>
              <c:f>Sheet1!$E$2:$E$6</c:f>
              <c:numCache>
                <c:formatCode>0%</c:formatCode>
                <c:ptCount val="5"/>
                <c:pt idx="0">
                  <c:v>0.04</c:v>
                </c:pt>
                <c:pt idx="1">
                  <c:v>0.04</c:v>
                </c:pt>
                <c:pt idx="2">
                  <c:v>0.05</c:v>
                </c:pt>
                <c:pt idx="3">
                  <c:v>0.06</c:v>
                </c:pt>
                <c:pt idx="4">
                  <c:v>6.6875123242908258E-2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203-4A88-BEA0-C0577D73E03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867158808"/>
        <c:axId val="867159136"/>
      </c:lineChart>
      <c:catAx>
        <c:axId val="867158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7159136"/>
        <c:crosses val="autoZero"/>
        <c:auto val="1"/>
        <c:lblAlgn val="ctr"/>
        <c:lblOffset val="100"/>
        <c:noMultiLvlLbl val="0"/>
      </c:catAx>
      <c:valAx>
        <c:axId val="8671591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867158808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553312487197784"/>
          <c:y val="8.7146833245658251E-2"/>
          <c:w val="0.77306767642875773"/>
          <c:h val="0.8663187485196822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VBA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 2019</c:v>
                </c:pt>
                <c:pt idx="1">
                  <c:v>FY 2020</c:v>
                </c:pt>
                <c:pt idx="2">
                  <c:v>FY 2021</c:v>
                </c:pt>
                <c:pt idx="3">
                  <c:v>FY 2022 (thru Mar)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120405</c:v>
                </c:pt>
                <c:pt idx="1">
                  <c:v>344380</c:v>
                </c:pt>
                <c:pt idx="2">
                  <c:v>354179</c:v>
                </c:pt>
                <c:pt idx="3">
                  <c:v>203323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D0-4A2D-A481-A7CAFA3F5C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Board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0"/>
                  <c:y val="-9.67481695931929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0D0-4A2D-A481-A7CAFA3F5C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 2019</c:v>
                </c:pt>
                <c:pt idx="1">
                  <c:v>FY 2020</c:v>
                </c:pt>
                <c:pt idx="2">
                  <c:v>FY 2021</c:v>
                </c:pt>
                <c:pt idx="3">
                  <c:v>FY 2022 (thru Mar)</c:v>
                </c:pt>
              </c:strCache>
            </c:strRef>
          </c:cat>
          <c:val>
            <c:numRef>
              <c:f>Sheet1!$C$2:$C$5</c:f>
              <c:numCache>
                <c:formatCode>#,##0</c:formatCode>
                <c:ptCount val="4"/>
                <c:pt idx="0">
                  <c:v>21009</c:v>
                </c:pt>
                <c:pt idx="1">
                  <c:v>48841</c:v>
                </c:pt>
                <c:pt idx="2">
                  <c:v>72924</c:v>
                </c:pt>
                <c:pt idx="3">
                  <c:v>30311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D0-4A2D-A481-A7CAFA3F5C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4"/>
        <c:overlap val="100"/>
        <c:axId val="974855488"/>
        <c:axId val="974860736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Total</c:v>
                </c:pt>
              </c:strCache>
            </c:strRef>
          </c:tx>
          <c:spPr>
            <a:ln w="22225" cap="rnd">
              <a:noFill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 2019</c:v>
                </c:pt>
                <c:pt idx="1">
                  <c:v>FY 2020</c:v>
                </c:pt>
                <c:pt idx="2">
                  <c:v>FY 2021</c:v>
                </c:pt>
                <c:pt idx="3">
                  <c:v>FY 2022 (thru Mar)</c:v>
                </c:pt>
              </c:strCache>
            </c:strRef>
          </c:cat>
          <c:val>
            <c:numRef>
              <c:f>Sheet1!$D$2:$D$5</c:f>
              <c:numCache>
                <c:formatCode>#,##0</c:formatCode>
                <c:ptCount val="4"/>
                <c:pt idx="0">
                  <c:v>141414</c:v>
                </c:pt>
                <c:pt idx="1">
                  <c:v>393221</c:v>
                </c:pt>
                <c:pt idx="2">
                  <c:v>427103</c:v>
                </c:pt>
                <c:pt idx="3">
                  <c:v>233634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0D0-4A2D-A481-A7CAFA3F5C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4855488"/>
        <c:axId val="974860736"/>
      </c:lineChart>
      <c:catAx>
        <c:axId val="97485548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974860736"/>
        <c:crosses val="autoZero"/>
        <c:auto val="1"/>
        <c:lblAlgn val="ctr"/>
        <c:lblOffset val="100"/>
        <c:noMultiLvlLbl val="0"/>
      </c:catAx>
      <c:valAx>
        <c:axId val="974860736"/>
        <c:scaling>
          <c:orientation val="minMax"/>
          <c:max val="500000"/>
        </c:scaling>
        <c:delete val="1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crossAx val="974855488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1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1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delete val="1"/>
      </c:legendEntry>
      <c:layout>
        <c:manualLayout>
          <c:xMode val="edge"/>
          <c:yMode val="edge"/>
          <c:x val="0.10345307504970698"/>
          <c:y val="0.62825912434010311"/>
          <c:w val="7.061377061846924E-2"/>
          <c:h val="0.189897491597138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1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961705059279159E-2"/>
          <c:y val="5.5736266700360561E-2"/>
          <c:w val="0.93172976184073975"/>
          <c:h val="0.9442637332996394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Remand</c:v>
                </c:pt>
              </c:strCache>
            </c:strRef>
          </c:tx>
          <c:spPr>
            <a:ln w="2222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 2019</c:v>
                </c:pt>
                <c:pt idx="1">
                  <c:v>FY 2020</c:v>
                </c:pt>
                <c:pt idx="2">
                  <c:v>FY 2021</c:v>
                </c:pt>
                <c:pt idx="3">
                  <c:v>FY 2022 
(thru Mar)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0.37</c:v>
                </c:pt>
                <c:pt idx="1">
                  <c:v>0.38</c:v>
                </c:pt>
                <c:pt idx="2">
                  <c:v>0.38</c:v>
                </c:pt>
                <c:pt idx="3">
                  <c:v>0.39173672339553006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203-4A88-BEA0-C0577D73E03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Allowed</c:v>
                </c:pt>
              </c:strCache>
            </c:strRef>
          </c:tx>
          <c:spPr>
            <a:ln w="2222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7292800152961396E-2"/>
                  <c:y val="4.33682738197682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BDE-4FE2-AD2F-449E43E57FCE}"/>
                </c:ext>
              </c:extLst>
            </c:dLbl>
            <c:dLbl>
              <c:idx val="1"/>
              <c:layout>
                <c:manualLayout>
                  <c:x val="-2.7292800152961396E-2"/>
                  <c:y val="5.63787559656987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BDE-4FE2-AD2F-449E43E57FCE}"/>
                </c:ext>
              </c:extLst>
            </c:dLbl>
            <c:dLbl>
              <c:idx val="2"/>
              <c:layout>
                <c:manualLayout>
                  <c:x val="-2.7292800152961396E-2"/>
                  <c:y val="-2.6020964291860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BDE-4FE2-AD2F-449E43E57FCE}"/>
                </c:ext>
              </c:extLst>
            </c:dLbl>
            <c:spPr>
              <a:solidFill>
                <a:srgbClr val="00C85A"/>
              </a:solidFill>
              <a:ln>
                <a:solidFill>
                  <a:srgbClr val="009A46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 2019</c:v>
                </c:pt>
                <c:pt idx="1">
                  <c:v>FY 2020</c:v>
                </c:pt>
                <c:pt idx="2">
                  <c:v>FY 2021</c:v>
                </c:pt>
                <c:pt idx="3">
                  <c:v>FY 2022 
(thru Mar)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0.3</c:v>
                </c:pt>
                <c:pt idx="1">
                  <c:v>0.27</c:v>
                </c:pt>
                <c:pt idx="2">
                  <c:v>0.28999999999999998</c:v>
                </c:pt>
                <c:pt idx="3">
                  <c:v>0.28880459298749234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203-4A88-BEA0-C0577D73E03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Denied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Pt>
            <c:idx val="2"/>
            <c:marker>
              <c:symbol val="none"/>
            </c:marker>
            <c:bubble3D val="0"/>
            <c:spPr>
              <a:ln w="22225" cap="rnd">
                <a:solidFill>
                  <a:srgbClr val="F38585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BBDE-4FE2-AD2F-449E43E57FCE}"/>
              </c:ext>
            </c:extLst>
          </c:dPt>
          <c:dLbls>
            <c:dLbl>
              <c:idx val="1"/>
              <c:layout>
                <c:manualLayout>
                  <c:x val="-2.7292800152961396E-2"/>
                  <c:y val="-8.673654763953656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BDE-4FE2-AD2F-449E43E57FCE}"/>
                </c:ext>
              </c:extLst>
            </c:dLbl>
            <c:dLbl>
              <c:idx val="2"/>
              <c:layout>
                <c:manualLayout>
                  <c:x val="-2.7292800152961396E-2"/>
                  <c:y val="3.46946190558146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BDE-4FE2-AD2F-449E43E57FCE}"/>
                </c:ext>
              </c:extLst>
            </c:dLbl>
            <c:spPr>
              <a:solidFill>
                <a:srgbClr val="F38585"/>
              </a:solidFill>
              <a:ln>
                <a:solidFill>
                  <a:srgbClr val="FF000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 2019</c:v>
                </c:pt>
                <c:pt idx="1">
                  <c:v>FY 2020</c:v>
                </c:pt>
                <c:pt idx="2">
                  <c:v>FY 2021</c:v>
                </c:pt>
                <c:pt idx="3">
                  <c:v>FY 2022 
(thru Mar)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0.31</c:v>
                </c:pt>
                <c:pt idx="1">
                  <c:v>0.28000000000000003</c:v>
                </c:pt>
                <c:pt idx="2">
                  <c:v>0.24</c:v>
                </c:pt>
                <c:pt idx="3">
                  <c:v>0.20258355546442486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203-4A88-BEA0-C0577D73E03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Other</c:v>
                </c:pt>
              </c:strCache>
            </c:strRef>
          </c:tx>
          <c:spPr>
            <a:ln w="2222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 2019</c:v>
                </c:pt>
                <c:pt idx="1">
                  <c:v>FY 2020</c:v>
                </c:pt>
                <c:pt idx="2">
                  <c:v>FY 2021</c:v>
                </c:pt>
                <c:pt idx="3">
                  <c:v>FY 2022 
(thru Mar)</c:v>
                </c:pt>
              </c:strCache>
            </c:strRef>
          </c:cat>
          <c:val>
            <c:numRef>
              <c:f>Sheet1!$E$2:$E$5</c:f>
              <c:numCache>
                <c:formatCode>0%</c:formatCode>
                <c:ptCount val="4"/>
                <c:pt idx="0">
                  <c:v>0.02</c:v>
                </c:pt>
                <c:pt idx="1">
                  <c:v>7.0000000000000007E-2</c:v>
                </c:pt>
                <c:pt idx="2">
                  <c:v>0.1</c:v>
                </c:pt>
                <c:pt idx="3">
                  <c:v>0.1168751281525528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203-4A88-BEA0-C0577D73E03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867158808"/>
        <c:axId val="867159136"/>
      </c:lineChart>
      <c:catAx>
        <c:axId val="8671588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67159136"/>
        <c:crosses val="autoZero"/>
        <c:auto val="1"/>
        <c:lblAlgn val="ctr"/>
        <c:lblOffset val="100"/>
        <c:noMultiLvlLbl val="0"/>
      </c:catAx>
      <c:valAx>
        <c:axId val="8671591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867158808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10346940313646"/>
          <c:y val="0.11105425360859039"/>
          <c:w val="0.78503810390862638"/>
          <c:h val="0.6614867299979670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Currently Under Timeliness Goal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Direct Docket
365 Day Goal</c:v>
                </c:pt>
                <c:pt idx="1">
                  <c:v>Evidence Docket
550 Day Goal</c:v>
                </c:pt>
                <c:pt idx="2">
                  <c:v>Hearing Docket
730 Day Goal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18795</c:v>
                </c:pt>
                <c:pt idx="1">
                  <c:v>15338</c:v>
                </c:pt>
                <c:pt idx="2">
                  <c:v>45504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D8-42C0-9216-F73483EAE4E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Currently Over Timeliness Goal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Direct Docket
365 Day Goal</c:v>
                </c:pt>
                <c:pt idx="1">
                  <c:v>Evidence Docket
550 Day Goal</c:v>
                </c:pt>
                <c:pt idx="2">
                  <c:v>Hearing Docket
730 Day Goal</c:v>
                </c:pt>
              </c:strCache>
            </c:strRef>
          </c:cat>
          <c:val>
            <c:numRef>
              <c:f>Sheet1!$C$2:$C$4</c:f>
              <c:numCache>
                <c:formatCode>#,##0</c:formatCode>
                <c:ptCount val="3"/>
                <c:pt idx="0">
                  <c:v>16304</c:v>
                </c:pt>
                <c:pt idx="1">
                  <c:v>8963</c:v>
                </c:pt>
                <c:pt idx="2">
                  <c:v>22252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D8-42C0-9216-F73483EAE4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63000360"/>
        <c:axId val="562991504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6809161891750432E-2"/>
                  <c:y val="-6.46690883281100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0" i="1" u="none" strike="noStrike" kern="1200" baseline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EDA44F0-3642-4A0F-96F0-688A5635E396}" type="VALUE">
                      <a:rPr lang="en-US" sz="2000" b="0" i="1" baseline="0" smtClean="0">
                        <a:solidFill>
                          <a:schemeClr val="bg1">
                            <a:lumMod val="75000"/>
                          </a:schemeClr>
                        </a:solidFill>
                      </a:rPr>
                      <a:pPr>
                        <a:defRPr sz="2000" b="0" i="1" baseline="0">
                          <a:solidFill>
                            <a:schemeClr val="bg1">
                              <a:lumMod val="75000"/>
                            </a:schemeClr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1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370211632172822E-2"/>
                      <c:h val="0.1082710141620153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565-43FA-99DC-E3CED95088F3}"/>
                </c:ext>
              </c:extLst>
            </c:dLbl>
            <c:dLbl>
              <c:idx val="1"/>
              <c:layout>
                <c:manualLayout>
                  <c:x val="-4.8979557655928138E-2"/>
                  <c:y val="-6.0292667380744833E-2"/>
                </c:manualLayout>
              </c:layout>
              <c:spPr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1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1517805551202249E-2"/>
                      <c:h val="8.419409504079450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565-43FA-99DC-E3CED95088F3}"/>
                </c:ext>
              </c:extLst>
            </c:dLbl>
            <c:dLbl>
              <c:idx val="2"/>
              <c:layout>
                <c:manualLayout>
                  <c:x val="-4.1383001577273475E-2"/>
                  <c:y val="-5.4449161265997283E-2"/>
                </c:manualLayout>
              </c:layout>
              <c:spPr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1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9808594319457554E-2"/>
                      <c:h val="7.382585325544353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565-43FA-99DC-E3CED95088F3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1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bg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Direct Docket
365 Day Goal</c:v>
                </c:pt>
                <c:pt idx="1">
                  <c:v>Evidence Docket
550 Day Goal</c:v>
                </c:pt>
                <c:pt idx="2">
                  <c:v>Hearing Docket
730 Day Goal</c:v>
                </c:pt>
              </c:strCache>
            </c:strRef>
          </c:cat>
          <c:val>
            <c:numRef>
              <c:f>Sheet1!$D$2:$D$4</c:f>
              <c:numCache>
                <c:formatCode>#,##0</c:formatCode>
                <c:ptCount val="3"/>
                <c:pt idx="0">
                  <c:v>35099</c:v>
                </c:pt>
                <c:pt idx="1">
                  <c:v>24301</c:v>
                </c:pt>
                <c:pt idx="2">
                  <c:v>67756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AD8-42C0-9216-F73483EAE4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3000360"/>
        <c:axId val="562991504"/>
      </c:lineChart>
      <c:catAx>
        <c:axId val="563000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2991504"/>
        <c:crosses val="autoZero"/>
        <c:auto val="1"/>
        <c:lblAlgn val="ctr"/>
        <c:lblOffset val="100"/>
        <c:noMultiLvlLbl val="0"/>
      </c:catAx>
      <c:valAx>
        <c:axId val="5629915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563000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egendEntry>
        <c:idx val="2"/>
        <c:delete val="1"/>
      </c:legendEntry>
      <c:layout>
        <c:manualLayout>
          <c:xMode val="edge"/>
          <c:yMode val="edge"/>
          <c:x val="1.2037283740173229E-2"/>
          <c:y val="0.48668456330357746"/>
          <c:w val="0.13811617953605365"/>
          <c:h val="0.2900600477414973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1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FC3399-5314-4DBF-8987-2C24B41462F2}" type="doc">
      <dgm:prSet loTypeId="urn:microsoft.com/office/officeart/2008/layout/NameandTitleOrganizationalChart" loCatId="hierarchy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DD23B33-7BD0-4AB6-BF7A-ED7A4528986C}">
      <dgm:prSet phldrT="[Text]" custT="1"/>
      <dgm:spPr>
        <a:solidFill>
          <a:srgbClr val="044E8A"/>
        </a:solidFill>
      </dgm:spPr>
      <dgm:t>
        <a:bodyPr/>
        <a:lstStyle/>
        <a:p>
          <a:r>
            <a:rPr lang="en-US" sz="2400" dirty="0"/>
            <a:t>         </a:t>
          </a:r>
          <a:r>
            <a:rPr lang="en-US" sz="3200" b="1" dirty="0"/>
            <a:t>Office of the Secretary</a:t>
          </a:r>
          <a:endParaRPr lang="en-US" sz="2400" b="1" dirty="0"/>
        </a:p>
      </dgm:t>
    </dgm:pt>
    <dgm:pt modelId="{BB2BD4CF-9CE5-4424-97CB-517425803A14}" type="parTrans" cxnId="{CD4FBC9C-5670-4459-ABDE-A5F11CCDAF29}">
      <dgm:prSet/>
      <dgm:spPr/>
      <dgm:t>
        <a:bodyPr/>
        <a:lstStyle/>
        <a:p>
          <a:endParaRPr lang="en-US"/>
        </a:p>
      </dgm:t>
    </dgm:pt>
    <dgm:pt modelId="{E43F7863-8C28-436F-AE37-5EFF154DBBD4}" type="sibTrans" cxnId="{CD4FBC9C-5670-4459-ABDE-A5F11CCDAF29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 algn="ctr"/>
          <a:r>
            <a:rPr lang="en-US" sz="2000" b="1" dirty="0"/>
            <a:t>Secretary of Veterans Affairs                                                                           Denis McDonough</a:t>
          </a:r>
        </a:p>
      </dgm:t>
    </dgm:pt>
    <dgm:pt modelId="{4225691D-CB3D-4E26-82B4-6EA743E41A4A}">
      <dgm:prSet phldrT="[Text]" custT="1"/>
      <dgm:spPr>
        <a:gradFill flip="none" rotWithShape="0">
          <a:gsLst>
            <a:gs pos="64000">
              <a:schemeClr val="bg1">
                <a:lumMod val="65000"/>
                <a:shade val="30000"/>
                <a:satMod val="115000"/>
              </a:schemeClr>
            </a:gs>
            <a:gs pos="100000">
              <a:schemeClr val="bg1">
                <a:lumMod val="65000"/>
                <a:shade val="67500"/>
                <a:satMod val="115000"/>
              </a:schemeClr>
            </a:gs>
            <a:gs pos="100000">
              <a:schemeClr val="bg1">
                <a:lumMod val="6500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 bIns="0"/>
        <a:lstStyle/>
        <a:p>
          <a:r>
            <a:rPr lang="en-US" sz="2400" b="1" dirty="0"/>
            <a:t>Veterans </a:t>
          </a:r>
          <a:br>
            <a:rPr lang="en-US" sz="2400" b="1" dirty="0"/>
          </a:br>
          <a:r>
            <a:rPr lang="en-US" sz="2400" b="1" dirty="0"/>
            <a:t>Health Administration </a:t>
          </a:r>
        </a:p>
      </dgm:t>
    </dgm:pt>
    <dgm:pt modelId="{6460F51E-136B-407E-A2CA-6D5CA3C61B10}" type="parTrans" cxnId="{E5D60D0B-8327-4F40-AAFA-2C40710FB44D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>
        <a:ln w="47625"/>
      </dgm:spPr>
      <dgm:t>
        <a:bodyPr/>
        <a:lstStyle/>
        <a:p>
          <a:endParaRPr lang="en-US"/>
        </a:p>
      </dgm:t>
    </dgm:pt>
    <dgm:pt modelId="{9227E2D8-D461-4C5A-B28D-4B798E013A8A}" type="sibTrans" cxnId="{E5D60D0B-8327-4F40-AAFA-2C40710FB44D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4CBDF97E-CFE9-4AEF-ACF4-BA0FFC8DB8FA}">
      <dgm:prSet phldrT="[Text]" custT="1"/>
      <dgm:spPr>
        <a:gradFill flip="none" rotWithShape="0">
          <a:gsLst>
            <a:gs pos="69000">
              <a:schemeClr val="bg1">
                <a:lumMod val="65000"/>
                <a:shade val="30000"/>
                <a:satMod val="115000"/>
              </a:schemeClr>
            </a:gs>
            <a:gs pos="100000">
              <a:schemeClr val="bg1">
                <a:lumMod val="65000"/>
                <a:shade val="67500"/>
                <a:satMod val="115000"/>
              </a:schemeClr>
            </a:gs>
            <a:gs pos="100000">
              <a:schemeClr val="bg1">
                <a:lumMod val="6500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 bIns="0"/>
        <a:lstStyle/>
        <a:p>
          <a:r>
            <a:rPr lang="en-US" sz="2400" b="1" dirty="0"/>
            <a:t>Veterans </a:t>
          </a:r>
          <a:br>
            <a:rPr lang="en-US" sz="2400" b="1" dirty="0"/>
          </a:br>
          <a:r>
            <a:rPr lang="en-US" sz="2400" b="1" dirty="0"/>
            <a:t>Benefits Administration</a:t>
          </a:r>
        </a:p>
      </dgm:t>
    </dgm:pt>
    <dgm:pt modelId="{F06BD54E-4E99-4022-97CC-75E4B48B5D2D}" type="parTrans" cxnId="{9E69E899-F4E0-48CB-A1B2-BE3A2B2FED5E}">
      <dgm:prSet/>
      <dgm:spPr/>
      <dgm:t>
        <a:bodyPr/>
        <a:lstStyle/>
        <a:p>
          <a:endParaRPr lang="en-US"/>
        </a:p>
      </dgm:t>
    </dgm:pt>
    <dgm:pt modelId="{452869CF-DB6B-4F78-9E96-D53AD9827520}" type="sibTrans" cxnId="{9E69E899-F4E0-48CB-A1B2-BE3A2B2FED5E}">
      <dgm:prSet custT="1"/>
      <dgm:spPr>
        <a:noFill/>
        <a:ln>
          <a:noFill/>
        </a:ln>
      </dgm:spPr>
      <dgm:t>
        <a:bodyPr/>
        <a:lstStyle/>
        <a:p>
          <a:pPr algn="ctr"/>
          <a:endParaRPr lang="en-US" sz="1400"/>
        </a:p>
      </dgm:t>
    </dgm:pt>
    <dgm:pt modelId="{CB810DEE-3C8A-46E0-9599-CF67D3474CCE}">
      <dgm:prSet phldrT="[Text]" custT="1"/>
      <dgm:spPr>
        <a:gradFill flip="none" rotWithShape="0">
          <a:gsLst>
            <a:gs pos="70000">
              <a:schemeClr val="bg1">
                <a:lumMod val="65000"/>
                <a:shade val="30000"/>
                <a:satMod val="115000"/>
              </a:schemeClr>
            </a:gs>
            <a:gs pos="100000">
              <a:schemeClr val="bg1">
                <a:lumMod val="65000"/>
                <a:shade val="67500"/>
                <a:satMod val="115000"/>
              </a:schemeClr>
            </a:gs>
            <a:gs pos="100000">
              <a:schemeClr val="bg1">
                <a:lumMod val="6500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 bIns="0" anchor="ctr" anchorCtr="0"/>
        <a:lstStyle/>
        <a:p>
          <a:r>
            <a:rPr lang="en-US" sz="2400" b="1" dirty="0"/>
            <a:t>National Cemetery Administration </a:t>
          </a:r>
        </a:p>
      </dgm:t>
    </dgm:pt>
    <dgm:pt modelId="{491A82FE-768B-428D-886B-E9A6747C536B}" type="parTrans" cxnId="{99227726-E603-440E-B236-F1F1903EC3FF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>
        <a:ln w="47625"/>
      </dgm:spPr>
      <dgm:t>
        <a:bodyPr/>
        <a:lstStyle/>
        <a:p>
          <a:endParaRPr lang="en-US"/>
        </a:p>
      </dgm:t>
    </dgm:pt>
    <dgm:pt modelId="{8A358153-C84F-4040-8CD3-61FF30571681}" type="sibTrans" cxnId="{99227726-E603-440E-B236-F1F1903EC3FF}">
      <dgm:prSet custT="1"/>
      <dgm:spPr>
        <a:noFill/>
        <a:ln>
          <a:noFill/>
        </a:ln>
      </dgm:spPr>
      <dgm:t>
        <a:bodyPr/>
        <a:lstStyle/>
        <a:p>
          <a:pPr algn="ctr"/>
          <a:endParaRPr lang="en-US" sz="1400"/>
        </a:p>
      </dgm:t>
    </dgm:pt>
    <dgm:pt modelId="{79C7327E-E1A8-46C8-AC0B-71A853623ECB}">
      <dgm:prSet phldrT="[Text]" custT="1"/>
      <dgm:spPr>
        <a:solidFill>
          <a:schemeClr val="bg1">
            <a:lumMod val="75000"/>
          </a:schemeClr>
        </a:solidFill>
        <a:ln>
          <a:solidFill>
            <a:schemeClr val="bg1"/>
          </a:solidFill>
        </a:ln>
      </dgm:spPr>
      <dgm:t>
        <a:bodyPr bIns="91440"/>
        <a:lstStyle/>
        <a:p>
          <a:r>
            <a:rPr lang="en-US" sz="2200" b="1" dirty="0">
              <a:solidFill>
                <a:schemeClr val="bg2">
                  <a:lumMod val="10000"/>
                </a:schemeClr>
              </a:solidFill>
            </a:rPr>
            <a:t>Board of </a:t>
          </a:r>
          <a:br>
            <a:rPr lang="en-US" sz="2200" b="1" dirty="0">
              <a:solidFill>
                <a:schemeClr val="bg2">
                  <a:lumMod val="10000"/>
                </a:schemeClr>
              </a:solidFill>
            </a:rPr>
          </a:br>
          <a:r>
            <a:rPr lang="en-US" sz="2200" b="1" dirty="0">
              <a:solidFill>
                <a:schemeClr val="bg2">
                  <a:lumMod val="10000"/>
                </a:schemeClr>
              </a:solidFill>
            </a:rPr>
            <a:t>Veterans’ </a:t>
          </a:r>
          <a:br>
            <a:rPr lang="en-US" sz="2200" b="1" dirty="0">
              <a:solidFill>
                <a:schemeClr val="bg2">
                  <a:lumMod val="10000"/>
                </a:schemeClr>
              </a:solidFill>
            </a:rPr>
          </a:br>
          <a:r>
            <a:rPr lang="en-US" sz="2200" b="1" dirty="0">
              <a:solidFill>
                <a:schemeClr val="bg2">
                  <a:lumMod val="10000"/>
                </a:schemeClr>
              </a:solidFill>
            </a:rPr>
            <a:t>Appeals</a:t>
          </a:r>
        </a:p>
      </dgm:t>
    </dgm:pt>
    <dgm:pt modelId="{C3DCA95D-C7D5-4F98-8C87-818DD9A7BEF3}" type="parTrans" cxnId="{00F40314-45DE-4FC2-BDE6-B369B3E3E13B}">
      <dgm:prSet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>
        <a:ln w="38100">
          <a:solidFill>
            <a:srgbClr val="0070C0">
              <a:alpha val="69000"/>
            </a:srgbClr>
          </a:solidFill>
          <a:headEnd type="none" w="med" len="med"/>
          <a:tailEnd type="none" w="med" len="med"/>
        </a:ln>
      </dgm:spPr>
      <dgm:t>
        <a:bodyPr/>
        <a:lstStyle/>
        <a:p>
          <a:endParaRPr lang="en-US"/>
        </a:p>
      </dgm:t>
    </dgm:pt>
    <dgm:pt modelId="{2BF976C2-BCC5-4665-B6E8-FE994049E517}" type="sibTrans" cxnId="{00F40314-45DE-4FC2-BDE6-B369B3E3E13B}">
      <dgm:prSet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pPr algn="ctr"/>
          <a:r>
            <a:rPr lang="en-US" sz="2000" b="1" i="0" dirty="0"/>
            <a:t>Chairman </a:t>
          </a:r>
          <a:br>
            <a:rPr lang="en-US" sz="2000" b="1" i="0" dirty="0"/>
          </a:br>
          <a:r>
            <a:rPr lang="en-US" sz="2000" b="1" i="0" dirty="0"/>
            <a:t>Cheryl Mason </a:t>
          </a:r>
        </a:p>
      </dgm:t>
    </dgm:pt>
    <dgm:pt modelId="{3CD97D01-653F-49B3-BA82-BBE9F8E0E0D4}" type="pres">
      <dgm:prSet presAssocID="{C8FC3399-5314-4DBF-8987-2C24B41462F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1B28FE4-8451-4026-86D2-A7A90147F1E2}" type="pres">
      <dgm:prSet presAssocID="{0DD23B33-7BD0-4AB6-BF7A-ED7A4528986C}" presName="hierRoot1" presStyleCnt="0">
        <dgm:presLayoutVars>
          <dgm:hierBranch val="init"/>
        </dgm:presLayoutVars>
      </dgm:prSet>
      <dgm:spPr/>
    </dgm:pt>
    <dgm:pt modelId="{2DB0E60E-CB7B-4D5B-929B-77C1FAC8D7E5}" type="pres">
      <dgm:prSet presAssocID="{0DD23B33-7BD0-4AB6-BF7A-ED7A4528986C}" presName="rootComposite1" presStyleCnt="0"/>
      <dgm:spPr/>
    </dgm:pt>
    <dgm:pt modelId="{52E4C291-F8F1-4F36-8B18-7529A0D32C6D}" type="pres">
      <dgm:prSet presAssocID="{0DD23B33-7BD0-4AB6-BF7A-ED7A4528986C}" presName="rootText1" presStyleLbl="node0" presStyleIdx="0" presStyleCnt="1" custScaleX="302075" custScaleY="147463" custLinFactNeighborX="4147" custLinFactNeighborY="-92501">
        <dgm:presLayoutVars>
          <dgm:chMax/>
          <dgm:chPref val="3"/>
        </dgm:presLayoutVars>
      </dgm:prSet>
      <dgm:spPr/>
    </dgm:pt>
    <dgm:pt modelId="{FE2E3BC8-533B-4E0F-98FA-E476A11683F9}" type="pres">
      <dgm:prSet presAssocID="{0DD23B33-7BD0-4AB6-BF7A-ED7A4528986C}" presName="titleText1" presStyleLbl="fgAcc0" presStyleIdx="0" presStyleCnt="1" custScaleX="194011" custScaleY="233759" custLinFactY="-97861" custLinFactNeighborX="-2021" custLinFactNeighborY="-100000">
        <dgm:presLayoutVars>
          <dgm:chMax val="0"/>
          <dgm:chPref val="0"/>
        </dgm:presLayoutVars>
      </dgm:prSet>
      <dgm:spPr/>
    </dgm:pt>
    <dgm:pt modelId="{A1DAA0CB-B20D-4DA7-96CD-7EF96404D578}" type="pres">
      <dgm:prSet presAssocID="{0DD23B33-7BD0-4AB6-BF7A-ED7A4528986C}" presName="rootConnector1" presStyleLbl="node1" presStyleIdx="0" presStyleCnt="4"/>
      <dgm:spPr/>
    </dgm:pt>
    <dgm:pt modelId="{5DB861E0-741D-4C1A-ADB3-4CA28F5DBC06}" type="pres">
      <dgm:prSet presAssocID="{0DD23B33-7BD0-4AB6-BF7A-ED7A4528986C}" presName="hierChild2" presStyleCnt="0"/>
      <dgm:spPr/>
    </dgm:pt>
    <dgm:pt modelId="{3D1BE921-D2B4-46DF-86D0-951C0C129EB5}" type="pres">
      <dgm:prSet presAssocID="{6460F51E-136B-407E-A2CA-6D5CA3C61B10}" presName="Name37" presStyleLbl="parChTrans1D2" presStyleIdx="0" presStyleCnt="4"/>
      <dgm:spPr/>
    </dgm:pt>
    <dgm:pt modelId="{6123F98D-5DF5-4B7C-A8A0-FBB7BB2262A5}" type="pres">
      <dgm:prSet presAssocID="{4225691D-CB3D-4E26-82B4-6EA743E41A4A}" presName="hierRoot2" presStyleCnt="0">
        <dgm:presLayoutVars>
          <dgm:hierBranch val="init"/>
        </dgm:presLayoutVars>
      </dgm:prSet>
      <dgm:spPr/>
    </dgm:pt>
    <dgm:pt modelId="{7A5B23A0-DACA-4CB1-8C74-697ACC5F5366}" type="pres">
      <dgm:prSet presAssocID="{4225691D-CB3D-4E26-82B4-6EA743E41A4A}" presName="rootComposite" presStyleCnt="0"/>
      <dgm:spPr/>
    </dgm:pt>
    <dgm:pt modelId="{19E5AE76-A7C5-43C3-82B8-2B6C421FD7AB}" type="pres">
      <dgm:prSet presAssocID="{4225691D-CB3D-4E26-82B4-6EA743E41A4A}" presName="rootText" presStyleLbl="node1" presStyleIdx="0" presStyleCnt="4" custScaleX="129992" custScaleY="124868" custLinFactNeighborX="1793" custLinFactNeighborY="-8672">
        <dgm:presLayoutVars>
          <dgm:chMax/>
          <dgm:chPref val="3"/>
        </dgm:presLayoutVars>
      </dgm:prSet>
      <dgm:spPr>
        <a:prstGeom prst="flowChartTerminator">
          <a:avLst/>
        </a:prstGeom>
      </dgm:spPr>
    </dgm:pt>
    <dgm:pt modelId="{1725720C-0055-4B3C-B4FE-485256EDE8C0}" type="pres">
      <dgm:prSet presAssocID="{4225691D-CB3D-4E26-82B4-6EA743E41A4A}" presName="titleText2" presStyleLbl="fgAcc1" presStyleIdx="0" presStyleCnt="4" custScaleX="131799" custScaleY="114839" custLinFactNeighborX="-24026" custLinFactNeighborY="93854">
        <dgm:presLayoutVars>
          <dgm:chMax val="0"/>
          <dgm:chPref val="0"/>
        </dgm:presLayoutVars>
      </dgm:prSet>
      <dgm:spPr/>
    </dgm:pt>
    <dgm:pt modelId="{E70E089C-1411-46AB-B38D-30589BF36F6B}" type="pres">
      <dgm:prSet presAssocID="{4225691D-CB3D-4E26-82B4-6EA743E41A4A}" presName="rootConnector" presStyleLbl="node2" presStyleIdx="0" presStyleCnt="0"/>
      <dgm:spPr/>
    </dgm:pt>
    <dgm:pt modelId="{F3A207F2-59CC-4F5A-8280-ED0437B2497B}" type="pres">
      <dgm:prSet presAssocID="{4225691D-CB3D-4E26-82B4-6EA743E41A4A}" presName="hierChild4" presStyleCnt="0"/>
      <dgm:spPr/>
    </dgm:pt>
    <dgm:pt modelId="{1CA08CD7-15C2-495F-AD4A-4BFE91E682C5}" type="pres">
      <dgm:prSet presAssocID="{4225691D-CB3D-4E26-82B4-6EA743E41A4A}" presName="hierChild5" presStyleCnt="0"/>
      <dgm:spPr/>
    </dgm:pt>
    <dgm:pt modelId="{C31B78FE-6E4B-4A6D-8172-FF88C24B8011}" type="pres">
      <dgm:prSet presAssocID="{F06BD54E-4E99-4022-97CC-75E4B48B5D2D}" presName="Name37" presStyleLbl="parChTrans1D2" presStyleIdx="1" presStyleCnt="4"/>
      <dgm:spPr/>
    </dgm:pt>
    <dgm:pt modelId="{3F8931FA-93B4-4C16-AFCD-D7D866056782}" type="pres">
      <dgm:prSet presAssocID="{4CBDF97E-CFE9-4AEF-ACF4-BA0FFC8DB8FA}" presName="hierRoot2" presStyleCnt="0">
        <dgm:presLayoutVars>
          <dgm:hierBranch val="init"/>
        </dgm:presLayoutVars>
      </dgm:prSet>
      <dgm:spPr/>
    </dgm:pt>
    <dgm:pt modelId="{FA1545C5-DEA5-446E-ABF4-8FC0C8005013}" type="pres">
      <dgm:prSet presAssocID="{4CBDF97E-CFE9-4AEF-ACF4-BA0FFC8DB8FA}" presName="rootComposite" presStyleCnt="0"/>
      <dgm:spPr/>
    </dgm:pt>
    <dgm:pt modelId="{E10FF97C-6679-48D6-8F35-DEFA8263F5FF}" type="pres">
      <dgm:prSet presAssocID="{4CBDF97E-CFE9-4AEF-ACF4-BA0FFC8DB8FA}" presName="rootText" presStyleLbl="node1" presStyleIdx="1" presStyleCnt="4" custScaleX="130620" custScaleY="123428" custLinFactNeighborX="-9850" custLinFactNeighborY="-6990">
        <dgm:presLayoutVars>
          <dgm:chMax/>
          <dgm:chPref val="3"/>
        </dgm:presLayoutVars>
      </dgm:prSet>
      <dgm:spPr>
        <a:prstGeom prst="flowChartTerminator">
          <a:avLst/>
        </a:prstGeom>
      </dgm:spPr>
    </dgm:pt>
    <dgm:pt modelId="{00BCCAE8-62A0-418B-A8D5-BDD4CF676CF1}" type="pres">
      <dgm:prSet presAssocID="{4CBDF97E-CFE9-4AEF-ACF4-BA0FFC8DB8FA}" presName="titleText2" presStyleLbl="fgAcc1" presStyleIdx="1" presStyleCnt="4" custScaleX="118547" custScaleY="147095" custLinFactY="6388" custLinFactNeighborX="-17472" custLinFactNeighborY="100000">
        <dgm:presLayoutVars>
          <dgm:chMax val="0"/>
          <dgm:chPref val="0"/>
        </dgm:presLayoutVars>
      </dgm:prSet>
      <dgm:spPr/>
    </dgm:pt>
    <dgm:pt modelId="{63A151F2-D40D-42B6-90F7-396A01C502EB}" type="pres">
      <dgm:prSet presAssocID="{4CBDF97E-CFE9-4AEF-ACF4-BA0FFC8DB8FA}" presName="rootConnector" presStyleLbl="node2" presStyleIdx="0" presStyleCnt="0"/>
      <dgm:spPr/>
    </dgm:pt>
    <dgm:pt modelId="{354C6BFA-F238-43D2-9D8E-1DEFD7016E77}" type="pres">
      <dgm:prSet presAssocID="{4CBDF97E-CFE9-4AEF-ACF4-BA0FFC8DB8FA}" presName="hierChild4" presStyleCnt="0"/>
      <dgm:spPr/>
    </dgm:pt>
    <dgm:pt modelId="{42A1ACDB-5796-4B1D-8F1D-B43F7BDAEB8C}" type="pres">
      <dgm:prSet presAssocID="{4CBDF97E-CFE9-4AEF-ACF4-BA0FFC8DB8FA}" presName="hierChild5" presStyleCnt="0"/>
      <dgm:spPr/>
    </dgm:pt>
    <dgm:pt modelId="{5C589D9F-644C-447B-9448-02556BECBEE8}" type="pres">
      <dgm:prSet presAssocID="{491A82FE-768B-428D-886B-E9A6747C536B}" presName="Name37" presStyleLbl="parChTrans1D2" presStyleIdx="2" presStyleCnt="4"/>
      <dgm:spPr/>
    </dgm:pt>
    <dgm:pt modelId="{000A7978-1F59-4B1A-B814-EA3625379002}" type="pres">
      <dgm:prSet presAssocID="{CB810DEE-3C8A-46E0-9599-CF67D3474CCE}" presName="hierRoot2" presStyleCnt="0">
        <dgm:presLayoutVars>
          <dgm:hierBranch val="init"/>
        </dgm:presLayoutVars>
      </dgm:prSet>
      <dgm:spPr/>
    </dgm:pt>
    <dgm:pt modelId="{4A39B514-3293-4E55-9193-498AE6923BC7}" type="pres">
      <dgm:prSet presAssocID="{CB810DEE-3C8A-46E0-9599-CF67D3474CCE}" presName="rootComposite" presStyleCnt="0"/>
      <dgm:spPr/>
    </dgm:pt>
    <dgm:pt modelId="{7BB85AD7-B297-4B71-9E79-BDB83E8301C5}" type="pres">
      <dgm:prSet presAssocID="{CB810DEE-3C8A-46E0-9599-CF67D3474CCE}" presName="rootText" presStyleLbl="node1" presStyleIdx="2" presStyleCnt="4" custScaleX="131254" custScaleY="123428" custLinFactNeighborX="-2382" custLinFactNeighborY="-8077">
        <dgm:presLayoutVars>
          <dgm:chMax/>
          <dgm:chPref val="3"/>
        </dgm:presLayoutVars>
      </dgm:prSet>
      <dgm:spPr>
        <a:prstGeom prst="flowChartTerminator">
          <a:avLst/>
        </a:prstGeom>
      </dgm:spPr>
    </dgm:pt>
    <dgm:pt modelId="{EEFF4D71-E8B8-433A-A9AF-F38AA5E92D8C}" type="pres">
      <dgm:prSet presAssocID="{CB810DEE-3C8A-46E0-9599-CF67D3474CCE}" presName="titleText2" presStyleLbl="fgAcc1" presStyleIdx="2" presStyleCnt="4" custScaleX="118547" custScaleY="147095" custLinFactY="5395" custLinFactNeighborX="-13030" custLinFactNeighborY="100000">
        <dgm:presLayoutVars>
          <dgm:chMax val="0"/>
          <dgm:chPref val="0"/>
        </dgm:presLayoutVars>
      </dgm:prSet>
      <dgm:spPr/>
    </dgm:pt>
    <dgm:pt modelId="{04BD23FD-B2F0-4D77-808A-A94A3313C001}" type="pres">
      <dgm:prSet presAssocID="{CB810DEE-3C8A-46E0-9599-CF67D3474CCE}" presName="rootConnector" presStyleLbl="node2" presStyleIdx="0" presStyleCnt="0"/>
      <dgm:spPr/>
    </dgm:pt>
    <dgm:pt modelId="{005131AE-BCC3-4313-A0F7-96412DB504C0}" type="pres">
      <dgm:prSet presAssocID="{CB810DEE-3C8A-46E0-9599-CF67D3474CCE}" presName="hierChild4" presStyleCnt="0"/>
      <dgm:spPr/>
    </dgm:pt>
    <dgm:pt modelId="{B9196AB4-B126-480C-B3AD-4B83752B0F7C}" type="pres">
      <dgm:prSet presAssocID="{CB810DEE-3C8A-46E0-9599-CF67D3474CCE}" presName="hierChild5" presStyleCnt="0"/>
      <dgm:spPr/>
    </dgm:pt>
    <dgm:pt modelId="{0B922CFE-5934-4A12-9CB1-A8BA61304B2E}" type="pres">
      <dgm:prSet presAssocID="{C3DCA95D-C7D5-4F98-8C87-818DD9A7BEF3}" presName="Name37" presStyleLbl="parChTrans1D2" presStyleIdx="3" presStyleCnt="4"/>
      <dgm:spPr/>
    </dgm:pt>
    <dgm:pt modelId="{11C9EC6C-550C-4455-89BE-EF99C3DF3A17}" type="pres">
      <dgm:prSet presAssocID="{79C7327E-E1A8-46C8-AC0B-71A853623ECB}" presName="hierRoot2" presStyleCnt="0">
        <dgm:presLayoutVars>
          <dgm:hierBranch val="init"/>
        </dgm:presLayoutVars>
      </dgm:prSet>
      <dgm:spPr/>
    </dgm:pt>
    <dgm:pt modelId="{33CAAD98-0563-489F-A5DE-BAF284528766}" type="pres">
      <dgm:prSet presAssocID="{79C7327E-E1A8-46C8-AC0B-71A853623ECB}" presName="rootComposite" presStyleCnt="0"/>
      <dgm:spPr/>
    </dgm:pt>
    <dgm:pt modelId="{999BF012-1CC6-4B4D-BC27-258D4AE24D56}" type="pres">
      <dgm:prSet presAssocID="{79C7327E-E1A8-46C8-AC0B-71A853623ECB}" presName="rootText" presStyleLbl="node1" presStyleIdx="3" presStyleCnt="4" custScaleX="126552" custScaleY="131385" custLinFactNeighborX="-2541" custLinFactNeighborY="-50754">
        <dgm:presLayoutVars>
          <dgm:chMax/>
          <dgm:chPref val="3"/>
        </dgm:presLayoutVars>
      </dgm:prSet>
      <dgm:spPr>
        <a:prstGeom prst="flowChartTerminator">
          <a:avLst/>
        </a:prstGeom>
      </dgm:spPr>
    </dgm:pt>
    <dgm:pt modelId="{B8C57275-6EFD-4B08-B87C-E42AED923A3D}" type="pres">
      <dgm:prSet presAssocID="{79C7327E-E1A8-46C8-AC0B-71A853623ECB}" presName="titleText2" presStyleLbl="fgAcc1" presStyleIdx="3" presStyleCnt="4" custScaleX="103045" custScaleY="209555" custLinFactNeighborX="-18770" custLinFactNeighborY="-21602">
        <dgm:presLayoutVars>
          <dgm:chMax val="0"/>
          <dgm:chPref val="0"/>
        </dgm:presLayoutVars>
      </dgm:prSet>
      <dgm:spPr/>
    </dgm:pt>
    <dgm:pt modelId="{A1994ADE-7B7E-4BE3-A626-3C762429943E}" type="pres">
      <dgm:prSet presAssocID="{79C7327E-E1A8-46C8-AC0B-71A853623ECB}" presName="rootConnector" presStyleLbl="node2" presStyleIdx="0" presStyleCnt="0"/>
      <dgm:spPr/>
    </dgm:pt>
    <dgm:pt modelId="{2B3099C8-A588-41A5-96D9-2FE8C2CD57FB}" type="pres">
      <dgm:prSet presAssocID="{79C7327E-E1A8-46C8-AC0B-71A853623ECB}" presName="hierChild4" presStyleCnt="0"/>
      <dgm:spPr/>
    </dgm:pt>
    <dgm:pt modelId="{0F1CF14F-9D24-4D6E-B2A6-F98046743C8E}" type="pres">
      <dgm:prSet presAssocID="{79C7327E-E1A8-46C8-AC0B-71A853623ECB}" presName="hierChild5" presStyleCnt="0"/>
      <dgm:spPr/>
    </dgm:pt>
    <dgm:pt modelId="{5B9B857F-4EE1-49ED-A259-10585CA26886}" type="pres">
      <dgm:prSet presAssocID="{0DD23B33-7BD0-4AB6-BF7A-ED7A4528986C}" presName="hierChild3" presStyleCnt="0"/>
      <dgm:spPr/>
    </dgm:pt>
  </dgm:ptLst>
  <dgm:cxnLst>
    <dgm:cxn modelId="{E5D60D0B-8327-4F40-AAFA-2C40710FB44D}" srcId="{0DD23B33-7BD0-4AB6-BF7A-ED7A4528986C}" destId="{4225691D-CB3D-4E26-82B4-6EA743E41A4A}" srcOrd="0" destOrd="0" parTransId="{6460F51E-136B-407E-A2CA-6D5CA3C61B10}" sibTransId="{9227E2D8-D461-4C5A-B28D-4B798E013A8A}"/>
    <dgm:cxn modelId="{00F40314-45DE-4FC2-BDE6-B369B3E3E13B}" srcId="{0DD23B33-7BD0-4AB6-BF7A-ED7A4528986C}" destId="{79C7327E-E1A8-46C8-AC0B-71A853623ECB}" srcOrd="3" destOrd="0" parTransId="{C3DCA95D-C7D5-4F98-8C87-818DD9A7BEF3}" sibTransId="{2BF976C2-BCC5-4665-B6E8-FE994049E517}"/>
    <dgm:cxn modelId="{D49DE31E-957B-4BDC-92F1-DA519D7190D2}" type="presOf" srcId="{0DD23B33-7BD0-4AB6-BF7A-ED7A4528986C}" destId="{A1DAA0CB-B20D-4DA7-96CD-7EF96404D578}" srcOrd="1" destOrd="0" presId="urn:microsoft.com/office/officeart/2008/layout/NameandTitleOrganizationalChart"/>
    <dgm:cxn modelId="{99227726-E603-440E-B236-F1F1903EC3FF}" srcId="{0DD23B33-7BD0-4AB6-BF7A-ED7A4528986C}" destId="{CB810DEE-3C8A-46E0-9599-CF67D3474CCE}" srcOrd="2" destOrd="0" parTransId="{491A82FE-768B-428D-886B-E9A6747C536B}" sibTransId="{8A358153-C84F-4040-8CD3-61FF30571681}"/>
    <dgm:cxn modelId="{DCC9FC38-6B8C-4C1F-BB14-FED27831A9B3}" type="presOf" srcId="{491A82FE-768B-428D-886B-E9A6747C536B}" destId="{5C589D9F-644C-447B-9448-02556BECBEE8}" srcOrd="0" destOrd="0" presId="urn:microsoft.com/office/officeart/2008/layout/NameandTitleOrganizationalChart"/>
    <dgm:cxn modelId="{7387C53D-EFA8-46DA-A1D8-F1AD95C803E6}" type="presOf" srcId="{9227E2D8-D461-4C5A-B28D-4B798E013A8A}" destId="{1725720C-0055-4B3C-B4FE-485256EDE8C0}" srcOrd="0" destOrd="0" presId="urn:microsoft.com/office/officeart/2008/layout/NameandTitleOrganizationalChart"/>
    <dgm:cxn modelId="{B45F8F42-6C17-4F53-AE9D-1291F86A2469}" type="presOf" srcId="{C8FC3399-5314-4DBF-8987-2C24B41462F2}" destId="{3CD97D01-653F-49B3-BA82-BBE9F8E0E0D4}" srcOrd="0" destOrd="0" presId="urn:microsoft.com/office/officeart/2008/layout/NameandTitleOrganizationalChart"/>
    <dgm:cxn modelId="{D34FDF43-AD15-4EA2-B52F-1130FC2A1532}" type="presOf" srcId="{79C7327E-E1A8-46C8-AC0B-71A853623ECB}" destId="{999BF012-1CC6-4B4D-BC27-258D4AE24D56}" srcOrd="0" destOrd="0" presId="urn:microsoft.com/office/officeart/2008/layout/NameandTitleOrganizationalChart"/>
    <dgm:cxn modelId="{5D9C0A47-26AE-4CD8-95DD-8B40F4C1E6D3}" type="presOf" srcId="{452869CF-DB6B-4F78-9E96-D53AD9827520}" destId="{00BCCAE8-62A0-418B-A8D5-BDD4CF676CF1}" srcOrd="0" destOrd="0" presId="urn:microsoft.com/office/officeart/2008/layout/NameandTitleOrganizationalChart"/>
    <dgm:cxn modelId="{CEC81B6C-ECA6-49D5-9B76-EAE3C55A8698}" type="presOf" srcId="{F06BD54E-4E99-4022-97CC-75E4B48B5D2D}" destId="{C31B78FE-6E4B-4A6D-8172-FF88C24B8011}" srcOrd="0" destOrd="0" presId="urn:microsoft.com/office/officeart/2008/layout/NameandTitleOrganizationalChart"/>
    <dgm:cxn modelId="{A7DC5470-ECED-486B-8FB7-5037BD170B68}" type="presOf" srcId="{4CBDF97E-CFE9-4AEF-ACF4-BA0FFC8DB8FA}" destId="{E10FF97C-6679-48D6-8F35-DEFA8263F5FF}" srcOrd="0" destOrd="0" presId="urn:microsoft.com/office/officeart/2008/layout/NameandTitleOrganizationalChart"/>
    <dgm:cxn modelId="{67A6D872-34D8-4CBF-8194-0EB197AF15E0}" type="presOf" srcId="{E43F7863-8C28-436F-AE37-5EFF154DBBD4}" destId="{FE2E3BC8-533B-4E0F-98FA-E476A11683F9}" srcOrd="0" destOrd="0" presId="urn:microsoft.com/office/officeart/2008/layout/NameandTitleOrganizationalChart"/>
    <dgm:cxn modelId="{05A20873-B526-449F-9A4F-AF17C6A1CFAB}" type="presOf" srcId="{6460F51E-136B-407E-A2CA-6D5CA3C61B10}" destId="{3D1BE921-D2B4-46DF-86D0-951C0C129EB5}" srcOrd="0" destOrd="0" presId="urn:microsoft.com/office/officeart/2008/layout/NameandTitleOrganizationalChart"/>
    <dgm:cxn modelId="{799E7859-8882-4EB8-8BCB-675A28F22E8B}" type="presOf" srcId="{CB810DEE-3C8A-46E0-9599-CF67D3474CCE}" destId="{04BD23FD-B2F0-4D77-808A-A94A3313C001}" srcOrd="1" destOrd="0" presId="urn:microsoft.com/office/officeart/2008/layout/NameandTitleOrganizationalChart"/>
    <dgm:cxn modelId="{CB40117C-F6B7-4413-8FCE-894CA8832DDD}" type="presOf" srcId="{4CBDF97E-CFE9-4AEF-ACF4-BA0FFC8DB8FA}" destId="{63A151F2-D40D-42B6-90F7-396A01C502EB}" srcOrd="1" destOrd="0" presId="urn:microsoft.com/office/officeart/2008/layout/NameandTitleOrganizationalChart"/>
    <dgm:cxn modelId="{9E69E899-F4E0-48CB-A1B2-BE3A2B2FED5E}" srcId="{0DD23B33-7BD0-4AB6-BF7A-ED7A4528986C}" destId="{4CBDF97E-CFE9-4AEF-ACF4-BA0FFC8DB8FA}" srcOrd="1" destOrd="0" parTransId="{F06BD54E-4E99-4022-97CC-75E4B48B5D2D}" sibTransId="{452869CF-DB6B-4F78-9E96-D53AD9827520}"/>
    <dgm:cxn modelId="{CD4FBC9C-5670-4459-ABDE-A5F11CCDAF29}" srcId="{C8FC3399-5314-4DBF-8987-2C24B41462F2}" destId="{0DD23B33-7BD0-4AB6-BF7A-ED7A4528986C}" srcOrd="0" destOrd="0" parTransId="{BB2BD4CF-9CE5-4424-97CB-517425803A14}" sibTransId="{E43F7863-8C28-436F-AE37-5EFF154DBBD4}"/>
    <dgm:cxn modelId="{62DF8CA0-6485-4E8F-B8D8-7B848684E20C}" type="presOf" srcId="{4225691D-CB3D-4E26-82B4-6EA743E41A4A}" destId="{19E5AE76-A7C5-43C3-82B8-2B6C421FD7AB}" srcOrd="0" destOrd="0" presId="urn:microsoft.com/office/officeart/2008/layout/NameandTitleOrganizationalChart"/>
    <dgm:cxn modelId="{27B2DFA6-8E89-46AF-A58E-40A36E69BB1E}" type="presOf" srcId="{8A358153-C84F-4040-8CD3-61FF30571681}" destId="{EEFF4D71-E8B8-433A-A9AF-F38AA5E92D8C}" srcOrd="0" destOrd="0" presId="urn:microsoft.com/office/officeart/2008/layout/NameandTitleOrganizationalChart"/>
    <dgm:cxn modelId="{E6950BCC-ED5D-441C-A128-6188654768F4}" type="presOf" srcId="{2BF976C2-BCC5-4665-B6E8-FE994049E517}" destId="{B8C57275-6EFD-4B08-B87C-E42AED923A3D}" srcOrd="0" destOrd="0" presId="urn:microsoft.com/office/officeart/2008/layout/NameandTitleOrganizationalChart"/>
    <dgm:cxn modelId="{7BF442DD-9CF7-40B8-A0E6-949C15811B88}" type="presOf" srcId="{CB810DEE-3C8A-46E0-9599-CF67D3474CCE}" destId="{7BB85AD7-B297-4B71-9E79-BDB83E8301C5}" srcOrd="0" destOrd="0" presId="urn:microsoft.com/office/officeart/2008/layout/NameandTitleOrganizationalChart"/>
    <dgm:cxn modelId="{9FDB9FE0-2A13-4691-A1FE-ABD7CB1998DF}" type="presOf" srcId="{C3DCA95D-C7D5-4F98-8C87-818DD9A7BEF3}" destId="{0B922CFE-5934-4A12-9CB1-A8BA61304B2E}" srcOrd="0" destOrd="0" presId="urn:microsoft.com/office/officeart/2008/layout/NameandTitleOrganizationalChart"/>
    <dgm:cxn modelId="{9EB492E1-03A5-4F21-A3FA-73B392A87997}" type="presOf" srcId="{0DD23B33-7BD0-4AB6-BF7A-ED7A4528986C}" destId="{52E4C291-F8F1-4F36-8B18-7529A0D32C6D}" srcOrd="0" destOrd="0" presId="urn:microsoft.com/office/officeart/2008/layout/NameandTitleOrganizationalChart"/>
    <dgm:cxn modelId="{EFF5D2EC-E677-447D-9949-EBC36B306910}" type="presOf" srcId="{4225691D-CB3D-4E26-82B4-6EA743E41A4A}" destId="{E70E089C-1411-46AB-B38D-30589BF36F6B}" srcOrd="1" destOrd="0" presId="urn:microsoft.com/office/officeart/2008/layout/NameandTitleOrganizationalChart"/>
    <dgm:cxn modelId="{70E489F1-ED90-48B2-AE7B-435D06BDE0CE}" type="presOf" srcId="{79C7327E-E1A8-46C8-AC0B-71A853623ECB}" destId="{A1994ADE-7B7E-4BE3-A626-3C762429943E}" srcOrd="1" destOrd="0" presId="urn:microsoft.com/office/officeart/2008/layout/NameandTitleOrganizationalChart"/>
    <dgm:cxn modelId="{0AA8B2A8-E7E3-41FC-956D-4FEADB68EC27}" type="presParOf" srcId="{3CD97D01-653F-49B3-BA82-BBE9F8E0E0D4}" destId="{11B28FE4-8451-4026-86D2-A7A90147F1E2}" srcOrd="0" destOrd="0" presId="urn:microsoft.com/office/officeart/2008/layout/NameandTitleOrganizationalChart"/>
    <dgm:cxn modelId="{B052BE75-2DAF-4ABB-B8C7-736AF4574A89}" type="presParOf" srcId="{11B28FE4-8451-4026-86D2-A7A90147F1E2}" destId="{2DB0E60E-CB7B-4D5B-929B-77C1FAC8D7E5}" srcOrd="0" destOrd="0" presId="urn:microsoft.com/office/officeart/2008/layout/NameandTitleOrganizationalChart"/>
    <dgm:cxn modelId="{A3C12746-C7DB-4BF3-9EB3-ED80B793AA1C}" type="presParOf" srcId="{2DB0E60E-CB7B-4D5B-929B-77C1FAC8D7E5}" destId="{52E4C291-F8F1-4F36-8B18-7529A0D32C6D}" srcOrd="0" destOrd="0" presId="urn:microsoft.com/office/officeart/2008/layout/NameandTitleOrganizationalChart"/>
    <dgm:cxn modelId="{6FB6F45F-DE9C-43B7-B768-D43E4DD71289}" type="presParOf" srcId="{2DB0E60E-CB7B-4D5B-929B-77C1FAC8D7E5}" destId="{FE2E3BC8-533B-4E0F-98FA-E476A11683F9}" srcOrd="1" destOrd="0" presId="urn:microsoft.com/office/officeart/2008/layout/NameandTitleOrganizationalChart"/>
    <dgm:cxn modelId="{B813E985-66B7-4477-8C36-68CB628A96B4}" type="presParOf" srcId="{2DB0E60E-CB7B-4D5B-929B-77C1FAC8D7E5}" destId="{A1DAA0CB-B20D-4DA7-96CD-7EF96404D578}" srcOrd="2" destOrd="0" presId="urn:microsoft.com/office/officeart/2008/layout/NameandTitleOrganizationalChart"/>
    <dgm:cxn modelId="{45DB436D-7D2E-48B9-94FF-8016BC570565}" type="presParOf" srcId="{11B28FE4-8451-4026-86D2-A7A90147F1E2}" destId="{5DB861E0-741D-4C1A-ADB3-4CA28F5DBC06}" srcOrd="1" destOrd="0" presId="urn:microsoft.com/office/officeart/2008/layout/NameandTitleOrganizationalChart"/>
    <dgm:cxn modelId="{D12CE79C-2E00-4E6D-9ECB-AC89C93DEA12}" type="presParOf" srcId="{5DB861E0-741D-4C1A-ADB3-4CA28F5DBC06}" destId="{3D1BE921-D2B4-46DF-86D0-951C0C129EB5}" srcOrd="0" destOrd="0" presId="urn:microsoft.com/office/officeart/2008/layout/NameandTitleOrganizationalChart"/>
    <dgm:cxn modelId="{1A62D8DD-DABB-41D0-85D1-4439F8473700}" type="presParOf" srcId="{5DB861E0-741D-4C1A-ADB3-4CA28F5DBC06}" destId="{6123F98D-5DF5-4B7C-A8A0-FBB7BB2262A5}" srcOrd="1" destOrd="0" presId="urn:microsoft.com/office/officeart/2008/layout/NameandTitleOrganizationalChart"/>
    <dgm:cxn modelId="{6315F983-DC60-470A-8E86-CFCBD0AC2B64}" type="presParOf" srcId="{6123F98D-5DF5-4B7C-A8A0-FBB7BB2262A5}" destId="{7A5B23A0-DACA-4CB1-8C74-697ACC5F5366}" srcOrd="0" destOrd="0" presId="urn:microsoft.com/office/officeart/2008/layout/NameandTitleOrganizationalChart"/>
    <dgm:cxn modelId="{4DF523AA-D424-4264-AA98-3F43389C924E}" type="presParOf" srcId="{7A5B23A0-DACA-4CB1-8C74-697ACC5F5366}" destId="{19E5AE76-A7C5-43C3-82B8-2B6C421FD7AB}" srcOrd="0" destOrd="0" presId="urn:microsoft.com/office/officeart/2008/layout/NameandTitleOrganizationalChart"/>
    <dgm:cxn modelId="{E5AD0833-A9A8-41A0-84E4-118808A082A7}" type="presParOf" srcId="{7A5B23A0-DACA-4CB1-8C74-697ACC5F5366}" destId="{1725720C-0055-4B3C-B4FE-485256EDE8C0}" srcOrd="1" destOrd="0" presId="urn:microsoft.com/office/officeart/2008/layout/NameandTitleOrganizationalChart"/>
    <dgm:cxn modelId="{039B305A-CACF-4160-8204-2C17794FAD89}" type="presParOf" srcId="{7A5B23A0-DACA-4CB1-8C74-697ACC5F5366}" destId="{E70E089C-1411-46AB-B38D-30589BF36F6B}" srcOrd="2" destOrd="0" presId="urn:microsoft.com/office/officeart/2008/layout/NameandTitleOrganizationalChart"/>
    <dgm:cxn modelId="{26E179C5-7DD2-4242-A9C5-71F688A1D56D}" type="presParOf" srcId="{6123F98D-5DF5-4B7C-A8A0-FBB7BB2262A5}" destId="{F3A207F2-59CC-4F5A-8280-ED0437B2497B}" srcOrd="1" destOrd="0" presId="urn:microsoft.com/office/officeart/2008/layout/NameandTitleOrganizationalChart"/>
    <dgm:cxn modelId="{DF9F5ED8-94BE-495B-9506-5B474BA3B152}" type="presParOf" srcId="{6123F98D-5DF5-4B7C-A8A0-FBB7BB2262A5}" destId="{1CA08CD7-15C2-495F-AD4A-4BFE91E682C5}" srcOrd="2" destOrd="0" presId="urn:microsoft.com/office/officeart/2008/layout/NameandTitleOrganizationalChart"/>
    <dgm:cxn modelId="{C0C5C6B7-7AC4-4D62-A6E3-1A00BA13F18C}" type="presParOf" srcId="{5DB861E0-741D-4C1A-ADB3-4CA28F5DBC06}" destId="{C31B78FE-6E4B-4A6D-8172-FF88C24B8011}" srcOrd="2" destOrd="0" presId="urn:microsoft.com/office/officeart/2008/layout/NameandTitleOrganizationalChart"/>
    <dgm:cxn modelId="{079013E0-31D2-4E81-AC66-3497864429E1}" type="presParOf" srcId="{5DB861E0-741D-4C1A-ADB3-4CA28F5DBC06}" destId="{3F8931FA-93B4-4C16-AFCD-D7D866056782}" srcOrd="3" destOrd="0" presId="urn:microsoft.com/office/officeart/2008/layout/NameandTitleOrganizationalChart"/>
    <dgm:cxn modelId="{7EA7A903-959D-4E4F-AE76-BF4735F83ADB}" type="presParOf" srcId="{3F8931FA-93B4-4C16-AFCD-D7D866056782}" destId="{FA1545C5-DEA5-446E-ABF4-8FC0C8005013}" srcOrd="0" destOrd="0" presId="urn:microsoft.com/office/officeart/2008/layout/NameandTitleOrganizationalChart"/>
    <dgm:cxn modelId="{5924ADED-176B-4A76-9461-F9E5AA78E565}" type="presParOf" srcId="{FA1545C5-DEA5-446E-ABF4-8FC0C8005013}" destId="{E10FF97C-6679-48D6-8F35-DEFA8263F5FF}" srcOrd="0" destOrd="0" presId="urn:microsoft.com/office/officeart/2008/layout/NameandTitleOrganizationalChart"/>
    <dgm:cxn modelId="{AA045D1B-2E3C-4D41-9034-D6FE39DA2C40}" type="presParOf" srcId="{FA1545C5-DEA5-446E-ABF4-8FC0C8005013}" destId="{00BCCAE8-62A0-418B-A8D5-BDD4CF676CF1}" srcOrd="1" destOrd="0" presId="urn:microsoft.com/office/officeart/2008/layout/NameandTitleOrganizationalChart"/>
    <dgm:cxn modelId="{20552230-5BE1-4CED-8E01-DA304314A615}" type="presParOf" srcId="{FA1545C5-DEA5-446E-ABF4-8FC0C8005013}" destId="{63A151F2-D40D-42B6-90F7-396A01C502EB}" srcOrd="2" destOrd="0" presId="urn:microsoft.com/office/officeart/2008/layout/NameandTitleOrganizationalChart"/>
    <dgm:cxn modelId="{14900255-B845-4790-8C1A-A90FC1D65DB7}" type="presParOf" srcId="{3F8931FA-93B4-4C16-AFCD-D7D866056782}" destId="{354C6BFA-F238-43D2-9D8E-1DEFD7016E77}" srcOrd="1" destOrd="0" presId="urn:microsoft.com/office/officeart/2008/layout/NameandTitleOrganizationalChart"/>
    <dgm:cxn modelId="{DBF76D00-EBE9-4BC6-883B-9B59C53ACF8A}" type="presParOf" srcId="{3F8931FA-93B4-4C16-AFCD-D7D866056782}" destId="{42A1ACDB-5796-4B1D-8F1D-B43F7BDAEB8C}" srcOrd="2" destOrd="0" presId="urn:microsoft.com/office/officeart/2008/layout/NameandTitleOrganizationalChart"/>
    <dgm:cxn modelId="{4092FBFB-E232-47DC-B030-4F680D65DD62}" type="presParOf" srcId="{5DB861E0-741D-4C1A-ADB3-4CA28F5DBC06}" destId="{5C589D9F-644C-447B-9448-02556BECBEE8}" srcOrd="4" destOrd="0" presId="urn:microsoft.com/office/officeart/2008/layout/NameandTitleOrganizationalChart"/>
    <dgm:cxn modelId="{5B2A2332-4FF7-4EF9-824F-FDF9FB22F79D}" type="presParOf" srcId="{5DB861E0-741D-4C1A-ADB3-4CA28F5DBC06}" destId="{000A7978-1F59-4B1A-B814-EA3625379002}" srcOrd="5" destOrd="0" presId="urn:microsoft.com/office/officeart/2008/layout/NameandTitleOrganizationalChart"/>
    <dgm:cxn modelId="{1E6B2951-AD68-4DF3-8D4F-1C1444545FF5}" type="presParOf" srcId="{000A7978-1F59-4B1A-B814-EA3625379002}" destId="{4A39B514-3293-4E55-9193-498AE6923BC7}" srcOrd="0" destOrd="0" presId="urn:microsoft.com/office/officeart/2008/layout/NameandTitleOrganizationalChart"/>
    <dgm:cxn modelId="{F4359322-5D00-4CD1-B79C-981E53010B26}" type="presParOf" srcId="{4A39B514-3293-4E55-9193-498AE6923BC7}" destId="{7BB85AD7-B297-4B71-9E79-BDB83E8301C5}" srcOrd="0" destOrd="0" presId="urn:microsoft.com/office/officeart/2008/layout/NameandTitleOrganizationalChart"/>
    <dgm:cxn modelId="{86A4EB88-2B3C-4403-AD6A-A3BD564AB31C}" type="presParOf" srcId="{4A39B514-3293-4E55-9193-498AE6923BC7}" destId="{EEFF4D71-E8B8-433A-A9AF-F38AA5E92D8C}" srcOrd="1" destOrd="0" presId="urn:microsoft.com/office/officeart/2008/layout/NameandTitleOrganizationalChart"/>
    <dgm:cxn modelId="{21BAFBBF-E9DD-4B32-A648-A8388301BBD0}" type="presParOf" srcId="{4A39B514-3293-4E55-9193-498AE6923BC7}" destId="{04BD23FD-B2F0-4D77-808A-A94A3313C001}" srcOrd="2" destOrd="0" presId="urn:microsoft.com/office/officeart/2008/layout/NameandTitleOrganizationalChart"/>
    <dgm:cxn modelId="{1813A592-B54D-4608-B31F-B5BE9CAFDEBA}" type="presParOf" srcId="{000A7978-1F59-4B1A-B814-EA3625379002}" destId="{005131AE-BCC3-4313-A0F7-96412DB504C0}" srcOrd="1" destOrd="0" presId="urn:microsoft.com/office/officeart/2008/layout/NameandTitleOrganizationalChart"/>
    <dgm:cxn modelId="{AD135853-5D17-4748-B442-A856D29C995E}" type="presParOf" srcId="{000A7978-1F59-4B1A-B814-EA3625379002}" destId="{B9196AB4-B126-480C-B3AD-4B83752B0F7C}" srcOrd="2" destOrd="0" presId="urn:microsoft.com/office/officeart/2008/layout/NameandTitleOrganizationalChart"/>
    <dgm:cxn modelId="{DDBB7C12-0F46-4941-8ABA-56662B3AAC4E}" type="presParOf" srcId="{5DB861E0-741D-4C1A-ADB3-4CA28F5DBC06}" destId="{0B922CFE-5934-4A12-9CB1-A8BA61304B2E}" srcOrd="6" destOrd="0" presId="urn:microsoft.com/office/officeart/2008/layout/NameandTitleOrganizationalChart"/>
    <dgm:cxn modelId="{B0BEB5F8-4491-4D92-BD41-07CC67D80811}" type="presParOf" srcId="{5DB861E0-741D-4C1A-ADB3-4CA28F5DBC06}" destId="{11C9EC6C-550C-4455-89BE-EF99C3DF3A17}" srcOrd="7" destOrd="0" presId="urn:microsoft.com/office/officeart/2008/layout/NameandTitleOrganizationalChart"/>
    <dgm:cxn modelId="{283D513A-4BEC-44E8-B459-6DE2DD59EC3A}" type="presParOf" srcId="{11C9EC6C-550C-4455-89BE-EF99C3DF3A17}" destId="{33CAAD98-0563-489F-A5DE-BAF284528766}" srcOrd="0" destOrd="0" presId="urn:microsoft.com/office/officeart/2008/layout/NameandTitleOrganizationalChart"/>
    <dgm:cxn modelId="{72781C25-7829-4EE3-8FA4-902BB6300CCA}" type="presParOf" srcId="{33CAAD98-0563-489F-A5DE-BAF284528766}" destId="{999BF012-1CC6-4B4D-BC27-258D4AE24D56}" srcOrd="0" destOrd="0" presId="urn:microsoft.com/office/officeart/2008/layout/NameandTitleOrganizationalChart"/>
    <dgm:cxn modelId="{9D5E613F-6035-41DF-9422-3166A15D86E0}" type="presParOf" srcId="{33CAAD98-0563-489F-A5DE-BAF284528766}" destId="{B8C57275-6EFD-4B08-B87C-E42AED923A3D}" srcOrd="1" destOrd="0" presId="urn:microsoft.com/office/officeart/2008/layout/NameandTitleOrganizationalChart"/>
    <dgm:cxn modelId="{15B48054-CFBC-4A1C-97B4-2F6F8A6CC0D1}" type="presParOf" srcId="{33CAAD98-0563-489F-A5DE-BAF284528766}" destId="{A1994ADE-7B7E-4BE3-A626-3C762429943E}" srcOrd="2" destOrd="0" presId="urn:microsoft.com/office/officeart/2008/layout/NameandTitleOrganizationalChart"/>
    <dgm:cxn modelId="{33D6EB33-08F9-4800-82C7-E75BF3C15208}" type="presParOf" srcId="{11C9EC6C-550C-4455-89BE-EF99C3DF3A17}" destId="{2B3099C8-A588-41A5-96D9-2FE8C2CD57FB}" srcOrd="1" destOrd="0" presId="urn:microsoft.com/office/officeart/2008/layout/NameandTitleOrganizationalChart"/>
    <dgm:cxn modelId="{28932F0E-DE46-411B-B2B5-28A4743C7193}" type="presParOf" srcId="{11C9EC6C-550C-4455-89BE-EF99C3DF3A17}" destId="{0F1CF14F-9D24-4D6E-B2A6-F98046743C8E}" srcOrd="2" destOrd="0" presId="urn:microsoft.com/office/officeart/2008/layout/NameandTitleOrganizationalChart"/>
    <dgm:cxn modelId="{EBB97B7A-B5FA-4BD1-9EF0-5931CE1BE166}" type="presParOf" srcId="{11B28FE4-8451-4026-86D2-A7A90147F1E2}" destId="{5B9B857F-4EE1-49ED-A259-10585CA26886}" srcOrd="2" destOrd="0" presId="urn:microsoft.com/office/officeart/2008/layout/NameandTitleOrganizationalChart"/>
  </dgm:cxnLst>
  <dgm:bg>
    <a:solidFill>
      <a:schemeClr val="bg1"/>
    </a:solidFill>
  </dgm:bg>
  <dgm:whole>
    <a:ln>
      <a:solidFill>
        <a:schemeClr val="dk2">
          <a:shade val="60000"/>
          <a:hueOff val="0"/>
          <a:satOff val="0"/>
          <a:lumOff val="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922CFE-5934-4A12-9CB1-A8BA61304B2E}">
      <dsp:nvSpPr>
        <dsp:cNvPr id="0" name=""/>
        <dsp:cNvSpPr/>
      </dsp:nvSpPr>
      <dsp:spPr>
        <a:xfrm>
          <a:off x="5922166" y="1591915"/>
          <a:ext cx="4399297" cy="9587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0701"/>
              </a:lnTo>
              <a:lnTo>
                <a:pt x="4399297" y="730701"/>
              </a:lnTo>
              <a:lnTo>
                <a:pt x="4399297" y="958781"/>
              </a:lnTo>
            </a:path>
          </a:pathLst>
        </a:custGeom>
        <a:noFill/>
        <a:ln w="38100" cap="flat" cmpd="sng" algn="ctr">
          <a:solidFill>
            <a:srgbClr val="0070C0">
              <a:alpha val="69000"/>
            </a:srgbClr>
          </a:solidFill>
          <a:prstDash val="solid"/>
          <a:headEnd type="none" w="med" len="med"/>
          <a:tailEnd type="none" w="med" len="me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dsp:style>
    </dsp:sp>
    <dsp:sp modelId="{5C589D9F-644C-447B-9448-02556BECBEE8}">
      <dsp:nvSpPr>
        <dsp:cNvPr id="0" name=""/>
        <dsp:cNvSpPr/>
      </dsp:nvSpPr>
      <dsp:spPr>
        <a:xfrm>
          <a:off x="5922166" y="1591915"/>
          <a:ext cx="1461205" cy="13759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7863"/>
              </a:lnTo>
              <a:lnTo>
                <a:pt x="1461205" y="1147863"/>
              </a:lnTo>
              <a:lnTo>
                <a:pt x="1461205" y="1375943"/>
              </a:lnTo>
            </a:path>
          </a:pathLst>
        </a:custGeom>
        <a:noFill/>
        <a:ln w="47625" cap="flat" cmpd="sng" algn="ctr">
          <a:solidFill>
            <a:schemeClr val="dk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C31B78FE-6E4B-4A6D-8172-FF88C24B8011}">
      <dsp:nvSpPr>
        <dsp:cNvPr id="0" name=""/>
        <dsp:cNvSpPr/>
      </dsp:nvSpPr>
      <dsp:spPr>
        <a:xfrm>
          <a:off x="4256902" y="1591915"/>
          <a:ext cx="1665264" cy="1386568"/>
        </a:xfrm>
        <a:custGeom>
          <a:avLst/>
          <a:gdLst/>
          <a:ahLst/>
          <a:cxnLst/>
          <a:rect l="0" t="0" r="0" b="0"/>
          <a:pathLst>
            <a:path>
              <a:moveTo>
                <a:pt x="1665264" y="0"/>
              </a:moveTo>
              <a:lnTo>
                <a:pt x="1665264" y="1158488"/>
              </a:lnTo>
              <a:lnTo>
                <a:pt x="0" y="1158488"/>
              </a:lnTo>
              <a:lnTo>
                <a:pt x="0" y="138656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1BE921-D2B4-46DF-86D0-951C0C129EB5}">
      <dsp:nvSpPr>
        <dsp:cNvPr id="0" name=""/>
        <dsp:cNvSpPr/>
      </dsp:nvSpPr>
      <dsp:spPr>
        <a:xfrm>
          <a:off x="1384634" y="1591915"/>
          <a:ext cx="4537532" cy="1370127"/>
        </a:xfrm>
        <a:custGeom>
          <a:avLst/>
          <a:gdLst/>
          <a:ahLst/>
          <a:cxnLst/>
          <a:rect l="0" t="0" r="0" b="0"/>
          <a:pathLst>
            <a:path>
              <a:moveTo>
                <a:pt x="4537532" y="0"/>
              </a:moveTo>
              <a:lnTo>
                <a:pt x="4537532" y="1142047"/>
              </a:lnTo>
              <a:lnTo>
                <a:pt x="0" y="1142047"/>
              </a:lnTo>
              <a:lnTo>
                <a:pt x="0" y="1370127"/>
              </a:lnTo>
            </a:path>
          </a:pathLst>
        </a:custGeom>
        <a:noFill/>
        <a:ln w="47625" cap="flat" cmpd="sng" algn="ctr">
          <a:solidFill>
            <a:schemeClr val="dk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52E4C291-F8F1-4F36-8B18-7529A0D32C6D}">
      <dsp:nvSpPr>
        <dsp:cNvPr id="0" name=""/>
        <dsp:cNvSpPr/>
      </dsp:nvSpPr>
      <dsp:spPr>
        <a:xfrm>
          <a:off x="3070684" y="150484"/>
          <a:ext cx="5702963" cy="1441430"/>
        </a:xfrm>
        <a:prstGeom prst="rect">
          <a:avLst/>
        </a:prstGeom>
        <a:solidFill>
          <a:srgbClr val="044E8A"/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3793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         </a:t>
          </a:r>
          <a:r>
            <a:rPr lang="en-US" sz="3200" b="1" kern="1200" dirty="0"/>
            <a:t>Office of the Secretary</a:t>
          </a:r>
          <a:endParaRPr lang="en-US" sz="2400" b="1" kern="1200" dirty="0"/>
        </a:p>
      </dsp:txBody>
      <dsp:txXfrm>
        <a:off x="3070684" y="150484"/>
        <a:ext cx="5702963" cy="1441430"/>
      </dsp:txXfrm>
    </dsp:sp>
    <dsp:sp modelId="{FE2E3BC8-533B-4E0F-98FA-E476A11683F9}">
      <dsp:nvSpPr>
        <dsp:cNvPr id="0" name=""/>
        <dsp:cNvSpPr/>
      </dsp:nvSpPr>
      <dsp:spPr>
        <a:xfrm>
          <a:off x="4444467" y="1184308"/>
          <a:ext cx="3296512" cy="761654"/>
        </a:xfrm>
        <a:prstGeom prst="rect">
          <a:avLst/>
        </a:prstGeom>
        <a:solidFill>
          <a:schemeClr val="bg2">
            <a:lumMod val="9000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Secretary of Veterans Affairs                                                                           Denis McDonough</a:t>
          </a:r>
        </a:p>
      </dsp:txBody>
      <dsp:txXfrm>
        <a:off x="4444467" y="1184308"/>
        <a:ext cx="3296512" cy="761654"/>
      </dsp:txXfrm>
    </dsp:sp>
    <dsp:sp modelId="{19E5AE76-A7C5-43C3-82B8-2B6C421FD7AB}">
      <dsp:nvSpPr>
        <dsp:cNvPr id="0" name=""/>
        <dsp:cNvSpPr/>
      </dsp:nvSpPr>
      <dsp:spPr>
        <a:xfrm>
          <a:off x="157555" y="2962042"/>
          <a:ext cx="2454157" cy="1220567"/>
        </a:xfrm>
        <a:prstGeom prst="flowChartTerminator">
          <a:avLst/>
        </a:prstGeom>
        <a:gradFill flip="none" rotWithShape="0">
          <a:gsLst>
            <a:gs pos="64000">
              <a:schemeClr val="bg1">
                <a:lumMod val="65000"/>
                <a:shade val="30000"/>
                <a:satMod val="115000"/>
              </a:schemeClr>
            </a:gs>
            <a:gs pos="100000">
              <a:schemeClr val="bg1">
                <a:lumMod val="65000"/>
                <a:shade val="67500"/>
                <a:satMod val="115000"/>
              </a:schemeClr>
            </a:gs>
            <a:gs pos="100000">
              <a:schemeClr val="bg1">
                <a:lumMod val="65000"/>
                <a:shade val="100000"/>
                <a:satMod val="115000"/>
              </a:schemeClr>
            </a:gs>
          </a:gsLst>
          <a:lin ang="5400000" scaled="1"/>
          <a:tileRect/>
        </a:gra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Veterans </a:t>
          </a:r>
          <a:br>
            <a:rPr lang="en-US" sz="2400" b="1" kern="1200" dirty="0"/>
          </a:br>
          <a:r>
            <a:rPr lang="en-US" sz="2400" b="1" kern="1200" dirty="0"/>
            <a:t>Health Administration </a:t>
          </a:r>
        </a:p>
      </dsp:txBody>
      <dsp:txXfrm>
        <a:off x="273219" y="3140776"/>
        <a:ext cx="2222829" cy="863099"/>
      </dsp:txXfrm>
    </dsp:sp>
    <dsp:sp modelId="{1725720C-0055-4B3C-B4FE-485256EDE8C0}">
      <dsp:nvSpPr>
        <dsp:cNvPr id="0" name=""/>
        <dsp:cNvSpPr/>
      </dsp:nvSpPr>
      <dsp:spPr>
        <a:xfrm>
          <a:off x="106016" y="4210246"/>
          <a:ext cx="2239445" cy="37417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58420" bIns="14605" numCol="1" spcCol="1270" anchor="ctr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106016" y="4210246"/>
        <a:ext cx="2239445" cy="374178"/>
      </dsp:txXfrm>
    </dsp:sp>
    <dsp:sp modelId="{E10FF97C-6679-48D6-8F35-DEFA8263F5FF}">
      <dsp:nvSpPr>
        <dsp:cNvPr id="0" name=""/>
        <dsp:cNvSpPr/>
      </dsp:nvSpPr>
      <dsp:spPr>
        <a:xfrm>
          <a:off x="3023895" y="2978484"/>
          <a:ext cx="2466013" cy="1206491"/>
        </a:xfrm>
        <a:prstGeom prst="flowChartTerminator">
          <a:avLst/>
        </a:prstGeom>
        <a:gradFill flip="none" rotWithShape="0">
          <a:gsLst>
            <a:gs pos="69000">
              <a:schemeClr val="bg1">
                <a:lumMod val="65000"/>
                <a:shade val="30000"/>
                <a:satMod val="115000"/>
              </a:schemeClr>
            </a:gs>
            <a:gs pos="100000">
              <a:schemeClr val="bg1">
                <a:lumMod val="65000"/>
                <a:shade val="67500"/>
                <a:satMod val="115000"/>
              </a:schemeClr>
            </a:gs>
            <a:gs pos="100000">
              <a:schemeClr val="bg1">
                <a:lumMod val="65000"/>
                <a:shade val="100000"/>
                <a:satMod val="115000"/>
              </a:schemeClr>
            </a:gs>
          </a:gsLst>
          <a:lin ang="5400000" scaled="1"/>
          <a:tileRect/>
        </a:gra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Veterans </a:t>
          </a:r>
          <a:br>
            <a:rPr lang="en-US" sz="2400" b="1" kern="1200" dirty="0"/>
          </a:br>
          <a:r>
            <a:rPr lang="en-US" sz="2400" b="1" kern="1200" dirty="0"/>
            <a:t>Benefits Administration</a:t>
          </a:r>
        </a:p>
      </dsp:txBody>
      <dsp:txXfrm>
        <a:off x="3140117" y="3155157"/>
        <a:ext cx="2233569" cy="853145"/>
      </dsp:txXfrm>
    </dsp:sp>
    <dsp:sp modelId="{00BCCAE8-62A0-418B-A8D5-BDD4CF676CF1}">
      <dsp:nvSpPr>
        <dsp:cNvPr id="0" name=""/>
        <dsp:cNvSpPr/>
      </dsp:nvSpPr>
      <dsp:spPr>
        <a:xfrm>
          <a:off x="3422041" y="4191498"/>
          <a:ext cx="2014275" cy="47927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422041" y="4191498"/>
        <a:ext cx="2014275" cy="479277"/>
      </dsp:txXfrm>
    </dsp:sp>
    <dsp:sp modelId="{7BB85AD7-B297-4B71-9E79-BDB83E8301C5}">
      <dsp:nvSpPr>
        <dsp:cNvPr id="0" name=""/>
        <dsp:cNvSpPr/>
      </dsp:nvSpPr>
      <dsp:spPr>
        <a:xfrm>
          <a:off x="6144380" y="2967859"/>
          <a:ext cx="2477983" cy="1206491"/>
        </a:xfrm>
        <a:prstGeom prst="flowChartTerminator">
          <a:avLst/>
        </a:prstGeom>
        <a:gradFill flip="none" rotWithShape="0">
          <a:gsLst>
            <a:gs pos="70000">
              <a:schemeClr val="bg1">
                <a:lumMod val="65000"/>
                <a:shade val="30000"/>
                <a:satMod val="115000"/>
              </a:schemeClr>
            </a:gs>
            <a:gs pos="100000">
              <a:schemeClr val="bg1">
                <a:lumMod val="65000"/>
                <a:shade val="67500"/>
                <a:satMod val="115000"/>
              </a:schemeClr>
            </a:gs>
            <a:gs pos="100000">
              <a:schemeClr val="bg1">
                <a:lumMod val="65000"/>
                <a:shade val="100000"/>
                <a:satMod val="115000"/>
              </a:schemeClr>
            </a:gs>
          </a:gsLst>
          <a:lin ang="5400000" scaled="1"/>
          <a:tileRect/>
        </a:gra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National Cemetery Administration </a:t>
          </a:r>
        </a:p>
      </dsp:txBody>
      <dsp:txXfrm>
        <a:off x="6261166" y="3144532"/>
        <a:ext cx="2244411" cy="853145"/>
      </dsp:txXfrm>
    </dsp:sp>
    <dsp:sp modelId="{EEFF4D71-E8B8-433A-A9AF-F38AA5E92D8C}">
      <dsp:nvSpPr>
        <dsp:cNvPr id="0" name=""/>
        <dsp:cNvSpPr/>
      </dsp:nvSpPr>
      <dsp:spPr>
        <a:xfrm>
          <a:off x="6482996" y="4188263"/>
          <a:ext cx="2014275" cy="47927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6482996" y="4188263"/>
        <a:ext cx="2014275" cy="479277"/>
      </dsp:txXfrm>
    </dsp:sp>
    <dsp:sp modelId="{999BF012-1CC6-4B4D-BC27-258D4AE24D56}">
      <dsp:nvSpPr>
        <dsp:cNvPr id="0" name=""/>
        <dsp:cNvSpPr/>
      </dsp:nvSpPr>
      <dsp:spPr>
        <a:xfrm>
          <a:off x="9126857" y="2550697"/>
          <a:ext cx="2389212" cy="1284270"/>
        </a:xfrm>
        <a:prstGeom prst="flowChartTerminator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914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2">
                  <a:lumMod val="10000"/>
                </a:schemeClr>
              </a:solidFill>
            </a:rPr>
            <a:t>Board of </a:t>
          </a:r>
          <a:br>
            <a:rPr lang="en-US" sz="2200" b="1" kern="1200" dirty="0">
              <a:solidFill>
                <a:schemeClr val="bg2">
                  <a:lumMod val="10000"/>
                </a:schemeClr>
              </a:solidFill>
            </a:rPr>
          </a:br>
          <a:r>
            <a:rPr lang="en-US" sz="2200" b="1" kern="1200" dirty="0">
              <a:solidFill>
                <a:schemeClr val="bg2">
                  <a:lumMod val="10000"/>
                </a:schemeClr>
              </a:solidFill>
            </a:rPr>
            <a:t>Veterans’ </a:t>
          </a:r>
          <a:br>
            <a:rPr lang="en-US" sz="2200" b="1" kern="1200" dirty="0">
              <a:solidFill>
                <a:schemeClr val="bg2">
                  <a:lumMod val="10000"/>
                </a:schemeClr>
              </a:solidFill>
            </a:rPr>
          </a:br>
          <a:r>
            <a:rPr lang="en-US" sz="2200" b="1" kern="1200" dirty="0">
              <a:solidFill>
                <a:schemeClr val="bg2">
                  <a:lumMod val="10000"/>
                </a:schemeClr>
              </a:solidFill>
            </a:rPr>
            <a:t>Appeals</a:t>
          </a:r>
        </a:p>
      </dsp:txBody>
      <dsp:txXfrm>
        <a:off x="9239460" y="2738759"/>
        <a:ext cx="2164006" cy="908146"/>
      </dsp:txXfrm>
    </dsp:sp>
    <dsp:sp modelId="{B8C57275-6EFD-4B08-B87C-E42AED923A3D}">
      <dsp:nvSpPr>
        <dsp:cNvPr id="0" name=""/>
        <dsp:cNvSpPr/>
      </dsp:nvSpPr>
      <dsp:spPr>
        <a:xfrm>
          <a:off x="9458260" y="3711603"/>
          <a:ext cx="1750875" cy="682790"/>
        </a:xfrm>
        <a:prstGeom prst="rect">
          <a:avLst/>
        </a:prstGeom>
        <a:solidFill>
          <a:schemeClr val="bg2">
            <a:lumMod val="90000"/>
            <a:alpha val="9000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/>
            <a:t>Chairman </a:t>
          </a:r>
          <a:br>
            <a:rPr lang="en-US" sz="2000" b="1" i="0" kern="1200" dirty="0"/>
          </a:br>
          <a:r>
            <a:rPr lang="en-US" sz="2000" b="1" i="0" kern="1200" dirty="0"/>
            <a:t>Cheryl Mason </a:t>
          </a:r>
        </a:p>
      </dsp:txBody>
      <dsp:txXfrm>
        <a:off x="9458260" y="3711603"/>
        <a:ext cx="1750875" cy="6827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0.6148</cdr:x>
      <cdr:y>0.33854</cdr:y>
    </cdr:from>
    <cdr:to>
      <cdr:x>0.75256</cdr:x>
      <cdr:y>0.57311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682C743-5CA2-4D2B-B293-163586ACDB62}"/>
            </a:ext>
          </a:extLst>
        </cdr:cNvPr>
        <cdr:cNvSpPr txBox="1"/>
      </cdr:nvSpPr>
      <cdr:spPr>
        <a:xfrm xmlns:a="http://schemas.openxmlformats.org/drawingml/2006/main">
          <a:off x="7008148" y="1088816"/>
          <a:ext cx="1570339" cy="7544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l"/>
          <a:r>
            <a:rPr lang="en-US" sz="2000" dirty="0">
              <a:solidFill>
                <a:schemeClr val="tx2">
                  <a:lumMod val="75000"/>
                </a:schemeClr>
              </a:solidFill>
            </a:rPr>
            <a:t>Require</a:t>
          </a:r>
          <a:r>
            <a:rPr lang="en-US" sz="2000" b="1" dirty="0">
              <a:solidFill>
                <a:schemeClr val="tx2">
                  <a:lumMod val="75000"/>
                </a:schemeClr>
              </a:solidFill>
            </a:rPr>
            <a:t> </a:t>
          </a:r>
          <a:r>
            <a:rPr lang="en-US" sz="2000" dirty="0">
              <a:solidFill>
                <a:schemeClr val="tx2">
                  <a:lumMod val="75000"/>
                </a:schemeClr>
              </a:solidFill>
            </a:rPr>
            <a:t>Hearing</a:t>
          </a:r>
        </a:p>
      </cdr:txBody>
    </cdr:sp>
  </cdr:relSizeAnchor>
  <cdr:relSizeAnchor xmlns:cdr="http://schemas.openxmlformats.org/drawingml/2006/chartDrawing">
    <cdr:from>
      <cdr:x>0.05372</cdr:x>
      <cdr:y>0.32082</cdr:y>
    </cdr:from>
    <cdr:to>
      <cdr:x>0.27633</cdr:x>
      <cdr:y>0.76115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DE13AE5E-8553-4BE7-8C1D-BED3B3F3D991}"/>
            </a:ext>
          </a:extLst>
        </cdr:cNvPr>
        <cdr:cNvSpPr txBox="1"/>
      </cdr:nvSpPr>
      <cdr:spPr>
        <a:xfrm xmlns:a="http://schemas.openxmlformats.org/drawingml/2006/main">
          <a:off x="632648" y="1617944"/>
          <a:ext cx="2621902" cy="22206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0.06322</cdr:x>
      <cdr:y>0.29861</cdr:y>
    </cdr:from>
    <cdr:to>
      <cdr:x>0.28029</cdr:x>
      <cdr:y>0.80555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1FDC242B-739B-4EB1-9052-8F28FE231AD1}"/>
            </a:ext>
          </a:extLst>
        </cdr:cNvPr>
        <cdr:cNvSpPr txBox="1"/>
      </cdr:nvSpPr>
      <cdr:spPr>
        <a:xfrm xmlns:a="http://schemas.openxmlformats.org/drawingml/2006/main">
          <a:off x="744615" y="1505977"/>
          <a:ext cx="2556588" cy="25565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0.24199</cdr:x>
      <cdr:y>0.47766</cdr:y>
    </cdr:from>
    <cdr:to>
      <cdr:x>0.38707</cdr:x>
      <cdr:y>0.70551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AC134DB8-6FDA-414D-8C77-6A97152059D2}"/>
            </a:ext>
          </a:extLst>
        </cdr:cNvPr>
        <cdr:cNvSpPr txBox="1"/>
      </cdr:nvSpPr>
      <cdr:spPr>
        <a:xfrm xmlns:a="http://schemas.openxmlformats.org/drawingml/2006/main">
          <a:off x="2758467" y="1536238"/>
          <a:ext cx="1653781" cy="7328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en-US" sz="2000" dirty="0">
              <a:solidFill>
                <a:schemeClr val="accent2">
                  <a:lumMod val="75000"/>
                </a:schemeClr>
              </a:solidFill>
            </a:rPr>
            <a:t>No Hearing Required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FCA2E543-DEAD-4A47-BC83-EE5C4B311832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9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84C9C085-A51E-48DC-B7D2-A27248A33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32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19075" y="341313"/>
            <a:ext cx="7631113" cy="4292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172">
              <a:defRPr/>
            </a:pPr>
            <a:fld id="{7DE02615-B5EC-45E8-9D56-46B81AB3CF35}" type="slidenum">
              <a:rPr lang="en-US">
                <a:solidFill>
                  <a:prstClr val="black"/>
                </a:solidFill>
                <a:latin typeface="Calibri"/>
              </a:rPr>
              <a:pPr defTabSz="933172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7530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9C085-A51E-48DC-B7D2-A27248A336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086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9C085-A51E-48DC-B7D2-A27248A336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93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4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8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5376955"/>
            <a:ext cx="12192000" cy="148113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95120" y="4803734"/>
            <a:ext cx="7700433" cy="45053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n-US" sz="2000">
                <a:solidFill>
                  <a:srgbClr val="000000"/>
                </a:solidFill>
              </a:rPr>
              <a:t>August 30, 2017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714248" y="1694039"/>
            <a:ext cx="8763504" cy="1558035"/>
            <a:chOff x="966536" y="1694131"/>
            <a:chExt cx="6572628" cy="1558035"/>
          </a:xfrm>
        </p:grpSpPr>
        <p:sp>
          <p:nvSpPr>
            <p:cNvPr id="13" name="Title 1"/>
            <p:cNvSpPr txBox="1">
              <a:spLocks/>
            </p:cNvSpPr>
            <p:nvPr/>
          </p:nvSpPr>
          <p:spPr>
            <a:xfrm>
              <a:off x="966536" y="1763943"/>
              <a:ext cx="2133600" cy="1488223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sz="11500" b="1" spc="-100">
                  <a:solidFill>
                    <a:srgbClr val="003F72">
                      <a:lumMod val="50000"/>
                    </a:srgbClr>
                  </a:solidFill>
                  <a:latin typeface="Myriad Pro"/>
                  <a:cs typeface="Arial" panose="020B0604020202020204" pitchFamily="34" charset="0"/>
                </a:rPr>
                <a:t>VA</a:t>
              </a: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3316705" y="1750278"/>
              <a:ext cx="4222459" cy="130700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sz="54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Key Leaders </a:t>
              </a:r>
              <a:br>
                <a:rPr lang="en-US" sz="54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54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Meeting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3172326" y="1694131"/>
              <a:ext cx="12032" cy="1280160"/>
            </a:xfrm>
            <a:prstGeom prst="line">
              <a:avLst/>
            </a:prstGeom>
            <a:ln w="222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C:\Users\vacoGrovem\AppData\Local\Microsoft\Windows\Temporary Internet Files\Content.Outlook\83QVOJUE\CHOOSE-VA-rev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5825561"/>
            <a:ext cx="3380620" cy="86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863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5376955"/>
            <a:ext cx="12192000" cy="148113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3895120" y="4803734"/>
            <a:ext cx="7700433" cy="45053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n-US" sz="2000">
                <a:solidFill>
                  <a:srgbClr val="000000"/>
                </a:solidFill>
              </a:rPr>
              <a:t>August 30, 2017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714248" y="1694039"/>
            <a:ext cx="8763504" cy="1558035"/>
            <a:chOff x="966536" y="1694131"/>
            <a:chExt cx="6572628" cy="1558035"/>
          </a:xfrm>
        </p:grpSpPr>
        <p:sp>
          <p:nvSpPr>
            <p:cNvPr id="13" name="Title 1"/>
            <p:cNvSpPr txBox="1">
              <a:spLocks/>
            </p:cNvSpPr>
            <p:nvPr/>
          </p:nvSpPr>
          <p:spPr>
            <a:xfrm>
              <a:off x="966536" y="1763943"/>
              <a:ext cx="2133600" cy="1488223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sz="11500" b="1" spc="-100">
                  <a:solidFill>
                    <a:srgbClr val="003F72">
                      <a:lumMod val="50000"/>
                    </a:srgbClr>
                  </a:solidFill>
                  <a:latin typeface="Myriad Pro"/>
                  <a:cs typeface="Arial" panose="020B0604020202020204" pitchFamily="34" charset="0"/>
                </a:rPr>
                <a:t>VA</a:t>
              </a: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3316705" y="1750278"/>
              <a:ext cx="4222459" cy="130700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sz="54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Key Leaders </a:t>
              </a:r>
              <a:br>
                <a:rPr lang="en-US" sz="54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54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Meeting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3172326" y="1694131"/>
              <a:ext cx="12032" cy="1280160"/>
            </a:xfrm>
            <a:prstGeom prst="line">
              <a:avLst/>
            </a:prstGeom>
            <a:ln w="222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C:\Users\vacoGrovem\AppData\Local\Microsoft\Windows\Temporary Internet Files\Content.Outlook\83QVOJUE\CHOOSE-VA-rev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5553070"/>
            <a:ext cx="4064000" cy="109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61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sz="3600"/>
              <a:t>Agenda</a:t>
            </a:r>
            <a:endParaRPr lang="en-US" sz="3600" u="sng"/>
          </a:p>
        </p:txBody>
      </p:sp>
      <p:sp>
        <p:nvSpPr>
          <p:cNvPr id="6" name="TextBox 5"/>
          <p:cNvSpPr txBox="1"/>
          <p:nvPr userDrawn="1"/>
        </p:nvSpPr>
        <p:spPr>
          <a:xfrm>
            <a:off x="441832" y="1659466"/>
            <a:ext cx="11308337" cy="369332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 rtlCol="0">
            <a:spAutoFit/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63591" y="2749897"/>
            <a:ext cx="10522964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lvl="1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2000" b="1">
                <a:solidFill>
                  <a:srgbClr val="000000"/>
                </a:solidFill>
              </a:rPr>
              <a:t>Good News Story</a:t>
            </a:r>
          </a:p>
          <a:p>
            <a:pPr marL="0" lvl="1">
              <a:spcBef>
                <a:spcPts val="1200"/>
              </a:spcBef>
            </a:pPr>
            <a:endParaRPr lang="en-US" sz="20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040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sz="3600" dirty="0"/>
              <a:t>Click to edit Slide Master Style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903260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250441" y="640023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83F1FA-211D-3044-9E35-958DFBC26156}" type="slidenum">
              <a:rPr lang="en-US" sz="1200" smtClean="0">
                <a:solidFill>
                  <a:prstClr val="white"/>
                </a:solidFill>
              </a:rPr>
              <a:pPr/>
              <a:t>‹#›</a:t>
            </a:fld>
            <a:endParaRPr lang="en-US" sz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93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1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sz="3600" dirty="0"/>
              <a:t>Click to edit Slide Master Style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3306625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sz="3600" dirty="0"/>
              <a:t>Click to edit Slide Master Style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467257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14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857" y="273056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6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666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76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50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874FF2D-8B13-4563-AEE3-F4CD73A2E4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7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874FF2D-8B13-4563-AEE3-F4CD73A2E4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 sz="3600"/>
              <a:t>Agenda</a:t>
            </a:r>
            <a:endParaRPr lang="en-US" sz="3600" u="sng"/>
          </a:p>
        </p:txBody>
      </p:sp>
      <p:sp>
        <p:nvSpPr>
          <p:cNvPr id="6" name="TextBox 5"/>
          <p:cNvSpPr txBox="1"/>
          <p:nvPr userDrawn="1"/>
        </p:nvSpPr>
        <p:spPr>
          <a:xfrm>
            <a:off x="441832" y="1659466"/>
            <a:ext cx="11308337" cy="369332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63591" y="2749897"/>
            <a:ext cx="10522964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lvl="1" indent="-342900" fontAlgn="base">
              <a:spcBef>
                <a:spcPts val="12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Good News Story</a:t>
            </a:r>
          </a:p>
          <a:p>
            <a:pPr marL="0" lvl="1" fontAlgn="base">
              <a:spcBef>
                <a:spcPts val="120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Tahom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242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sz="3600"/>
              <a:t>Agenda</a:t>
            </a:r>
            <a:endParaRPr lang="en-US" sz="3600" u="sng"/>
          </a:p>
        </p:txBody>
      </p:sp>
      <p:sp>
        <p:nvSpPr>
          <p:cNvPr id="6" name="TextBox 5"/>
          <p:cNvSpPr txBox="1"/>
          <p:nvPr/>
        </p:nvSpPr>
        <p:spPr>
          <a:xfrm>
            <a:off x="441832" y="1659466"/>
            <a:ext cx="11308337" cy="369332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 rtlCol="0">
            <a:spAutoFit/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3591" y="2749897"/>
            <a:ext cx="10522964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lvl="1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2000" b="1">
                <a:solidFill>
                  <a:srgbClr val="000000"/>
                </a:solidFill>
              </a:rPr>
              <a:t>Good News Story</a:t>
            </a:r>
          </a:p>
          <a:p>
            <a:pPr marL="0" lvl="1">
              <a:spcBef>
                <a:spcPts val="1200"/>
              </a:spcBef>
            </a:pPr>
            <a:endParaRPr lang="en-US" sz="20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84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CD7BCEC-E989-4183-95E9-7A79BC90C6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1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CD7BCEC-E989-4183-95E9-7A79BC90C6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20B8E55-B9DB-4840-93D5-17A6AEA6222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 sz="3600"/>
              <a:t>Click to edit Slide Maser Style</a:t>
            </a:r>
            <a:endParaRPr lang="en-US" sz="3600" u="sng"/>
          </a:p>
        </p:txBody>
      </p:sp>
    </p:spTree>
    <p:extLst>
      <p:ext uri="{BB962C8B-B14F-4D97-AF65-F5344CB8AC3E}">
        <p14:creationId xmlns:p14="http://schemas.microsoft.com/office/powerpoint/2010/main" val="205898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CA232F51-047C-49B7-BCD6-1354248E32A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5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CA232F51-047C-49B7-BCD6-1354248E32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81907D9-2698-4DD3-B08E-45A9807BDF6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0"/>
            <a:ext cx="103632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6416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F0E658E0-7378-4E50-8854-190E0019B96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9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F0E658E0-7378-4E50-8854-190E0019B9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304BA5F-7905-4062-975E-071EC675F8E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1"/>
            <a:ext cx="109728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 sz="3600" dirty="0"/>
              <a:t>Click to edit Slide Master Style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265452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91BECE9-3A03-40B9-9D97-28993E0926C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3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91BECE9-3A03-40B9-9D97-28993E0926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5869541E-D74D-49D9-AD8E-B0D36B9587D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 sz="3600" dirty="0"/>
              <a:t>Click to edit Slide Master Style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3632624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FC25711-35B1-4133-B684-918735DCA3F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7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FC25711-35B1-4133-B684-918735DCA3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FE0B27D3-E25C-4B1B-9972-D793A083F0E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142"/>
            <a:ext cx="4011084" cy="1162051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857" y="273056"/>
            <a:ext cx="6815668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6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50441" y="6400233"/>
            <a:ext cx="2844800" cy="365125"/>
          </a:xfrm>
        </p:spPr>
        <p:txBody>
          <a:bodyPr/>
          <a:lstStyle>
            <a:lvl1pPr>
              <a:defRPr sz="1200"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0906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827574E-796D-4CCD-A810-09985F5FA7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1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827574E-796D-4CCD-A810-09985F5FA7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2424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0D7B790-6685-4B67-AD11-6D6DB6C5C4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5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0D7B790-6685-4B67-AD11-6D6DB6C5C4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480ABA3-F04C-474F-A0DC-5A00D1DA38C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51200" y="4953001"/>
            <a:ext cx="7315200" cy="365125"/>
          </a:xfrm>
          <a:prstGeom prst="rect">
            <a:avLst/>
          </a:prstGeom>
        </p:spPr>
        <p:txBody>
          <a:bodyPr lIns="91440" tIns="45720" rIns="91440" bIns="45720"/>
          <a:lstStyle>
            <a:lvl1pPr algn="ctr">
              <a:defRPr sz="105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185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EBC2429-C0B1-4DCE-BF34-89AC6A17F6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9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EBC2429-C0B1-4DCE-BF34-89AC6A17F6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0A417E-E8F0-429A-817B-227FA87677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389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32A90704-342A-4203-AC59-484FA3C60E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3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32A90704-342A-4203-AC59-484FA3C60E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FA8D4493-252F-404E-968C-2AC16788CB7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6CE3B0C8-769F-4932-A783-54744893CC7C}" type="slidenum">
              <a:rPr lang="en-US" alt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399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5376955"/>
            <a:ext cx="12192000" cy="148113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714248" y="1694039"/>
            <a:ext cx="8763504" cy="1558035"/>
            <a:chOff x="966536" y="1694131"/>
            <a:chExt cx="6572628" cy="1558035"/>
          </a:xfrm>
        </p:grpSpPr>
        <p:sp>
          <p:nvSpPr>
            <p:cNvPr id="13" name="Title 1"/>
            <p:cNvSpPr txBox="1">
              <a:spLocks/>
            </p:cNvSpPr>
            <p:nvPr/>
          </p:nvSpPr>
          <p:spPr>
            <a:xfrm>
              <a:off x="966536" y="1763943"/>
              <a:ext cx="2133600" cy="1488223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sz="11500" b="1" spc="-100">
                  <a:solidFill>
                    <a:srgbClr val="003F72">
                      <a:lumMod val="50000"/>
                    </a:srgbClr>
                  </a:solidFill>
                  <a:latin typeface="Myriad Pro"/>
                  <a:cs typeface="Arial" panose="020B0604020202020204" pitchFamily="34" charset="0"/>
                </a:rPr>
                <a:t>VA</a:t>
              </a: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3316705" y="1750278"/>
              <a:ext cx="4222459" cy="130700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endParaRPr lang="en-US" sz="54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3172326" y="1694131"/>
              <a:ext cx="12032" cy="1280160"/>
            </a:xfrm>
            <a:prstGeom prst="line">
              <a:avLst/>
            </a:prstGeom>
            <a:ln w="222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C:\Users\vacoGrovem\AppData\Local\Microsoft\Windows\Temporary Internet Files\Content.Outlook\83QVOJUE\CHOOSE-VA-rev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552" y="5644912"/>
            <a:ext cx="4064000" cy="82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3A0AE0A-18FB-478E-9081-08855AF62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0103" y="2054266"/>
            <a:ext cx="6941475" cy="820716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4782A60-152A-42A3-BE64-39B8A944446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153765" y="4784384"/>
            <a:ext cx="6941475" cy="592571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888632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sz="3600" dirty="0"/>
              <a:t>Click to edit Slide Master Style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19339328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F0E658E0-7378-4E50-8854-190E0019B96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5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F0E658E0-7378-4E50-8854-190E0019B9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304BA5F-7905-4062-975E-071EC675F8E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1"/>
            <a:ext cx="109728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 sz="3600"/>
              <a:t>Click to edit Slide Maser Style</a:t>
            </a:r>
            <a:endParaRPr lang="en-US" sz="3600" u="sng"/>
          </a:p>
        </p:txBody>
      </p:sp>
    </p:spTree>
    <p:extLst>
      <p:ext uri="{BB962C8B-B14F-4D97-AF65-F5344CB8AC3E}">
        <p14:creationId xmlns:p14="http://schemas.microsoft.com/office/powerpoint/2010/main" val="10584625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sz="3600"/>
              <a:t>Agenda</a:t>
            </a:r>
            <a:endParaRPr lang="en-US" sz="3600" u="sng"/>
          </a:p>
        </p:txBody>
      </p:sp>
    </p:spTree>
    <p:extLst>
      <p:ext uri="{BB962C8B-B14F-4D97-AF65-F5344CB8AC3E}">
        <p14:creationId xmlns:p14="http://schemas.microsoft.com/office/powerpoint/2010/main" val="3979568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sz="3600"/>
              <a:t>Click to edit Slide Maser Style</a:t>
            </a:r>
            <a:endParaRPr lang="en-US" sz="3600" u="sng"/>
          </a:p>
        </p:txBody>
      </p:sp>
    </p:spTree>
    <p:extLst>
      <p:ext uri="{BB962C8B-B14F-4D97-AF65-F5344CB8AC3E}">
        <p14:creationId xmlns:p14="http://schemas.microsoft.com/office/powerpoint/2010/main" val="2341393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250441" y="640023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83F1FA-211D-3044-9E35-958DFBC26156}" type="slidenum">
              <a:rPr lang="en-US" sz="1200" smtClean="0">
                <a:solidFill>
                  <a:prstClr val="white"/>
                </a:solidFill>
              </a:rPr>
              <a:pPr/>
              <a:t>‹#›</a:t>
            </a:fld>
            <a:endParaRPr lang="en-US" sz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8546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1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sz="3600" dirty="0"/>
              <a:t>Click to edit Slide Master Style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5118722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sz="3600"/>
              <a:t>Click to edit Slide Maser Style</a:t>
            </a:r>
            <a:endParaRPr lang="en-US" sz="3600" u="sng"/>
          </a:p>
        </p:txBody>
      </p:sp>
    </p:spTree>
    <p:extLst>
      <p:ext uri="{BB962C8B-B14F-4D97-AF65-F5344CB8AC3E}">
        <p14:creationId xmlns:p14="http://schemas.microsoft.com/office/powerpoint/2010/main" val="15407654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14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857" y="273056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6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4577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217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2636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F0E658E0-7378-4E50-8854-190E0019B96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1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F0E658E0-7378-4E50-8854-190E0019B9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304BA5F-7905-4062-975E-071EC675F8E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1"/>
            <a:ext cx="109728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 sz="3600"/>
              <a:t>Click to edit Slide Maser Style</a:t>
            </a:r>
            <a:endParaRPr lang="en-US" sz="3600" u="sng"/>
          </a:p>
        </p:txBody>
      </p:sp>
    </p:spTree>
    <p:extLst>
      <p:ext uri="{BB962C8B-B14F-4D97-AF65-F5344CB8AC3E}">
        <p14:creationId xmlns:p14="http://schemas.microsoft.com/office/powerpoint/2010/main" val="2717869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9250441" y="640023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83F1FA-211D-3044-9E35-958DFBC26156}" type="slidenum">
              <a:rPr lang="en-US" sz="1200" smtClean="0">
                <a:solidFill>
                  <a:prstClr val="white"/>
                </a:solidFill>
              </a:rPr>
              <a:pPr/>
              <a:t>‹#›</a:t>
            </a:fld>
            <a:endParaRPr lang="en-US" sz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664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1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sz="3600" dirty="0"/>
              <a:t>Click to edit Slide Master Style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1356818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-76200"/>
            <a:ext cx="12192000" cy="731520"/>
          </a:xfrm>
        </p:spPr>
        <p:txBody>
          <a:bodyPr>
            <a:normAutofit/>
          </a:bodyPr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sz="3600" dirty="0"/>
              <a:t>Click to edit Slide Master Style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2833518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14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857" y="273056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6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09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42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77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ags" Target="../tags/tag1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vmlDrawing" Target="../drawings/vmlDrawing1.v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ags" Target="../tags/tag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9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140681"/>
            <a:ext cx="12192000" cy="73183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2400" y="6324037"/>
            <a:ext cx="512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12B422-ADD4-4612-A80D-1D146D1ABDA8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C:\Users\vacoGrovem\AppData\Local\Microsoft\Windows\Temporary Internet Files\Content.Outlook\83QVOJUE\CHOOSE-VA-rev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164524"/>
            <a:ext cx="1958975" cy="55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PPSeal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320" y="6181234"/>
            <a:ext cx="2629320" cy="65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5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9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140681"/>
            <a:ext cx="12192000" cy="73183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2400" y="6324037"/>
            <a:ext cx="512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2" descr="C:\Users\vacoGrovem\AppData\Local\Microsoft\Windows\Temporary Internet Files\Content.Outlook\83QVOJUE\CHOOSE-VA-rev.png">
            <a:extLst>
              <a:ext uri="{FF2B5EF4-FFF2-40B4-BE49-F238E27FC236}">
                <a16:creationId xmlns:a16="http://schemas.microsoft.com/office/drawing/2014/main" id="{70925B01-43F4-4DA3-93FD-5A60FA231C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220673"/>
            <a:ext cx="1958975" cy="50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PPSeal.png">
            <a:extLst>
              <a:ext uri="{FF2B5EF4-FFF2-40B4-BE49-F238E27FC236}">
                <a16:creationId xmlns:a16="http://schemas.microsoft.com/office/drawing/2014/main" id="{EB0D5BA8-C3D0-4D84-8435-63A2BDC3362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520" y="6191531"/>
            <a:ext cx="2553120" cy="63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0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4DD5BDD-0EF3-4EAE-81F4-BCDCDBD76F9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3" name="think-cell Slide" r:id="rId15" imgW="395" imgH="394" progId="TCLayout.ActiveDocument.1">
                  <p:embed/>
                </p:oleObj>
              </mc:Choice>
              <mc:Fallback>
                <p:oleObj name="think-cell Slide" r:id="rId15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4DD5BDD-0EF3-4EAE-81F4-BCDCDBD76F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1DFEA488-B13E-4BE4-9DB4-BEFF8A810035}"/>
              </a:ext>
            </a:extLst>
          </p:cNvPr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9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140681"/>
            <a:ext cx="12192000" cy="73183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0441" y="640023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1FB390-1747-40D3-92C6-1C90C2EB3779}"/>
              </a:ext>
            </a:extLst>
          </p:cNvPr>
          <p:cNvSpPr/>
          <p:nvPr userDrawn="1"/>
        </p:nvSpPr>
        <p:spPr>
          <a:xfrm>
            <a:off x="0" y="-76200"/>
            <a:ext cx="12192000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" name="Picture 2" descr="C:\Users\vacoGrovem\AppData\Local\Microsoft\Windows\Temporary Internet Files\Content.Outlook\83QVOJUE\CHOOSE-VA-rev.png">
            <a:extLst>
              <a:ext uri="{FF2B5EF4-FFF2-40B4-BE49-F238E27FC236}">
                <a16:creationId xmlns:a16="http://schemas.microsoft.com/office/drawing/2014/main" id="{C9916C73-4204-4AC7-BB21-3A64D490DE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279318"/>
            <a:ext cx="1958975" cy="44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PPSeal.png">
            <a:extLst>
              <a:ext uri="{FF2B5EF4-FFF2-40B4-BE49-F238E27FC236}">
                <a16:creationId xmlns:a16="http://schemas.microsoft.com/office/drawing/2014/main" id="{834AEBE2-370E-4EC4-BF85-D6FA4AB31AD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75" y="6220673"/>
            <a:ext cx="2553120" cy="55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7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  <a:sym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9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140681"/>
            <a:ext cx="12192000" cy="73183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defTabSz="457200"/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			</a:t>
            </a: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2400" y="6400233"/>
            <a:ext cx="512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2" descr="C:\Users\vacoGrovem\AppData\Local\Microsoft\Windows\Temporary Internet Files\Content.Outlook\83QVOJUE\CHOOSE-VA-rev.png">
            <a:extLst>
              <a:ext uri="{FF2B5EF4-FFF2-40B4-BE49-F238E27FC236}">
                <a16:creationId xmlns:a16="http://schemas.microsoft.com/office/drawing/2014/main" id="{7789CC1A-8506-4905-98B2-7591B8EF36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279318"/>
            <a:ext cx="1958975" cy="44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PPSeal.png">
            <a:extLst>
              <a:ext uri="{FF2B5EF4-FFF2-40B4-BE49-F238E27FC236}">
                <a16:creationId xmlns:a16="http://schemas.microsoft.com/office/drawing/2014/main" id="{78812BD7-8A9F-42A9-911B-0824BD5AACA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75" y="6220673"/>
            <a:ext cx="2553120" cy="55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2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1524000" y="3791317"/>
            <a:ext cx="9144000" cy="1407226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</a:p>
          <a:p>
            <a:r>
              <a:rPr lang="en-US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/>
                <a:cs typeface="Arial"/>
              </a:rPr>
              <a:t>Command Brief - Spring 2022</a:t>
            </a:r>
            <a:endParaRPr lang="en-US" sz="6000" b="1" dirty="0">
              <a:solidFill>
                <a:schemeClr val="tx1">
                  <a:lumMod val="50000"/>
                  <a:lumOff val="50000"/>
                </a:schemeClr>
              </a:solidFill>
              <a:latin typeface="Myriad Pro" panose="020B0503030403020204"/>
              <a:cs typeface="Arial" panose="020B0604020202020204" pitchFamily="34" charset="0"/>
            </a:endParaRPr>
          </a:p>
          <a:p>
            <a:r>
              <a:rPr lang="en-US" sz="5000" dirty="0">
                <a:solidFill>
                  <a:schemeClr val="bg1">
                    <a:lumMod val="50000"/>
                  </a:schemeClr>
                </a:solidFill>
                <a:latin typeface="Myriad Pro" panose="020B0503030403020204"/>
                <a:cs typeface="Arial" panose="020B0604020202020204" pitchFamily="34" charset="0"/>
              </a:rPr>
              <a:t>Presented by Chairman Cheryl Mason</a:t>
            </a:r>
          </a:p>
          <a:p>
            <a:endParaRPr lang="en-US" sz="5000" b="1" dirty="0">
              <a:solidFill>
                <a:schemeClr val="bg1">
                  <a:lumMod val="50000"/>
                </a:schemeClr>
              </a:solidFill>
              <a:latin typeface="Myriad Pro" panose="020B0503030403020204"/>
              <a:cs typeface="Arial" panose="020B0604020202020204" pitchFamily="34" charset="0"/>
            </a:endParaRPr>
          </a:p>
          <a:p>
            <a:endParaRPr lang="en-US" sz="5000" b="1" dirty="0">
              <a:solidFill>
                <a:schemeClr val="bg1">
                  <a:lumMod val="50000"/>
                </a:schemeClr>
              </a:solidFill>
              <a:latin typeface="Myriad Pro" panose="020B0503030403020204"/>
              <a:cs typeface="Arial" panose="020B0604020202020204" pitchFamily="34" charset="0"/>
            </a:endParaRPr>
          </a:p>
          <a:p>
            <a:endParaRPr lang="en-US" sz="5000" b="1" dirty="0">
              <a:solidFill>
                <a:schemeClr val="bg1">
                  <a:lumMod val="50000"/>
                </a:schemeClr>
              </a:solidFill>
              <a:latin typeface="Myriad Pro" panose="020B0503030403020204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1639" y="608922"/>
            <a:ext cx="11654215" cy="3512682"/>
            <a:chOff x="515678" y="1495169"/>
            <a:chExt cx="9495900" cy="2971800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2921247" y="2776155"/>
              <a:ext cx="4693756" cy="14004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80000"/>
                </a:lnSpc>
              </a:pPr>
              <a:endParaRPr lang="en-US">
                <a:solidFill>
                  <a:srgbClr val="0083BE"/>
                </a:solidFill>
                <a:latin typeface="Myriad Pro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38054" y="2638483"/>
              <a:ext cx="6473524" cy="127588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4600" b="1">
                  <a:solidFill>
                    <a:srgbClr val="0C559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/>
                </a:rPr>
                <a:t>Board of Veterans’ Appeals </a:t>
              </a:r>
              <a:endParaRPr lang="en-US" sz="4600" b="1">
                <a:solidFill>
                  <a:srgbClr val="0C5591"/>
                </a:solidFill>
                <a:latin typeface="Calibri"/>
                <a:cs typeface="Calibri"/>
              </a:endParaRPr>
            </a:p>
          </p:txBody>
        </p:sp>
        <p:sp>
          <p:nvSpPr>
            <p:cNvPr id="7" name="Title 11"/>
            <p:cNvSpPr txBox="1">
              <a:spLocks/>
            </p:cNvSpPr>
            <p:nvPr/>
          </p:nvSpPr>
          <p:spPr>
            <a:xfrm>
              <a:off x="515678" y="1495169"/>
              <a:ext cx="3280371" cy="2971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3800" b="1">
                  <a:solidFill>
                    <a:srgbClr val="000000"/>
                  </a:solidFill>
                  <a:latin typeface="Myriad Pro" panose="020B0503030403020204"/>
                  <a:cs typeface="Arial" panose="020B0604020202020204" pitchFamily="34" charset="0"/>
                </a:rPr>
                <a:t>VA</a:t>
              </a:r>
              <a:endParaRPr lang="en-US" sz="2000">
                <a:solidFill>
                  <a:srgbClr val="000000"/>
                </a:solidFill>
                <a:latin typeface="Myriad Pro" panose="020B0503030403020204"/>
                <a:cs typeface="Arial" panose="020B0604020202020204" pitchFamily="34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3438340" y="2333369"/>
              <a:ext cx="0" cy="1295399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6951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545E4-7E40-4466-98C2-3B6E403B9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AMA Claims &amp; Appeal Receipts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EFD6386-312D-410F-BC14-0AABFF1B73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4686685"/>
              </p:ext>
            </p:extLst>
          </p:nvPr>
        </p:nvGraphicFramePr>
        <p:xfrm>
          <a:off x="1260411" y="655320"/>
          <a:ext cx="9782736" cy="2895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5A41C30-1883-4C56-8E1F-D4DAE4220E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041462"/>
              </p:ext>
            </p:extLst>
          </p:nvPr>
        </p:nvGraphicFramePr>
        <p:xfrm>
          <a:off x="976543" y="3640627"/>
          <a:ext cx="10066603" cy="1645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13237">
                  <a:extLst>
                    <a:ext uri="{9D8B030D-6E8A-4147-A177-3AD203B41FA5}">
                      <a16:colId xmlns:a16="http://schemas.microsoft.com/office/drawing/2014/main" val="3174221717"/>
                    </a:ext>
                  </a:extLst>
                </a:gridCol>
                <a:gridCol w="1578807">
                  <a:extLst>
                    <a:ext uri="{9D8B030D-6E8A-4147-A177-3AD203B41FA5}">
                      <a16:colId xmlns:a16="http://schemas.microsoft.com/office/drawing/2014/main" val="1207876492"/>
                    </a:ext>
                  </a:extLst>
                </a:gridCol>
                <a:gridCol w="1885496">
                  <a:extLst>
                    <a:ext uri="{9D8B030D-6E8A-4147-A177-3AD203B41FA5}">
                      <a16:colId xmlns:a16="http://schemas.microsoft.com/office/drawing/2014/main" val="1647907454"/>
                    </a:ext>
                  </a:extLst>
                </a:gridCol>
                <a:gridCol w="1894560">
                  <a:extLst>
                    <a:ext uri="{9D8B030D-6E8A-4147-A177-3AD203B41FA5}">
                      <a16:colId xmlns:a16="http://schemas.microsoft.com/office/drawing/2014/main" val="1248407684"/>
                    </a:ext>
                  </a:extLst>
                </a:gridCol>
                <a:gridCol w="1885496">
                  <a:extLst>
                    <a:ext uri="{9D8B030D-6E8A-4147-A177-3AD203B41FA5}">
                      <a16:colId xmlns:a16="http://schemas.microsoft.com/office/drawing/2014/main" val="4056657516"/>
                    </a:ext>
                  </a:extLst>
                </a:gridCol>
                <a:gridCol w="1909007">
                  <a:extLst>
                    <a:ext uri="{9D8B030D-6E8A-4147-A177-3AD203B41FA5}">
                      <a16:colId xmlns:a16="http://schemas.microsoft.com/office/drawing/2014/main" val="3645520492"/>
                    </a:ext>
                  </a:extLst>
                </a:gridCol>
              </a:tblGrid>
              <a:tr h="240041">
                <a:tc gridSpan="2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           Appeal Receipts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FY 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FY 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FY 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FY 2022 (Q2)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417761"/>
                  </a:ext>
                </a:extLst>
              </a:tr>
              <a:tr h="240041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accent6">
                              <a:lumMod val="25000"/>
                            </a:schemeClr>
                          </a:solidFill>
                        </a:rPr>
                        <a:t>VBA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accent6">
                              <a:lumMod val="25000"/>
                            </a:schemeClr>
                          </a:solidFill>
                        </a:rPr>
                        <a:t>HLR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accent6">
                              <a:lumMod val="25000"/>
                            </a:schemeClr>
                          </a:solidFill>
                        </a:rPr>
                        <a:t>21,395       (15%)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accent6">
                              <a:lumMod val="25000"/>
                            </a:schemeClr>
                          </a:solidFill>
                        </a:rPr>
                        <a:t>82,598      (21%)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accent6">
                              <a:lumMod val="25000"/>
                            </a:schemeClr>
                          </a:solidFill>
                        </a:rPr>
                        <a:t>102,757      (24%)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accent6">
                              <a:lumMod val="25000"/>
                            </a:schemeClr>
                          </a:solidFill>
                        </a:rPr>
                        <a:t>56,020      (24%)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894490"/>
                  </a:ext>
                </a:extLst>
              </a:tr>
              <a:tr h="240041">
                <a:tc vMerge="1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accent6">
                              <a:lumMod val="25000"/>
                            </a:schemeClr>
                          </a:solidFill>
                        </a:rPr>
                        <a:t>Supplemental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accent6">
                              <a:lumMod val="25000"/>
                            </a:schemeClr>
                          </a:solidFill>
                        </a:rPr>
                        <a:t>99,010       (70%)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accent6">
                              <a:lumMod val="25000"/>
                            </a:schemeClr>
                          </a:solidFill>
                        </a:rPr>
                        <a:t>261,782     (67%)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accent6">
                              <a:lumMod val="25000"/>
                            </a:schemeClr>
                          </a:solidFill>
                        </a:rPr>
                        <a:t>251,422       (59%)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accent6">
                              <a:lumMod val="25000"/>
                            </a:schemeClr>
                          </a:solidFill>
                        </a:rPr>
                        <a:t>147,303      (63%)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346069"/>
                  </a:ext>
                </a:extLst>
              </a:tr>
              <a:tr h="240041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Board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Direct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7,802        (6%)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17,753       (5%)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27,856        (7%)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12,260      (5%)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716954"/>
                  </a:ext>
                </a:extLst>
              </a:tr>
              <a:tr h="240041">
                <a:tc vMerge="1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Evidence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2,725        (2%)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8,593         (2%)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14,981       (4%)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5,802      (3%)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740214"/>
                  </a:ext>
                </a:extLst>
              </a:tr>
              <a:tr h="240041">
                <a:tc vMerge="1"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Hearing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10,482      (7%)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22,495      (6%)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30,087       (7%)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12,249     (5%)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89167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6605322-A966-4EE1-A2BB-6A3486B73806}"/>
              </a:ext>
            </a:extLst>
          </p:cNvPr>
          <p:cNvSpPr txBox="1"/>
          <p:nvPr/>
        </p:nvSpPr>
        <p:spPr>
          <a:xfrm>
            <a:off x="4394644" y="5376106"/>
            <a:ext cx="46618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*Receipts based on date docketed and excludes appeals later cancelled.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3A727A-7C8E-4E9D-9DE6-82D7044D6F93}"/>
              </a:ext>
            </a:extLst>
          </p:cNvPr>
          <p:cNvSpPr txBox="1"/>
          <p:nvPr/>
        </p:nvSpPr>
        <p:spPr>
          <a:xfrm>
            <a:off x="221673" y="5832564"/>
            <a:ext cx="32640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as of:  2</a:t>
            </a:r>
            <a:r>
              <a:rPr kumimoji="0" lang="en-US" sz="1100" b="0" i="1" u="none" strike="noStrike" kern="1200" cap="none" spc="0" normalizeH="0" baseline="3000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Quarter FY 2022.  Updated quarterly.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3B3DA83-3196-4FBD-A1E6-871BC12BC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400233"/>
            <a:ext cx="512840" cy="365125"/>
          </a:xfrm>
        </p:spPr>
        <p:txBody>
          <a:bodyPr/>
          <a:lstStyle/>
          <a:p>
            <a:fld id="{0312B422-ADD4-4612-A80D-1D146D1ABD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23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1797315-1CB8-4697-9386-3B5D731581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5270570"/>
              </p:ext>
            </p:extLst>
          </p:nvPr>
        </p:nvGraphicFramePr>
        <p:xfrm>
          <a:off x="2325950" y="655320"/>
          <a:ext cx="8415942" cy="3073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259948F-2BA1-48EC-AAA9-F2B3E3620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AMA Appeals – Resolution Rates (Board)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81A3D42-E30F-4CD8-B5D2-651B36212D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309518"/>
              </p:ext>
            </p:extLst>
          </p:nvPr>
        </p:nvGraphicFramePr>
        <p:xfrm>
          <a:off x="1278383" y="3832917"/>
          <a:ext cx="9475434" cy="21259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10818">
                  <a:extLst>
                    <a:ext uri="{9D8B030D-6E8A-4147-A177-3AD203B41FA5}">
                      <a16:colId xmlns:a16="http://schemas.microsoft.com/office/drawing/2014/main" val="2343573477"/>
                    </a:ext>
                  </a:extLst>
                </a:gridCol>
                <a:gridCol w="1841154">
                  <a:extLst>
                    <a:ext uri="{9D8B030D-6E8A-4147-A177-3AD203B41FA5}">
                      <a16:colId xmlns:a16="http://schemas.microsoft.com/office/drawing/2014/main" val="1647907454"/>
                    </a:ext>
                  </a:extLst>
                </a:gridCol>
                <a:gridCol w="1841154">
                  <a:extLst>
                    <a:ext uri="{9D8B030D-6E8A-4147-A177-3AD203B41FA5}">
                      <a16:colId xmlns:a16="http://schemas.microsoft.com/office/drawing/2014/main" val="1248407684"/>
                    </a:ext>
                  </a:extLst>
                </a:gridCol>
                <a:gridCol w="1841154">
                  <a:extLst>
                    <a:ext uri="{9D8B030D-6E8A-4147-A177-3AD203B41FA5}">
                      <a16:colId xmlns:a16="http://schemas.microsoft.com/office/drawing/2014/main" val="4056657516"/>
                    </a:ext>
                  </a:extLst>
                </a:gridCol>
                <a:gridCol w="1841154">
                  <a:extLst>
                    <a:ext uri="{9D8B030D-6E8A-4147-A177-3AD203B41FA5}">
                      <a16:colId xmlns:a16="http://schemas.microsoft.com/office/drawing/2014/main" val="3645520492"/>
                    </a:ext>
                  </a:extLst>
                </a:gridCol>
              </a:tblGrid>
              <a:tr h="25543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Board Appeal Dispositions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FY 2019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FY 2020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FY 2021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FY 2022 (thru Mar)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417761"/>
                  </a:ext>
                </a:extLst>
              </a:tr>
              <a:tr h="198229"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Allowed w/ No Remands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505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4,723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5,842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2,817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894490"/>
                  </a:ext>
                </a:extLst>
              </a:tr>
              <a:tr h="198229"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Denied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528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4,738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4,965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1,976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346069"/>
                  </a:ext>
                </a:extLst>
              </a:tr>
              <a:tr h="19822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Remanded**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627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6,490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7,695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3,821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716954"/>
                  </a:ext>
                </a:extLst>
              </a:tr>
              <a:tr h="198229"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Other***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38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1,247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1,991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1,140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729455"/>
                  </a:ext>
                </a:extLst>
              </a:tr>
              <a:tr h="210619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Total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1,698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17,198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20,493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9,754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740214"/>
                  </a:ext>
                </a:extLst>
              </a:tr>
              <a:tr h="464600">
                <a:tc gridSpan="5"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*Allowed appeals may also contain 1 or more issues denied and do not include appeals with any remanded issues.</a:t>
                      </a:r>
                    </a:p>
                    <a:p>
                      <a:pPr algn="l"/>
                      <a:r>
                        <a:rPr lang="en-US" sz="1050" dirty="0"/>
                        <a:t>**Remanded appeals may also contain 1 or more issues allowed or denied.</a:t>
                      </a:r>
                    </a:p>
                    <a:p>
                      <a:pPr algn="l"/>
                      <a:r>
                        <a:rPr lang="en-US" sz="1050" dirty="0"/>
                        <a:t>***Dispositions other then allowed, denied, or remanded such as dismissals, motion for reconsideration, vacates.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962204"/>
                  </a:ext>
                </a:extLst>
              </a:tr>
            </a:tbl>
          </a:graphicData>
        </a:graphic>
      </p:graphicFrame>
      <p:sp>
        <p:nvSpPr>
          <p:cNvPr id="8" name="TextBox 1">
            <a:extLst>
              <a:ext uri="{FF2B5EF4-FFF2-40B4-BE49-F238E27FC236}">
                <a16:creationId xmlns:a16="http://schemas.microsoft.com/office/drawing/2014/main" id="{371338BB-37A9-4213-8CCB-41CA72CB7EC3}"/>
              </a:ext>
            </a:extLst>
          </p:cNvPr>
          <p:cNvSpPr txBox="1"/>
          <p:nvPr/>
        </p:nvSpPr>
        <p:spPr>
          <a:xfrm>
            <a:off x="1836937" y="1059821"/>
            <a:ext cx="950116" cy="626381"/>
          </a:xfrm>
          <a:prstGeom prst="upArrowCallou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b="1" i="1" dirty="0"/>
              <a:t>VBA Remand</a:t>
            </a:r>
          </a:p>
          <a:p>
            <a:pPr algn="ctr"/>
            <a:r>
              <a:rPr lang="en-US" sz="1050" b="1" i="1" dirty="0"/>
              <a:t>Increase 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2E5EE5FC-D550-4DB2-98AC-20037DED8122}"/>
              </a:ext>
            </a:extLst>
          </p:cNvPr>
          <p:cNvSpPr txBox="1"/>
          <p:nvPr/>
        </p:nvSpPr>
        <p:spPr>
          <a:xfrm>
            <a:off x="1836937" y="2387865"/>
            <a:ext cx="950116" cy="624444"/>
          </a:xfrm>
          <a:prstGeom prst="downArrowCallout">
            <a:avLst>
              <a:gd name="adj1" fmla="val 25000"/>
              <a:gd name="adj2" fmla="val 23727"/>
              <a:gd name="adj3" fmla="val 25000"/>
              <a:gd name="adj4" fmla="val 64977"/>
            </a:avLst>
          </a:prstGeom>
          <a:solidFill>
            <a:srgbClr val="F38585"/>
          </a:solidFill>
          <a:ln>
            <a:solidFill>
              <a:srgbClr val="ED4545"/>
            </a:solidFill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b="1" i="1" dirty="0"/>
              <a:t>Denials</a:t>
            </a:r>
            <a:br>
              <a:rPr lang="en-US" sz="1050" b="1" i="1" dirty="0"/>
            </a:br>
            <a:r>
              <a:rPr lang="en-US" sz="1050" b="1" i="1" dirty="0"/>
              <a:t>Decreasing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3B3DB820-825A-466C-AF88-760596A40350}"/>
              </a:ext>
            </a:extLst>
          </p:cNvPr>
          <p:cNvSpPr txBox="1"/>
          <p:nvPr/>
        </p:nvSpPr>
        <p:spPr>
          <a:xfrm>
            <a:off x="1836937" y="1718363"/>
            <a:ext cx="950116" cy="607485"/>
          </a:xfrm>
          <a:prstGeom prst="upArrowCallout">
            <a:avLst/>
          </a:prstGeom>
          <a:solidFill>
            <a:srgbClr val="00C85A"/>
          </a:solidFill>
          <a:ln>
            <a:solidFill>
              <a:srgbClr val="009A46"/>
            </a:solidFill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b="1" i="1" dirty="0"/>
              <a:t>Allowed</a:t>
            </a:r>
          </a:p>
          <a:p>
            <a:pPr algn="ctr"/>
            <a:r>
              <a:rPr lang="en-US" sz="1050" b="1" i="1" dirty="0"/>
              <a:t>Increasing 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BBD16FAA-A76C-4331-8B0F-F40BD905874E}"/>
              </a:ext>
            </a:extLst>
          </p:cNvPr>
          <p:cNvSpPr txBox="1"/>
          <p:nvPr/>
        </p:nvSpPr>
        <p:spPr>
          <a:xfrm>
            <a:off x="1850891" y="3038127"/>
            <a:ext cx="950117" cy="557107"/>
          </a:xfrm>
          <a:prstGeom prst="upArrowCallout">
            <a:avLst/>
          </a:prstGeom>
          <a:solidFill>
            <a:schemeClr val="bg1"/>
          </a:solidFill>
          <a:ln w="15875">
            <a:solidFill>
              <a:schemeClr val="bg1">
                <a:lumMod val="65000"/>
              </a:schemeClr>
            </a:solidFill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i="1" dirty="0"/>
              <a:t>Other: Dismissed, </a:t>
            </a:r>
          </a:p>
          <a:p>
            <a:pPr algn="ctr"/>
            <a:r>
              <a:rPr lang="en-US" sz="900" i="1" dirty="0"/>
              <a:t>Reconsider, Vacate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6E15DCC-8B60-4653-9B36-93252563B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400233"/>
            <a:ext cx="512840" cy="365125"/>
          </a:xfrm>
        </p:spPr>
        <p:txBody>
          <a:bodyPr/>
          <a:lstStyle/>
          <a:p>
            <a:fld id="{0312B422-ADD4-4612-A80D-1D146D1ABDA8}" type="slidenum">
              <a:rPr lang="en-US" smtClean="0"/>
              <a:t>11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9D8754-2570-4306-80BB-96A87C017BEA}"/>
              </a:ext>
            </a:extLst>
          </p:cNvPr>
          <p:cNvSpPr txBox="1"/>
          <p:nvPr/>
        </p:nvSpPr>
        <p:spPr>
          <a:xfrm>
            <a:off x="17183" y="5934970"/>
            <a:ext cx="26917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as of:  March 2022.  Updated monthly.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C5325E-CF7D-4D64-AA1C-B0117EB32558}"/>
              </a:ext>
            </a:extLst>
          </p:cNvPr>
          <p:cNvSpPr txBox="1"/>
          <p:nvPr/>
        </p:nvSpPr>
        <p:spPr>
          <a:xfrm>
            <a:off x="1754791" y="655320"/>
            <a:ext cx="1114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Trending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092017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AA8EAB-7974-451A-8863-4D2FBA5C6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8F18C3-5F1F-4B3F-86AC-BB392920D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Timeliness:   AMA Average Days Pending 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6B70127-EA4E-4D1E-A0F9-E546CB6505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3342436"/>
              </p:ext>
            </p:extLst>
          </p:nvPr>
        </p:nvGraphicFramePr>
        <p:xfrm>
          <a:off x="110632" y="1129765"/>
          <a:ext cx="11702474" cy="5194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252DCF0-1099-446E-B52D-4CA150F354DA}"/>
              </a:ext>
            </a:extLst>
          </p:cNvPr>
          <p:cNvSpPr txBox="1"/>
          <p:nvPr/>
        </p:nvSpPr>
        <p:spPr>
          <a:xfrm>
            <a:off x="378894" y="868155"/>
            <a:ext cx="11813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37% of AMA appeals are pending longer than the established timeliness goals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8546F7-D0A6-436D-A3F7-1F5ECAF9EC44}"/>
              </a:ext>
            </a:extLst>
          </p:cNvPr>
          <p:cNvSpPr txBox="1"/>
          <p:nvPr/>
        </p:nvSpPr>
        <p:spPr>
          <a:xfrm>
            <a:off x="0" y="5832564"/>
            <a:ext cx="16594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as of:  April 24</a:t>
            </a:r>
            <a:r>
              <a:rPr lang="en-US" sz="1100">
                <a:solidFill>
                  <a:srgbClr val="000000"/>
                </a:solidFill>
                <a:latin typeface="Calibri"/>
              </a:rPr>
              <a:t>, 2022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409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1684A2-0C63-421B-8109-7927756C2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2485" y="1100565"/>
            <a:ext cx="10489915" cy="4656869"/>
          </a:xfrm>
        </p:spPr>
        <p:txBody>
          <a:bodyPr>
            <a:normAutofit/>
          </a:bodyPr>
          <a:lstStyle/>
          <a:p>
            <a:r>
              <a:rPr lang="en-US" dirty="0"/>
              <a:t>50,000 Hearings capacity and 36,030 schedule/held</a:t>
            </a:r>
          </a:p>
          <a:p>
            <a:endParaRPr lang="en-US" sz="2400" dirty="0"/>
          </a:p>
          <a:p>
            <a:r>
              <a:rPr lang="en-US" dirty="0"/>
              <a:t>102,561 Decisions for Veterans and families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Utilizing VA Notify and other electronic means to communicate with Veterans on status of appeals</a:t>
            </a:r>
          </a:p>
          <a:p>
            <a:endParaRPr lang="en-US" dirty="0"/>
          </a:p>
          <a:p>
            <a:r>
              <a:rPr lang="en-US" dirty="0"/>
              <a:t>10182 Electronic Filing on VA.gov – launching in phases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BD701D-7137-4532-9418-31B821376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FY 2022 Goals and Objectives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75322-F70D-429D-B92E-C31DAE4B1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55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C1FAE6-C075-4C5D-ACCD-F8DC7BBB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Department of Veterans Affairs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FF2809E-2A97-496C-BBD9-46232373B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400233"/>
            <a:ext cx="512840" cy="365125"/>
          </a:xfrm>
        </p:spPr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2</a:t>
            </a:fld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CDB4B96-9023-4FA2-B934-7DDBB829E2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4389604"/>
              </p:ext>
            </p:extLst>
          </p:nvPr>
        </p:nvGraphicFramePr>
        <p:xfrm>
          <a:off x="322742" y="655320"/>
          <a:ext cx="11687748" cy="5519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DF0E3740-4CCA-480A-859F-1605310C1B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360" y="1064237"/>
            <a:ext cx="890822" cy="8908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C8964F-2B4C-4C14-89F4-D2B664755151}"/>
              </a:ext>
            </a:extLst>
          </p:cNvPr>
          <p:cNvSpPr txBox="1"/>
          <p:nvPr/>
        </p:nvSpPr>
        <p:spPr>
          <a:xfrm>
            <a:off x="9110621" y="5270382"/>
            <a:ext cx="289986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*</a:t>
            </a:r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The Chairman reports directly to the Secretary.  The Board reports directly to the Office of the Secretary.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F5F673F-4BB8-4F95-B88C-04910448B784}"/>
              </a:ext>
            </a:extLst>
          </p:cNvPr>
          <p:cNvSpPr/>
          <p:nvPr/>
        </p:nvSpPr>
        <p:spPr>
          <a:xfrm>
            <a:off x="595901" y="4150758"/>
            <a:ext cx="154113" cy="15411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0ACE07-28EB-4D93-8B30-32E9FF5F5355}"/>
              </a:ext>
            </a:extLst>
          </p:cNvPr>
          <p:cNvSpPr/>
          <p:nvPr/>
        </p:nvSpPr>
        <p:spPr>
          <a:xfrm>
            <a:off x="3463247" y="4145620"/>
            <a:ext cx="154113" cy="15411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6DC2308-A239-44CB-A6F0-76FE5642D42D}"/>
              </a:ext>
            </a:extLst>
          </p:cNvPr>
          <p:cNvSpPr/>
          <p:nvPr/>
        </p:nvSpPr>
        <p:spPr>
          <a:xfrm>
            <a:off x="6616632" y="4145620"/>
            <a:ext cx="154113" cy="15411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6A0E279-5E67-4464-8035-2AD22847E84E}"/>
              </a:ext>
            </a:extLst>
          </p:cNvPr>
          <p:cNvSpPr/>
          <p:nvPr/>
        </p:nvSpPr>
        <p:spPr>
          <a:xfrm>
            <a:off x="9585789" y="3791165"/>
            <a:ext cx="143838" cy="15411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10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FDC0546-9C73-47D0-A1AC-4E7DFF6F631C}"/>
              </a:ext>
            </a:extLst>
          </p:cNvPr>
          <p:cNvCxnSpPr>
            <a:cxnSpLocks/>
          </p:cNvCxnSpPr>
          <p:nvPr/>
        </p:nvCxnSpPr>
        <p:spPr>
          <a:xfrm>
            <a:off x="7123323" y="1474633"/>
            <a:ext cx="992479" cy="13045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BA0BCE4-B2FF-4D8B-A04F-124FDF8DE2A6}"/>
              </a:ext>
            </a:extLst>
          </p:cNvPr>
          <p:cNvCxnSpPr>
            <a:cxnSpLocks/>
          </p:cNvCxnSpPr>
          <p:nvPr/>
        </p:nvCxnSpPr>
        <p:spPr>
          <a:xfrm flipV="1">
            <a:off x="4664902" y="1829396"/>
            <a:ext cx="954904" cy="261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D46258D-EFF7-4514-A62F-9181324962F6}"/>
              </a:ext>
            </a:extLst>
          </p:cNvPr>
          <p:cNvCxnSpPr>
            <a:cxnSpLocks/>
          </p:cNvCxnSpPr>
          <p:nvPr/>
        </p:nvCxnSpPr>
        <p:spPr>
          <a:xfrm>
            <a:off x="2618378" y="4744225"/>
            <a:ext cx="11551" cy="613567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441137F-83D5-483A-AE42-03CDD9758382}"/>
              </a:ext>
            </a:extLst>
          </p:cNvPr>
          <p:cNvCxnSpPr>
            <a:cxnSpLocks/>
          </p:cNvCxnSpPr>
          <p:nvPr/>
        </p:nvCxnSpPr>
        <p:spPr>
          <a:xfrm flipV="1">
            <a:off x="4479836" y="4178848"/>
            <a:ext cx="2916455" cy="721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7BA75DD-1168-43FA-9823-B1645F96135B}"/>
              </a:ext>
            </a:extLst>
          </p:cNvPr>
          <p:cNvCxnSpPr>
            <a:cxnSpLocks/>
          </p:cNvCxnSpPr>
          <p:nvPr/>
        </p:nvCxnSpPr>
        <p:spPr>
          <a:xfrm>
            <a:off x="4276172" y="4739001"/>
            <a:ext cx="0" cy="68236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DB8293A-FC7A-4F0B-AC5C-60CE5BF0875F}"/>
              </a:ext>
            </a:extLst>
          </p:cNvPr>
          <p:cNvCxnSpPr>
            <a:cxnSpLocks/>
          </p:cNvCxnSpPr>
          <p:nvPr/>
        </p:nvCxnSpPr>
        <p:spPr>
          <a:xfrm flipV="1">
            <a:off x="953294" y="4715317"/>
            <a:ext cx="0" cy="34347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976D127-FA9D-4D8F-8D53-B788014DDB94}"/>
              </a:ext>
            </a:extLst>
          </p:cNvPr>
          <p:cNvCxnSpPr>
            <a:cxnSpLocks/>
          </p:cNvCxnSpPr>
          <p:nvPr/>
        </p:nvCxnSpPr>
        <p:spPr>
          <a:xfrm>
            <a:off x="6858000" y="3262426"/>
            <a:ext cx="4492914" cy="2276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40C04D7-2DD8-489D-91C9-39A8244109C1}"/>
              </a:ext>
            </a:extLst>
          </p:cNvPr>
          <p:cNvCxnSpPr>
            <a:cxnSpLocks/>
          </p:cNvCxnSpPr>
          <p:nvPr/>
        </p:nvCxnSpPr>
        <p:spPr>
          <a:xfrm flipV="1">
            <a:off x="4479836" y="3591473"/>
            <a:ext cx="2916455" cy="721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88DE54E-D32C-42F3-89A1-54785DB0585D}"/>
              </a:ext>
            </a:extLst>
          </p:cNvPr>
          <p:cNvCxnSpPr>
            <a:cxnSpLocks/>
          </p:cNvCxnSpPr>
          <p:nvPr/>
        </p:nvCxnSpPr>
        <p:spPr>
          <a:xfrm>
            <a:off x="9758153" y="3262426"/>
            <a:ext cx="0" cy="178498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ECDF521-E519-4B74-8C37-ED72DDC2D455}"/>
              </a:ext>
            </a:extLst>
          </p:cNvPr>
          <p:cNvCxnSpPr>
            <a:cxnSpLocks/>
            <a:endCxn id="59" idx="0"/>
          </p:cNvCxnSpPr>
          <p:nvPr/>
        </p:nvCxnSpPr>
        <p:spPr>
          <a:xfrm>
            <a:off x="6062061" y="1313810"/>
            <a:ext cx="123163" cy="329939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5D8B4B5-7260-4A1B-9226-C2C272831647}"/>
              </a:ext>
            </a:extLst>
          </p:cNvPr>
          <p:cNvCxnSpPr>
            <a:cxnSpLocks/>
          </p:cNvCxnSpPr>
          <p:nvPr/>
        </p:nvCxnSpPr>
        <p:spPr>
          <a:xfrm flipH="1">
            <a:off x="8336246" y="3266908"/>
            <a:ext cx="1" cy="182387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BADABB9-89A1-49FE-9D27-10032F1BDA83}"/>
              </a:ext>
            </a:extLst>
          </p:cNvPr>
          <p:cNvCxnSpPr>
            <a:cxnSpLocks/>
          </p:cNvCxnSpPr>
          <p:nvPr/>
        </p:nvCxnSpPr>
        <p:spPr>
          <a:xfrm>
            <a:off x="11350914" y="3288296"/>
            <a:ext cx="0" cy="232239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B41ABB3-B281-4A79-8B55-D8184D93D8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76030"/>
              </p:ext>
            </p:extLst>
          </p:nvPr>
        </p:nvGraphicFramePr>
        <p:xfrm>
          <a:off x="5210501" y="2685356"/>
          <a:ext cx="1951514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1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9755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br>
                        <a:rPr lang="en-US" sz="1200" b="1" u="none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br>
                        <a:rPr lang="en-US" sz="1200" b="1" u="none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br>
                        <a:rPr lang="en-US" sz="1200" b="1" u="none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br>
                        <a:rPr lang="en-US" sz="1200" b="1" u="none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br>
                        <a:rPr lang="en-US" sz="1200" b="1" u="none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br>
                        <a:rPr lang="en-US" sz="1200" b="1" u="none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br>
                        <a:rPr lang="en-US" sz="1200" b="1" u="none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r>
                        <a:rPr lang="en-US" sz="1400" b="1" u="none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Vice Chairman </a:t>
                      </a:r>
                      <a:br>
                        <a:rPr lang="en-US" sz="1400" b="1" u="none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r>
                        <a:rPr lang="en-US" sz="1400" b="0" u="none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Ken Arnold</a:t>
                      </a:r>
                      <a:endParaRPr lang="en-US" sz="1200" b="0" u="none" baseline="0" dirty="0">
                        <a:solidFill>
                          <a:schemeClr val="bg1">
                            <a:lumMod val="95000"/>
                          </a:schemeClr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F2C2FDB-6883-4303-8316-F1AB164CA0A4}"/>
              </a:ext>
            </a:extLst>
          </p:cNvPr>
          <p:cNvGraphicFramePr>
            <a:graphicFrameLocks noGrp="1"/>
          </p:cNvGraphicFramePr>
          <p:nvPr/>
        </p:nvGraphicFramePr>
        <p:xfrm>
          <a:off x="3699124" y="1530651"/>
          <a:ext cx="1154095" cy="588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4095">
                  <a:extLst>
                    <a:ext uri="{9D8B030D-6E8A-4147-A177-3AD203B41FA5}">
                      <a16:colId xmlns:a16="http://schemas.microsoft.com/office/drawing/2014/main" val="2006680081"/>
                    </a:ext>
                  </a:extLst>
                </a:gridCol>
              </a:tblGrid>
              <a:tr h="588348">
                <a:tc>
                  <a:txBody>
                    <a:bodyPr/>
                    <a:lstStyle/>
                    <a:p>
                      <a:pPr algn="ctr"/>
                      <a:r>
                        <a:rPr lang="en-US" sz="1050" b="1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Executive Assistant</a:t>
                      </a:r>
                    </a:p>
                    <a:p>
                      <a:pPr algn="ctr"/>
                      <a:r>
                        <a:rPr lang="en-US" sz="1050" b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Ruby Clendenning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379178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A16945A4-148D-494A-B009-C1AF8A216DDF}"/>
              </a:ext>
            </a:extLst>
          </p:cNvPr>
          <p:cNvGraphicFramePr>
            <a:graphicFrameLocks noGrp="1"/>
          </p:cNvGraphicFramePr>
          <p:nvPr/>
        </p:nvGraphicFramePr>
        <p:xfrm>
          <a:off x="7223138" y="3904866"/>
          <a:ext cx="1026068" cy="396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068">
                  <a:extLst>
                    <a:ext uri="{9D8B030D-6E8A-4147-A177-3AD203B41FA5}">
                      <a16:colId xmlns:a16="http://schemas.microsoft.com/office/drawing/2014/main" val="2006680081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50" b="1" i="0" u="none" strike="noStrike" noProof="0">
                          <a:solidFill>
                            <a:schemeClr val="tx1"/>
                          </a:solidFill>
                          <a:latin typeface="Calibri Light"/>
                        </a:rPr>
                        <a:t>Ombudsman</a:t>
                      </a:r>
                      <a:br>
                        <a:rPr lang="en-US" sz="1050" b="1" i="0" u="none" strike="noStrike" noProof="0">
                          <a:solidFill>
                            <a:srgbClr val="000000"/>
                          </a:solidFill>
                          <a:latin typeface="Calibri Light"/>
                        </a:rPr>
                      </a:br>
                      <a:r>
                        <a:rPr lang="en-US" sz="1050" b="0" i="0" u="none" strike="noStrike" noProof="0">
                          <a:solidFill>
                            <a:schemeClr val="tx1"/>
                          </a:solidFill>
                          <a:latin typeface="Calibri Light"/>
                        </a:rPr>
                        <a:t>Mary Cullinan</a:t>
                      </a:r>
                      <a:endParaRPr lang="en-US" b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379178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20B3C8C9-FA7E-432D-9A61-7A64AF245B18}"/>
              </a:ext>
            </a:extLst>
          </p:cNvPr>
          <p:cNvGraphicFramePr>
            <a:graphicFrameLocks noGrp="1"/>
          </p:cNvGraphicFramePr>
          <p:nvPr/>
        </p:nvGraphicFramePr>
        <p:xfrm>
          <a:off x="3705121" y="3377628"/>
          <a:ext cx="1379435" cy="426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9435">
                  <a:extLst>
                    <a:ext uri="{9D8B030D-6E8A-4147-A177-3AD203B41FA5}">
                      <a16:colId xmlns:a16="http://schemas.microsoft.com/office/drawing/2014/main" val="2006680081"/>
                    </a:ext>
                  </a:extLst>
                </a:gridCol>
              </a:tblGrid>
              <a:tr h="426806">
                <a:tc>
                  <a:txBody>
                    <a:bodyPr/>
                    <a:lstStyle/>
                    <a:p>
                      <a:pPr algn="ctr"/>
                      <a:r>
                        <a:rPr lang="en-US" sz="1050" b="1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Chief of Staff</a:t>
                      </a:r>
                      <a:br>
                        <a:rPr lang="en-US" sz="1050" b="1">
                          <a:solidFill>
                            <a:srgbClr val="000000"/>
                          </a:solidFill>
                          <a:latin typeface="+mj-lt"/>
                          <a:cs typeface="Arial"/>
                        </a:rPr>
                      </a:br>
                      <a:r>
                        <a:rPr lang="en-US" sz="1050" b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Nick Uchalik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379178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51CFDF15-4BB0-43A0-B3C4-6B4C86D5B938}"/>
              </a:ext>
            </a:extLst>
          </p:cNvPr>
          <p:cNvGraphicFramePr>
            <a:graphicFrameLocks noGrp="1"/>
          </p:cNvGraphicFramePr>
          <p:nvPr/>
        </p:nvGraphicFramePr>
        <p:xfrm>
          <a:off x="8048084" y="1197334"/>
          <a:ext cx="1915066" cy="567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5066">
                  <a:extLst>
                    <a:ext uri="{9D8B030D-6E8A-4147-A177-3AD203B41FA5}">
                      <a16:colId xmlns:a16="http://schemas.microsoft.com/office/drawing/2014/main" val="2006680081"/>
                    </a:ext>
                  </a:extLst>
                </a:gridCol>
              </a:tblGrid>
              <a:tr h="567644">
                <a:tc>
                  <a:txBody>
                    <a:bodyPr/>
                    <a:lstStyle/>
                    <a:p>
                      <a:pPr algn="ctr"/>
                      <a:r>
                        <a:rPr lang="en-US" sz="1050" b="1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Strategic Advisor on</a:t>
                      </a:r>
                    </a:p>
                    <a:p>
                      <a:pPr algn="ctr"/>
                      <a:r>
                        <a:rPr lang="en-US" sz="1050" b="1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VSO and Representative Affairs</a:t>
                      </a:r>
                      <a:br>
                        <a:rPr lang="en-US" sz="1050" b="1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r>
                        <a:rPr lang="en-US" sz="1050" b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Marty Caraway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379178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147BA588-88A6-4161-92B7-A068872243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398281"/>
              </p:ext>
            </p:extLst>
          </p:nvPr>
        </p:nvGraphicFramePr>
        <p:xfrm>
          <a:off x="1703252" y="5018996"/>
          <a:ext cx="1664018" cy="178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4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8964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2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VACANT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2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Deputy Vice Chairman </a:t>
                      </a:r>
                      <a:r>
                        <a:rPr lang="en-US" sz="1200" b="0" u="non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Tamia Gordon</a:t>
                      </a:r>
                      <a:endParaRPr lang="en-US" sz="1200" b="0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4467393-EA94-4996-8DDA-907386CAB34F}"/>
              </a:ext>
            </a:extLst>
          </p:cNvPr>
          <p:cNvCxnSpPr>
            <a:cxnSpLocks/>
          </p:cNvCxnSpPr>
          <p:nvPr/>
        </p:nvCxnSpPr>
        <p:spPr>
          <a:xfrm>
            <a:off x="953294" y="4739001"/>
            <a:ext cx="5904706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AFD9274-C351-4864-A21D-A7BABE736A10}"/>
              </a:ext>
            </a:extLst>
          </p:cNvPr>
          <p:cNvCxnSpPr>
            <a:cxnSpLocks/>
          </p:cNvCxnSpPr>
          <p:nvPr/>
        </p:nvCxnSpPr>
        <p:spPr>
          <a:xfrm flipV="1">
            <a:off x="7087456" y="2307036"/>
            <a:ext cx="954904" cy="261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C8757C3-3CD8-4DA1-9FA4-5173C157D69D}"/>
              </a:ext>
            </a:extLst>
          </p:cNvPr>
          <p:cNvSpPr txBox="1"/>
          <p:nvPr/>
        </p:nvSpPr>
        <p:spPr>
          <a:xfrm>
            <a:off x="-9534" y="-127131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Board</a:t>
            </a:r>
            <a:r>
              <a:rPr lang="en-US" sz="24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Veterans’ Appeals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Organizational Structure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1901C86-7455-47B4-B57A-6C61E6815B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667495"/>
              </p:ext>
            </p:extLst>
          </p:nvPr>
        </p:nvGraphicFramePr>
        <p:xfrm>
          <a:off x="5104545" y="700431"/>
          <a:ext cx="2082909" cy="1885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85647">
                <a:tc>
                  <a:txBody>
                    <a:bodyPr/>
                    <a:lstStyle/>
                    <a:p>
                      <a:pPr algn="ctr"/>
                      <a:endParaRPr lang="en-US" sz="1800" b="1" u="none" baseline="0" dirty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800" b="1" u="none" baseline="0" dirty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600" b="1" u="none" baseline="0" dirty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3200" b="1" u="none" baseline="0" dirty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b="1" u="none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Chairman</a:t>
                      </a:r>
                      <a:br>
                        <a:rPr lang="en-US" sz="1400" b="1" u="none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r>
                        <a:rPr lang="en-US" sz="1400" b="0" u="none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Cheryl Mason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F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FEFA7A8B-EFB0-4477-BF6C-55DC18AEE3C4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014426012"/>
              </p:ext>
            </p:extLst>
          </p:nvPr>
        </p:nvGraphicFramePr>
        <p:xfrm>
          <a:off x="102526" y="5018996"/>
          <a:ext cx="1598433" cy="178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8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8964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2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Deputy Vice Chairman </a:t>
                      </a:r>
                      <a:br>
                        <a:rPr lang="en-US" sz="12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r>
                        <a:rPr lang="en-US" sz="1200" b="0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0" u="none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Robert Scharnberger</a:t>
                      </a:r>
                      <a:endParaRPr lang="en-US" sz="1200" b="0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A97BEAD7-486A-46E9-9AAE-E636179DF5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009281"/>
              </p:ext>
            </p:extLst>
          </p:nvPr>
        </p:nvGraphicFramePr>
        <p:xfrm>
          <a:off x="8923830" y="5015714"/>
          <a:ext cx="1589527" cy="1792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9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9292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2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Executive Director</a:t>
                      </a:r>
                      <a:br>
                        <a:rPr lang="en-US" sz="12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r>
                        <a:rPr lang="en-US" sz="1200" b="0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Nina Tann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6" name="Picture 55">
            <a:extLst>
              <a:ext uri="{FF2B5EF4-FFF2-40B4-BE49-F238E27FC236}">
                <a16:creationId xmlns:a16="http://schemas.microsoft.com/office/drawing/2014/main" id="{C7537588-8D49-44BD-8B7B-4643E4F4FEA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12748" r="24629" b="33611"/>
          <a:stretch/>
        </p:blipFill>
        <p:spPr>
          <a:xfrm>
            <a:off x="9187367" y="5075616"/>
            <a:ext cx="1051920" cy="1272639"/>
          </a:xfrm>
          <a:prstGeom prst="rect">
            <a:avLst/>
          </a:prstGeom>
        </p:spPr>
      </p:pic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490043D8-270B-4978-A956-81BA3559C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368473"/>
              </p:ext>
            </p:extLst>
          </p:nvPr>
        </p:nvGraphicFramePr>
        <p:xfrm>
          <a:off x="7242922" y="5014747"/>
          <a:ext cx="1669297" cy="1786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9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86368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2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Chief Counsel </a:t>
                      </a:r>
                      <a:br>
                        <a:rPr lang="en-US" sz="12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r>
                        <a:rPr lang="en-US" sz="1200" b="0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Tony </a:t>
                      </a:r>
                      <a:r>
                        <a:rPr lang="en-US" sz="1200" b="0" u="none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Sciré </a:t>
                      </a:r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042FBA28-0E0D-4C57-BE47-9287F5F10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843201"/>
              </p:ext>
            </p:extLst>
          </p:nvPr>
        </p:nvGraphicFramePr>
        <p:xfrm>
          <a:off x="5184913" y="4613201"/>
          <a:ext cx="2000622" cy="2023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23906">
                <a:tc>
                  <a:txBody>
                    <a:bodyPr/>
                    <a:lstStyle/>
                    <a:p>
                      <a:pPr algn="ctr"/>
                      <a:br>
                        <a:rPr lang="en-US" sz="12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br>
                        <a:rPr lang="en-US" sz="12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br>
                        <a:rPr lang="en-US" sz="12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br>
                        <a:rPr lang="en-US" sz="12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br>
                        <a:rPr lang="en-US" sz="12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br>
                        <a:rPr lang="en-US" sz="12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br>
                        <a:rPr lang="en-US" sz="12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r>
                        <a:rPr lang="en-US" sz="1300" b="1" u="none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Senior </a:t>
                      </a:r>
                      <a:br>
                        <a:rPr lang="en-US" sz="1300" b="1" u="none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r>
                        <a:rPr lang="en-US" sz="1300" b="1" u="none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Deputy Vice Chairman </a:t>
                      </a:r>
                      <a:br>
                        <a:rPr lang="en-US" sz="1300" b="1" u="none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r>
                        <a:rPr lang="en-US" sz="1300" b="0" u="none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 Chris Santoro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0" name="Picture 59">
            <a:extLst>
              <a:ext uri="{FF2B5EF4-FFF2-40B4-BE49-F238E27FC236}">
                <a16:creationId xmlns:a16="http://schemas.microsoft.com/office/drawing/2014/main" id="{7CD2386B-B526-4A7B-97E2-014497424A8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6" t="15434" r="23289" b="37733"/>
          <a:stretch/>
        </p:blipFill>
        <p:spPr>
          <a:xfrm>
            <a:off x="5628415" y="4636848"/>
            <a:ext cx="1129365" cy="1295926"/>
          </a:xfrm>
          <a:prstGeom prst="rect">
            <a:avLst/>
          </a:prstGeom>
        </p:spPr>
      </p:pic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id="{25E600F1-05F3-455D-91DF-E3CF4796AC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015612"/>
              </p:ext>
            </p:extLst>
          </p:nvPr>
        </p:nvGraphicFramePr>
        <p:xfrm>
          <a:off x="3382580" y="5015714"/>
          <a:ext cx="1724278" cy="1786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4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86368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2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Deputy Vice Chairman </a:t>
                      </a:r>
                      <a:br>
                        <a:rPr lang="en-US" sz="12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r>
                        <a:rPr lang="en-US" sz="12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0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Tom Rodrigues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A035990E-A3A9-4F57-973F-5ADCFE6150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437487"/>
              </p:ext>
            </p:extLst>
          </p:nvPr>
        </p:nvGraphicFramePr>
        <p:xfrm>
          <a:off x="10524968" y="5015714"/>
          <a:ext cx="1628251" cy="1785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8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8540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br>
                        <a:rPr lang="en-US" sz="12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br>
                        <a:rPr lang="en-US" sz="12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br>
                        <a:rPr lang="en-US" sz="12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br>
                        <a:rPr lang="en-US" sz="12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br>
                        <a:rPr lang="en-US" sz="1200" b="1" u="none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endParaRPr lang="en-US" sz="1200" b="1" u="none" baseline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200" b="1" u="non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Deputy Vice Chairman </a:t>
                      </a:r>
                      <a:br>
                        <a:rPr lang="en-US" sz="1200" b="1" u="non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200" b="0" u="non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TBD</a:t>
                      </a:r>
                      <a:endParaRPr lang="en-US" sz="1200" b="0" u="none" kern="1200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1" name="Picture 70">
            <a:extLst>
              <a:ext uri="{FF2B5EF4-FFF2-40B4-BE49-F238E27FC236}">
                <a16:creationId xmlns:a16="http://schemas.microsoft.com/office/drawing/2014/main" id="{D16A5A4C-E320-4102-957B-4B921CEA5A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0" t="1968" r="11699" b="33030"/>
          <a:stretch/>
        </p:blipFill>
        <p:spPr>
          <a:xfrm>
            <a:off x="5593733" y="2744074"/>
            <a:ext cx="1077834" cy="1228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AE97A0-8C5C-4294-9B7D-EF3C2249EC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8" t="12143" r="21629" b="37071"/>
          <a:stretch/>
        </p:blipFill>
        <p:spPr>
          <a:xfrm>
            <a:off x="3675386" y="5070378"/>
            <a:ext cx="1162336" cy="1280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53DCE2-B7E6-4E10-9BA4-A3E8028FB42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5" t="10865" r="23254" b="33964"/>
          <a:stretch/>
        </p:blipFill>
        <p:spPr>
          <a:xfrm>
            <a:off x="2028605" y="5080182"/>
            <a:ext cx="1059665" cy="1306892"/>
          </a:xfrm>
          <a:prstGeom prst="rect">
            <a:avLst/>
          </a:prstGeom>
        </p:spPr>
      </p:pic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B7207226-2258-408B-962E-4B8E4E8526AF}"/>
              </a:ext>
            </a:extLst>
          </p:cNvPr>
          <p:cNvGraphicFramePr>
            <a:graphicFrameLocks noGrp="1"/>
          </p:cNvGraphicFramePr>
          <p:nvPr/>
        </p:nvGraphicFramePr>
        <p:xfrm>
          <a:off x="3705465" y="3898262"/>
          <a:ext cx="1379436" cy="451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9436">
                  <a:extLst>
                    <a:ext uri="{9D8B030D-6E8A-4147-A177-3AD203B41FA5}">
                      <a16:colId xmlns:a16="http://schemas.microsoft.com/office/drawing/2014/main" val="2006680081"/>
                    </a:ext>
                  </a:extLst>
                </a:gridCol>
              </a:tblGrid>
              <a:tr h="451409">
                <a:tc>
                  <a:txBody>
                    <a:bodyPr/>
                    <a:lstStyle/>
                    <a:p>
                      <a:pPr algn="ctr"/>
                      <a:r>
                        <a:rPr lang="en-US" sz="1050" b="1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Executive Assistant</a:t>
                      </a:r>
                    </a:p>
                    <a:p>
                      <a:pPr algn="ctr"/>
                      <a:r>
                        <a:rPr lang="en-US" sz="1050" b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Margaret Ridgeway</a:t>
                      </a:r>
                      <a:endParaRPr lang="en-US" sz="1050" b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379178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4A04241A-5282-4414-8778-4C6652A2D6ED}"/>
              </a:ext>
            </a:extLst>
          </p:cNvPr>
          <p:cNvGraphicFramePr>
            <a:graphicFrameLocks noGrp="1"/>
          </p:cNvGraphicFramePr>
          <p:nvPr/>
        </p:nvGraphicFramePr>
        <p:xfrm>
          <a:off x="7227468" y="3395405"/>
          <a:ext cx="1017409" cy="4260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7409">
                  <a:extLst>
                    <a:ext uri="{9D8B030D-6E8A-4147-A177-3AD203B41FA5}">
                      <a16:colId xmlns:a16="http://schemas.microsoft.com/office/drawing/2014/main" val="2006680081"/>
                    </a:ext>
                  </a:extLst>
                </a:gridCol>
              </a:tblGrid>
              <a:tr h="426027">
                <a:tc>
                  <a:txBody>
                    <a:bodyPr/>
                    <a:lstStyle/>
                    <a:p>
                      <a:pPr algn="ctr"/>
                      <a:r>
                        <a:rPr lang="en-US" sz="1050" b="1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Budget Director</a:t>
                      </a:r>
                      <a:br>
                        <a:rPr lang="en-US" sz="1050" b="1">
                          <a:solidFill>
                            <a:srgbClr val="000000"/>
                          </a:solidFill>
                          <a:latin typeface="+mj-lt"/>
                          <a:cs typeface="Arial"/>
                        </a:rPr>
                      </a:br>
                      <a:r>
                        <a:rPr lang="en-US" sz="1050" b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Katy Mozingo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379178"/>
                  </a:ext>
                </a:extLst>
              </a:tr>
            </a:tbl>
          </a:graphicData>
        </a:graphic>
      </p:graphicFrame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FB84D0A4-ABDD-49F7-BFD8-22234E963660}"/>
              </a:ext>
            </a:extLst>
          </p:cNvPr>
          <p:cNvGraphicFramePr>
            <a:graphicFrameLocks noGrp="1"/>
          </p:cNvGraphicFramePr>
          <p:nvPr/>
        </p:nvGraphicFramePr>
        <p:xfrm>
          <a:off x="8043583" y="2002675"/>
          <a:ext cx="1915066" cy="5692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5066">
                  <a:extLst>
                    <a:ext uri="{9D8B030D-6E8A-4147-A177-3AD203B41FA5}">
                      <a16:colId xmlns:a16="http://schemas.microsoft.com/office/drawing/2014/main" val="2006680081"/>
                    </a:ext>
                  </a:extLst>
                </a:gridCol>
              </a:tblGrid>
              <a:tr h="569221">
                <a:tc>
                  <a:txBody>
                    <a:bodyPr/>
                    <a:lstStyle/>
                    <a:p>
                      <a:pPr algn="ctr"/>
                      <a:r>
                        <a:rPr lang="en-US" sz="1050" b="1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Strategic Engagement and Communications Director</a:t>
                      </a:r>
                    </a:p>
                    <a:p>
                      <a:pPr algn="ctr"/>
                      <a:r>
                        <a:rPr lang="en-US" sz="1050" b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Jill Snyder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379178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D84FE838-6D1C-4071-B2A5-BDA77D918BED}"/>
              </a:ext>
            </a:extLst>
          </p:cNvPr>
          <p:cNvSpPr txBox="1"/>
          <p:nvPr/>
        </p:nvSpPr>
        <p:spPr>
          <a:xfrm>
            <a:off x="5418504" y="7049784"/>
            <a:ext cx="15633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Updated 9 Feb 2022 by RBC</a:t>
            </a:r>
          </a:p>
        </p:txBody>
      </p:sp>
      <p:pic>
        <p:nvPicPr>
          <p:cNvPr id="33" name="Picture 32" descr="A person in front of a flag&#10;&#10;Description automatically generated with low confidence">
            <a:extLst>
              <a:ext uri="{FF2B5EF4-FFF2-40B4-BE49-F238E27FC236}">
                <a16:creationId xmlns:a16="http://schemas.microsoft.com/office/drawing/2014/main" id="{BCDCF2D0-5223-4AE9-9AC0-D59D0F37EA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 t="8143" r="20530" b="31382"/>
          <a:stretch/>
        </p:blipFill>
        <p:spPr>
          <a:xfrm>
            <a:off x="5579433" y="736154"/>
            <a:ext cx="1115183" cy="1318486"/>
          </a:xfrm>
          <a:prstGeom prst="rect">
            <a:avLst/>
          </a:prstGeom>
        </p:spPr>
      </p:pic>
      <p:pic>
        <p:nvPicPr>
          <p:cNvPr id="7" name="Picture 6" descr="A person in a suit and tie&#10;&#10;Description automatically generated with low confidence">
            <a:extLst>
              <a:ext uri="{FF2B5EF4-FFF2-40B4-BE49-F238E27FC236}">
                <a16:creationId xmlns:a16="http://schemas.microsoft.com/office/drawing/2014/main" id="{67FD20AB-0930-428D-ADE3-AD4C5ADA807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6" t="9169" r="14480" b="32225"/>
          <a:stretch/>
        </p:blipFill>
        <p:spPr>
          <a:xfrm>
            <a:off x="384518" y="5086190"/>
            <a:ext cx="1102180" cy="1285184"/>
          </a:xfrm>
          <a:prstGeom prst="rect">
            <a:avLst/>
          </a:prstGeom>
        </p:spPr>
      </p:pic>
      <p:pic>
        <p:nvPicPr>
          <p:cNvPr id="45060" name="Picture 4">
            <a:extLst>
              <a:ext uri="{FF2B5EF4-FFF2-40B4-BE49-F238E27FC236}">
                <a16:creationId xmlns:a16="http://schemas.microsoft.com/office/drawing/2014/main" id="{357A06A1-2EAF-4637-8DCF-427C5A7C3F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660"/>
          <a:stretch/>
        </p:blipFill>
        <p:spPr bwMode="auto">
          <a:xfrm>
            <a:off x="7506173" y="5072661"/>
            <a:ext cx="1198019" cy="127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7B97BD-063B-45F5-AAB4-A01AF78622A1}"/>
              </a:ext>
            </a:extLst>
          </p:cNvPr>
          <p:cNvSpPr/>
          <p:nvPr/>
        </p:nvSpPr>
        <p:spPr>
          <a:xfrm>
            <a:off x="10861732" y="5166804"/>
            <a:ext cx="883425" cy="10163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17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DD9750-494B-4B20-83CC-B33AAF9E0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F1FA-211D-3044-9E35-958DFBC26156}" type="slidenum">
              <a:rPr lang="en-US" smtClean="0">
                <a:solidFill>
                  <a:prstClr val="white"/>
                </a:solidFill>
              </a:rPr>
              <a:pPr/>
              <a:t>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2D1F7C-5DF2-4E64-82A8-ECEB2AFA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Board of Veterans’ Appeals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22A8A42-C4C8-49D7-AE01-4EF51F609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33" y="745175"/>
            <a:ext cx="1114934" cy="856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96CF87D-181F-4148-B11F-B990546AC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358" y="2895398"/>
            <a:ext cx="11155239" cy="1763391"/>
          </a:xfrm>
        </p:spPr>
        <p:txBody>
          <a:bodyPr>
            <a:normAutofit/>
          </a:bodyPr>
          <a:lstStyle/>
          <a:p>
            <a:pPr lvl="0" defTabSz="914400"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</a:rPr>
              <a:t>Responsible for resolving appeals on behalf of the Secretary for Veterans benefits and services.</a:t>
            </a:r>
          </a:p>
          <a:p>
            <a:pPr lvl="0" defTabSz="914400"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</a:rPr>
              <a:t>Strengthening employee and customer experience through strong partnerships with labor relations representatives, Veterans Service Organizations, private bar, Veteran advocates and the Hill. </a:t>
            </a:r>
          </a:p>
          <a:p>
            <a:pPr lvl="0" defTabSz="914400"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</a:rPr>
              <a:t>Collaborate across the Department by working closely with the 3 administrations and OGC as well as OSVA, COS, OIT, VEO, OCLA, OPIA, and OALC.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4AE05E-A083-4814-AA64-E61BA256934D}"/>
              </a:ext>
            </a:extLst>
          </p:cNvPr>
          <p:cNvSpPr/>
          <p:nvPr/>
        </p:nvSpPr>
        <p:spPr>
          <a:xfrm>
            <a:off x="0" y="4365965"/>
            <a:ext cx="12192000" cy="1763391"/>
          </a:xfrm>
          <a:prstGeom prst="rect">
            <a:avLst/>
          </a:prstGeom>
          <a:solidFill>
            <a:srgbClr val="044E8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11F7C4-40F4-4D4C-BA39-76BBFE13AA19}"/>
              </a:ext>
            </a:extLst>
          </p:cNvPr>
          <p:cNvSpPr txBox="1"/>
          <p:nvPr/>
        </p:nvSpPr>
        <p:spPr>
          <a:xfrm>
            <a:off x="485531" y="5123361"/>
            <a:ext cx="3405996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9A4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009A46"/>
                </a:solidFill>
              </a:rPr>
              <a:t>52,131 </a:t>
            </a:r>
          </a:p>
          <a:p>
            <a:pPr algn="ctr"/>
            <a:r>
              <a:rPr lang="en-US" sz="2400" b="1" dirty="0">
                <a:solidFill>
                  <a:srgbClr val="009A46"/>
                </a:solidFill>
              </a:rPr>
              <a:t>Decisions FYTD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421ECF-DAE5-44AF-97B3-2DA395CD0859}"/>
              </a:ext>
            </a:extLst>
          </p:cNvPr>
          <p:cNvSpPr txBox="1"/>
          <p:nvPr/>
        </p:nvSpPr>
        <p:spPr>
          <a:xfrm>
            <a:off x="4348851" y="5123870"/>
            <a:ext cx="3494297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9A4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009A46"/>
                </a:solidFill>
              </a:rPr>
              <a:t>199,843 </a:t>
            </a:r>
          </a:p>
          <a:p>
            <a:pPr algn="ctr"/>
            <a:r>
              <a:rPr lang="en-US" sz="2400" b="1" dirty="0">
                <a:solidFill>
                  <a:srgbClr val="009A46"/>
                </a:solidFill>
              </a:rPr>
              <a:t>Appeals Pending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63C1C3-2A58-469F-80A5-ACBCBEE7E08D}"/>
              </a:ext>
            </a:extLst>
          </p:cNvPr>
          <p:cNvSpPr txBox="1"/>
          <p:nvPr/>
        </p:nvSpPr>
        <p:spPr>
          <a:xfrm>
            <a:off x="8344523" y="5123361"/>
            <a:ext cx="3494297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9A4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009A46"/>
                </a:solidFill>
              </a:rPr>
              <a:t>77,068 Hearings Pending (14,228 Legacy)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246E8B-E5AC-44CE-AD88-ACC78E9820B3}"/>
              </a:ext>
            </a:extLst>
          </p:cNvPr>
          <p:cNvSpPr txBox="1"/>
          <p:nvPr/>
        </p:nvSpPr>
        <p:spPr>
          <a:xfrm>
            <a:off x="3282834" y="4437520"/>
            <a:ext cx="59186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FY 2022 Metrics through April 24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*</a:t>
            </a:r>
          </a:p>
          <a:p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97BC34-CEC3-432F-B452-A848C5F29460}"/>
              </a:ext>
            </a:extLst>
          </p:cNvPr>
          <p:cNvSpPr txBox="1"/>
          <p:nvPr/>
        </p:nvSpPr>
        <p:spPr>
          <a:xfrm>
            <a:off x="154112" y="1601996"/>
            <a:ext cx="11941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The Board’s mission is to conduct hearings and decide appeals in a timely manner. </a:t>
            </a:r>
            <a:br>
              <a:rPr lang="en-US" sz="2000" b="1" dirty="0">
                <a:solidFill>
                  <a:srgbClr val="000000"/>
                </a:solidFill>
              </a:rPr>
            </a:br>
            <a:endParaRPr lang="en-US" sz="600" b="1" dirty="0">
              <a:solidFill>
                <a:srgbClr val="000000"/>
              </a:solidFill>
            </a:endParaRP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The Board supports VA’s mission of commitment to and advocacy for Veterans 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by providing benefits and services to Veterans and their families through appellate decisions.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89229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D4330E-9853-4089-A1EB-C4A5C65BA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3F1FA-211D-3044-9E35-958DFBC26156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7BE3A5-4B8D-45E3-B236-60DC799C0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Total Appeals and Hearing Requests Pending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0D3554-E1BF-48FD-BF66-CCE7503F57B4}"/>
              </a:ext>
            </a:extLst>
          </p:cNvPr>
          <p:cNvSpPr txBox="1"/>
          <p:nvPr/>
        </p:nvSpPr>
        <p:spPr>
          <a:xfrm>
            <a:off x="0" y="5832564"/>
            <a:ext cx="1659429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as of:  April 24, </a:t>
            </a:r>
            <a:r>
              <a:rPr lang="en-US" sz="1100">
                <a:solidFill>
                  <a:srgbClr val="000000"/>
                </a:solidFill>
                <a:latin typeface="Calibri"/>
              </a:rPr>
              <a:t>2022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9854EF-0DE8-46A6-97B7-816DBFB0490B}"/>
              </a:ext>
            </a:extLst>
          </p:cNvPr>
          <p:cNvSpPr txBox="1"/>
          <p:nvPr/>
        </p:nvSpPr>
        <p:spPr>
          <a:xfrm>
            <a:off x="2969994" y="5248438"/>
            <a:ext cx="6499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39% of Appeals Pending Require a Hearing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57E445-D834-415B-89FD-0D4FE0C58E1F}"/>
              </a:ext>
            </a:extLst>
          </p:cNvPr>
          <p:cNvSpPr txBox="1"/>
          <p:nvPr/>
        </p:nvSpPr>
        <p:spPr>
          <a:xfrm>
            <a:off x="3998350" y="921972"/>
            <a:ext cx="4281846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>
              <a:defRPr sz="2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/>
              <a:t>199,843 as of April 24th</a:t>
            </a:r>
            <a:endParaRPr lang="en-US" sz="3200" baseline="0" dirty="0">
              <a:solidFill>
                <a:schemeClr val="tx1"/>
              </a:solidFill>
            </a:endParaRPr>
          </a:p>
          <a:p>
            <a:pPr>
              <a:defRPr sz="2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en-US" sz="2400" baseline="0" dirty="0">
                <a:latin typeface="Calibri Light" panose="020F0302020204030204" pitchFamily="34" charset="0"/>
                <a:cs typeface="Calibri Light" panose="020F0302020204030204" pitchFamily="34" charset="0"/>
              </a:rPr>
              <a:t>AMA: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   127,156</a:t>
            </a:r>
            <a:endParaRPr lang="en-US" sz="2400" baseline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defRPr sz="2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   </a:t>
            </a:r>
            <a:r>
              <a:rPr lang="en-US" sz="2400" baseline="0" dirty="0">
                <a:latin typeface="Calibri Light" panose="020F0302020204030204" pitchFamily="34" charset="0"/>
                <a:cs typeface="Calibri Light" panose="020F0302020204030204" pitchFamily="34" charset="0"/>
              </a:rPr>
              <a:t>Legacy: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      72,687</a:t>
            </a:r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1974405-377D-43DC-8612-4B00C35B4A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9950191"/>
              </p:ext>
            </p:extLst>
          </p:nvPr>
        </p:nvGraphicFramePr>
        <p:xfrm>
          <a:off x="439726" y="1881596"/>
          <a:ext cx="11399094" cy="3216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15784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85F637-642C-492B-B0C2-7778DCA50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67" y="4419600"/>
            <a:ext cx="10244667" cy="14224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9D6395-C04A-4F0E-B757-B48544F0B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7B9D1D-4087-4A42-8ED2-E6388041A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Legacy and AMA Hearings Held To Date FY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238B624-8881-4AEA-B29E-500CAC4AE4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502267"/>
              </p:ext>
            </p:extLst>
          </p:nvPr>
        </p:nvGraphicFramePr>
        <p:xfrm>
          <a:off x="2416821" y="1658457"/>
          <a:ext cx="6965878" cy="5199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18DBE10-5E8E-47B9-BD8F-0BB4F314A89A}"/>
              </a:ext>
            </a:extLst>
          </p:cNvPr>
          <p:cNvSpPr txBox="1"/>
          <p:nvPr/>
        </p:nvSpPr>
        <p:spPr>
          <a:xfrm>
            <a:off x="5668151" y="695275"/>
            <a:ext cx="194316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9A46"/>
                </a:solidFill>
              </a:rPr>
              <a:t>17,943</a:t>
            </a:r>
          </a:p>
          <a:p>
            <a:pPr algn="ctr"/>
            <a:r>
              <a:rPr lang="en-US" sz="2800" dirty="0"/>
              <a:t>86% Virtual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7665FD-A764-44B3-A467-38A519DE54E1}"/>
              </a:ext>
            </a:extLst>
          </p:cNvPr>
          <p:cNvSpPr txBox="1"/>
          <p:nvPr/>
        </p:nvSpPr>
        <p:spPr>
          <a:xfrm>
            <a:off x="0" y="5832564"/>
            <a:ext cx="1659429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as of:  April 24, </a:t>
            </a:r>
            <a:r>
              <a:rPr lang="en-US" sz="1100">
                <a:solidFill>
                  <a:srgbClr val="000000"/>
                </a:solidFill>
                <a:latin typeface="Calibri"/>
              </a:rPr>
              <a:t>2022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826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0D2304-45F4-4BC8-9F3D-EDF0A0095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422-ADD4-4612-A80D-1D146D1ABDA8}" type="slidenum">
              <a:rPr lang="en-US" smtClean="0"/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0B5B2C-CF3E-4382-811F-A75021030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Legacy Appeals Pending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65C434E-1B18-4762-A2A3-37EE28EE9B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0512620"/>
              </p:ext>
            </p:extLst>
          </p:nvPr>
        </p:nvGraphicFramePr>
        <p:xfrm>
          <a:off x="779295" y="754014"/>
          <a:ext cx="10633408" cy="3827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9932040E-813E-4A66-8605-CB52B67CFF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098684"/>
              </p:ext>
            </p:extLst>
          </p:nvPr>
        </p:nvGraphicFramePr>
        <p:xfrm>
          <a:off x="1288473" y="4806868"/>
          <a:ext cx="1012423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4245">
                  <a:extLst>
                    <a:ext uri="{9D8B030D-6E8A-4147-A177-3AD203B41FA5}">
                      <a16:colId xmlns:a16="http://schemas.microsoft.com/office/drawing/2014/main" val="314785909"/>
                    </a:ext>
                  </a:extLst>
                </a:gridCol>
                <a:gridCol w="6529985">
                  <a:extLst>
                    <a:ext uri="{9D8B030D-6E8A-4147-A177-3AD203B41FA5}">
                      <a16:colId xmlns:a16="http://schemas.microsoft.com/office/drawing/2014/main" val="19470489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Legacy Resolution </a:t>
                      </a:r>
                    </a:p>
                    <a:p>
                      <a:pPr algn="ctr"/>
                      <a:r>
                        <a:rPr lang="en-US" sz="2800" b="1" dirty="0"/>
                        <a:t>Prioritization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74% reduction in appeals pending since end of FY 2018</a:t>
                      </a:r>
                    </a:p>
                    <a:p>
                      <a:pPr marL="1657350" lvl="3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  238,000+ less VBA appeals pending</a:t>
                      </a:r>
                    </a:p>
                    <a:p>
                      <a:pPr marL="1657350" lvl="3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  62,000+ less Board appeals pending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106,731 remain pending; 48%+ are remanded appeals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95072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DECA921-D06B-4CB5-996A-2792E6868037}"/>
              </a:ext>
            </a:extLst>
          </p:cNvPr>
          <p:cNvSpPr txBox="1"/>
          <p:nvPr/>
        </p:nvSpPr>
        <p:spPr>
          <a:xfrm>
            <a:off x="17183" y="5934970"/>
            <a:ext cx="26917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as of:  March 2022.  Updated monthly.</a:t>
            </a:r>
          </a:p>
        </p:txBody>
      </p:sp>
    </p:spTree>
    <p:extLst>
      <p:ext uri="{BB962C8B-B14F-4D97-AF65-F5344CB8AC3E}">
        <p14:creationId xmlns:p14="http://schemas.microsoft.com/office/powerpoint/2010/main" val="1045185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60FB7-CAB8-4C19-AD48-C4E202319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 Appeals Modernization Act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32CEE5-83EF-4C0F-86A2-3C408F922551}"/>
              </a:ext>
            </a:extLst>
          </p:cNvPr>
          <p:cNvCxnSpPr/>
          <p:nvPr/>
        </p:nvCxnSpPr>
        <p:spPr>
          <a:xfrm>
            <a:off x="7126664" y="881563"/>
            <a:ext cx="0" cy="52061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D8D9AF4-92D7-43AD-88D3-F0F1C4065A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4302249"/>
              </p:ext>
            </p:extLst>
          </p:nvPr>
        </p:nvGraphicFramePr>
        <p:xfrm>
          <a:off x="0" y="655320"/>
          <a:ext cx="6569353" cy="5157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67C693C-FF57-47DC-81D7-8BDE083A0F7A}"/>
              </a:ext>
            </a:extLst>
          </p:cNvPr>
          <p:cNvSpPr txBox="1"/>
          <p:nvPr/>
        </p:nvSpPr>
        <p:spPr>
          <a:xfrm>
            <a:off x="7197908" y="1303010"/>
            <a:ext cx="5067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Appeals Pending by Lane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47BE69F-339F-44E5-986B-8B6F86A065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5256594"/>
              </p:ext>
            </p:extLst>
          </p:nvPr>
        </p:nvGraphicFramePr>
        <p:xfrm>
          <a:off x="6835805" y="1047565"/>
          <a:ext cx="5706113" cy="5062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D102B94-7FB8-423D-9555-61FEAF858ACF}"/>
              </a:ext>
            </a:extLst>
          </p:cNvPr>
          <p:cNvSpPr txBox="1"/>
          <p:nvPr/>
        </p:nvSpPr>
        <p:spPr>
          <a:xfrm>
            <a:off x="0" y="5832564"/>
            <a:ext cx="16594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as of:  April 24</a:t>
            </a:r>
            <a:r>
              <a:rPr lang="en-US" sz="1100" i="1">
                <a:solidFill>
                  <a:schemeClr val="accent5"/>
                </a:solidFill>
                <a:latin typeface="Calibri"/>
              </a:rPr>
              <a:t>, 2022</a:t>
            </a:r>
            <a:endParaRPr kumimoji="0" lang="en-US" sz="1100" b="0" i="1" u="none" strike="noStrike" kern="1200" cap="none" spc="0" normalizeH="0" baseline="0" noProof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C7F11C2-580E-4A6F-A45F-4E44BAE6AD5F}"/>
              </a:ext>
            </a:extLst>
          </p:cNvPr>
          <p:cNvSpPr txBox="1">
            <a:spLocks/>
          </p:cNvSpPr>
          <p:nvPr/>
        </p:nvSpPr>
        <p:spPr>
          <a:xfrm>
            <a:off x="11582400" y="6400233"/>
            <a:ext cx="512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D983F1FA-211D-3044-9E35-958DFBC26156}" type="slidenum">
              <a:rPr lang="en-US" smtClean="0">
                <a:solidFill>
                  <a:prstClr val="white"/>
                </a:solidFill>
              </a:rPr>
              <a:pPr defTabSz="457200"/>
              <a:t>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9B86C9-C7DC-49A4-80B1-02BBFBE59942}"/>
              </a:ext>
            </a:extLst>
          </p:cNvPr>
          <p:cNvSpPr txBox="1"/>
          <p:nvPr/>
        </p:nvSpPr>
        <p:spPr>
          <a:xfrm>
            <a:off x="0" y="6373787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prstClr val="white"/>
                </a:solidFill>
              </a:rPr>
              <a:t>Pre-Decision Deliberative Document – Internal VA Use Only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81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1797315-1CB8-4697-9386-3B5D731581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3265229"/>
              </p:ext>
            </p:extLst>
          </p:nvPr>
        </p:nvGraphicFramePr>
        <p:xfrm>
          <a:off x="2708946" y="655320"/>
          <a:ext cx="8712484" cy="3149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259948F-2BA1-48EC-AAA9-F2B3E3620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Legacy Appeals – Resolution Rates (Board)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81A3D42-E30F-4CD8-B5D2-651B36212D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520170"/>
              </p:ext>
            </p:extLst>
          </p:nvPr>
        </p:nvGraphicFramePr>
        <p:xfrm>
          <a:off x="954315" y="3209400"/>
          <a:ext cx="10283369" cy="2743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3769">
                  <a:extLst>
                    <a:ext uri="{9D8B030D-6E8A-4147-A177-3AD203B41FA5}">
                      <a16:colId xmlns:a16="http://schemas.microsoft.com/office/drawing/2014/main" val="234357347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1499592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64790745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24840768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4056657516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645520492"/>
                    </a:ext>
                  </a:extLst>
                </a:gridCol>
              </a:tblGrid>
              <a:tr h="419637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Board Appeal Dispositions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FY 2018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FY 2019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FY 2020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FY 2021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FY 2022</a:t>
                      </a:r>
                    </a:p>
                    <a:p>
                      <a:pPr algn="ctr"/>
                      <a:r>
                        <a:rPr lang="en-US" sz="1400"/>
                        <a:t>(thru Mar)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417761"/>
                  </a:ext>
                </a:extLst>
              </a:tr>
              <a:tr h="246845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Allowed w/ no remands*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16,729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17,505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15,927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15,346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6,720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894490"/>
                  </a:ext>
                </a:extLst>
              </a:tr>
              <a:tr h="246845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Denied w/ no remands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17,821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19,430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17,337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17,059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6,267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346069"/>
                  </a:ext>
                </a:extLst>
              </a:tr>
              <a:tr h="246845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Remanded**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46,861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52,470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47,701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42,021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20,138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716954"/>
                  </a:ext>
                </a:extLst>
              </a:tr>
              <a:tr h="246845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Other***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3,877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4,166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4,496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4,801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2,374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4729455"/>
                  </a:ext>
                </a:extLst>
              </a:tr>
              <a:tr h="246845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85,288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93,571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85,461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79,227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35,499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740214"/>
                  </a:ext>
                </a:extLst>
              </a:tr>
              <a:tr h="518375">
                <a:tc gridSpan="6"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*Allowed appeals may also contain 1 or more issues denied and do not include appeals with any remanded issues.</a:t>
                      </a:r>
                    </a:p>
                    <a:p>
                      <a:pPr algn="l"/>
                      <a:r>
                        <a:rPr lang="en-US" sz="1200" dirty="0"/>
                        <a:t>**Remanded appeals may also contain 1 or more issues allowed or denied.</a:t>
                      </a:r>
                    </a:p>
                    <a:p>
                      <a:pPr algn="l"/>
                      <a:r>
                        <a:rPr lang="en-US" sz="1200" dirty="0"/>
                        <a:t>***Dispositions other then allowed, denied, or remanded such as dismissals, motion for reconsideration, vacates.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962204"/>
                  </a:ext>
                </a:extLst>
              </a:tr>
            </a:tbl>
          </a:graphicData>
        </a:graphic>
      </p:graphicFrame>
      <p:sp>
        <p:nvSpPr>
          <p:cNvPr id="8" name="TextBox 1">
            <a:extLst>
              <a:ext uri="{FF2B5EF4-FFF2-40B4-BE49-F238E27FC236}">
                <a16:creationId xmlns:a16="http://schemas.microsoft.com/office/drawing/2014/main" id="{371338BB-37A9-4213-8CCB-41CA72CB7EC3}"/>
              </a:ext>
            </a:extLst>
          </p:cNvPr>
          <p:cNvSpPr txBox="1"/>
          <p:nvPr/>
        </p:nvSpPr>
        <p:spPr>
          <a:xfrm>
            <a:off x="2233124" y="1166124"/>
            <a:ext cx="775699" cy="280776"/>
          </a:xfrm>
          <a:prstGeom prst="rect">
            <a:avLst/>
          </a:prstGeom>
          <a:solidFill>
            <a:srgbClr val="CDCDFF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i="1" dirty="0"/>
              <a:t>Remand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2E5EE5FC-D550-4DB2-98AC-20037DED8122}"/>
              </a:ext>
            </a:extLst>
          </p:cNvPr>
          <p:cNvSpPr txBox="1"/>
          <p:nvPr/>
        </p:nvSpPr>
        <p:spPr>
          <a:xfrm>
            <a:off x="2233124" y="2135741"/>
            <a:ext cx="775699" cy="2807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i="1" dirty="0"/>
              <a:t>Denied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3B3DB820-825A-466C-AF88-760596A40350}"/>
              </a:ext>
            </a:extLst>
          </p:cNvPr>
          <p:cNvSpPr txBox="1"/>
          <p:nvPr/>
        </p:nvSpPr>
        <p:spPr>
          <a:xfrm>
            <a:off x="2233124" y="2416517"/>
            <a:ext cx="775699" cy="2807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i="1"/>
              <a:t>Allowed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BBD16FAA-A76C-4331-8B0F-F40BD905874E}"/>
              </a:ext>
            </a:extLst>
          </p:cNvPr>
          <p:cNvSpPr txBox="1"/>
          <p:nvPr/>
        </p:nvSpPr>
        <p:spPr>
          <a:xfrm>
            <a:off x="2233124" y="2713915"/>
            <a:ext cx="775699" cy="25945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i="1" dirty="0"/>
              <a:t>Other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26E992BF-ADDB-4477-B9A9-7F254EFD8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400233"/>
            <a:ext cx="512840" cy="365125"/>
          </a:xfrm>
        </p:spPr>
        <p:txBody>
          <a:bodyPr/>
          <a:lstStyle/>
          <a:p>
            <a:fld id="{0312B422-ADD4-4612-A80D-1D146D1ABDA8}" type="slidenum">
              <a:rPr lang="en-US" smtClean="0"/>
              <a:t>9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00FE58-47FA-433D-8996-85832DFF16E6}"/>
              </a:ext>
            </a:extLst>
          </p:cNvPr>
          <p:cNvSpPr txBox="1"/>
          <p:nvPr/>
        </p:nvSpPr>
        <p:spPr>
          <a:xfrm>
            <a:off x="17183" y="5934970"/>
            <a:ext cx="26917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as of:  March 2022.  Updated monthly.</a:t>
            </a:r>
          </a:p>
        </p:txBody>
      </p:sp>
    </p:spTree>
    <p:extLst>
      <p:ext uri="{BB962C8B-B14F-4D97-AF65-F5344CB8AC3E}">
        <p14:creationId xmlns:p14="http://schemas.microsoft.com/office/powerpoint/2010/main" val="35911855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qNpGyHPRgmPcMgzYNCb.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Os9IHqSZuzl5yQO9zgf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OLKF2QXRKeMDLsebjrOC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9RA.z9TCW2.XFHN4OEF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hpyM4uFQ1O.hFO5rFUkr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rLC5xQ3QB.wmD4ZkfTmB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rLC5xQ3QB.wmD4ZkfTmB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T3Uyw2_T1Wj90SPW1vfi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6TFT3H0TNevVMM4QryAS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rLC5xQ3QB.wmD4ZkfTmBw"/>
</p:tagLst>
</file>

<file path=ppt/theme/theme1.xml><?xml version="1.0" encoding="utf-8"?>
<a:theme xmlns:a="http://schemas.openxmlformats.org/drawingml/2006/main" name="10_Office Theme">
  <a:themeElements>
    <a:clrScheme name="myVA">
      <a:dk1>
        <a:srgbClr val="000000"/>
      </a:dk1>
      <a:lt1>
        <a:sysClr val="window" lastClr="FFFFFF"/>
      </a:lt1>
      <a:dk2>
        <a:srgbClr val="003F72"/>
      </a:dk2>
      <a:lt2>
        <a:srgbClr val="EEECE1"/>
      </a:lt2>
      <a:accent1>
        <a:srgbClr val="C62630"/>
      </a:accent1>
      <a:accent2>
        <a:srgbClr val="0083BE"/>
      </a:accent2>
      <a:accent3>
        <a:srgbClr val="F3CF45"/>
      </a:accent3>
      <a:accent4>
        <a:srgbClr val="F7955B"/>
      </a:accent4>
      <a:accent5>
        <a:srgbClr val="839097"/>
      </a:accent5>
      <a:accent6>
        <a:srgbClr val="DCDDDE"/>
      </a:accent6>
      <a:hlink>
        <a:srgbClr val="C2B48F"/>
      </a:hlink>
      <a:folHlink>
        <a:srgbClr val="A3A86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1_Office Theme">
  <a:themeElements>
    <a:clrScheme name="Custom 1">
      <a:dk1>
        <a:srgbClr val="000000"/>
      </a:dk1>
      <a:lt1>
        <a:sysClr val="window" lastClr="FFFFFF"/>
      </a:lt1>
      <a:dk2>
        <a:srgbClr val="003F72"/>
      </a:dk2>
      <a:lt2>
        <a:srgbClr val="EEECE1"/>
      </a:lt2>
      <a:accent1>
        <a:srgbClr val="C62630"/>
      </a:accent1>
      <a:accent2>
        <a:srgbClr val="0083BE"/>
      </a:accent2>
      <a:accent3>
        <a:srgbClr val="F3CF45"/>
      </a:accent3>
      <a:accent4>
        <a:srgbClr val="F7955B"/>
      </a:accent4>
      <a:accent5>
        <a:srgbClr val="839097"/>
      </a:accent5>
      <a:accent6>
        <a:srgbClr val="DCDDDE"/>
      </a:accent6>
      <a:hlink>
        <a:srgbClr val="0070C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myVA">
      <a:dk1>
        <a:srgbClr val="000000"/>
      </a:dk1>
      <a:lt1>
        <a:sysClr val="window" lastClr="FFFFFF"/>
      </a:lt1>
      <a:dk2>
        <a:srgbClr val="003F72"/>
      </a:dk2>
      <a:lt2>
        <a:srgbClr val="EEECE1"/>
      </a:lt2>
      <a:accent1>
        <a:srgbClr val="C62630"/>
      </a:accent1>
      <a:accent2>
        <a:srgbClr val="0083BE"/>
      </a:accent2>
      <a:accent3>
        <a:srgbClr val="F3CF45"/>
      </a:accent3>
      <a:accent4>
        <a:srgbClr val="F7955B"/>
      </a:accent4>
      <a:accent5>
        <a:srgbClr val="839097"/>
      </a:accent5>
      <a:accent6>
        <a:srgbClr val="DCDDDE"/>
      </a:accent6>
      <a:hlink>
        <a:srgbClr val="C2B48F"/>
      </a:hlink>
      <a:folHlink>
        <a:srgbClr val="A3A86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2_Office Theme">
  <a:themeElements>
    <a:clrScheme name="Custom 1">
      <a:dk1>
        <a:srgbClr val="000000"/>
      </a:dk1>
      <a:lt1>
        <a:sysClr val="window" lastClr="FFFFFF"/>
      </a:lt1>
      <a:dk2>
        <a:srgbClr val="003F72"/>
      </a:dk2>
      <a:lt2>
        <a:srgbClr val="EEECE1"/>
      </a:lt2>
      <a:accent1>
        <a:srgbClr val="C62630"/>
      </a:accent1>
      <a:accent2>
        <a:srgbClr val="0083BE"/>
      </a:accent2>
      <a:accent3>
        <a:srgbClr val="F3CF45"/>
      </a:accent3>
      <a:accent4>
        <a:srgbClr val="F7955B"/>
      </a:accent4>
      <a:accent5>
        <a:srgbClr val="839097"/>
      </a:accent5>
      <a:accent6>
        <a:srgbClr val="DCDDDE"/>
      </a:accent6>
      <a:hlink>
        <a:srgbClr val="0070C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OC0 xmlns="b4647670-8a1a-4303-bfca-411bbc0da688" xsi:nil="true"/>
    <SharedWithUsers xmlns="c7ec34b5-d637-4aef-8083-e887a6537c45">
      <UserInfo>
        <DisplayName>Snyder, Jill</DisplayName>
        <AccountId>27</AccountId>
        <AccountType/>
      </UserInfo>
      <UserInfo>
        <DisplayName>Caraway, Martin J (BVA)</DisplayName>
        <AccountId>18</AccountId>
        <AccountType/>
      </UserInfo>
      <UserInfo>
        <DisplayName>Lilly, Glynda</DisplayName>
        <AccountId>12</AccountId>
        <AccountType/>
      </UserInfo>
      <UserInfo>
        <DisplayName>Green, Eric</DisplayName>
        <AccountId>23</AccountId>
        <AccountType/>
      </UserInfo>
      <UserInfo>
        <DisplayName>Clendenning, Ruby B.</DisplayName>
        <AccountId>9</AccountId>
        <AccountType/>
      </UserInfo>
      <UserInfo>
        <DisplayName>Mozingo, Katy</DisplayName>
        <AccountId>15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680DDDBD4C8A4893649D119A9CA56E" ma:contentTypeVersion="10" ma:contentTypeDescription="Create a new document." ma:contentTypeScope="" ma:versionID="52f56efb340bfc9a713766f12206ab5d">
  <xsd:schema xmlns:xsd="http://www.w3.org/2001/XMLSchema" xmlns:xs="http://www.w3.org/2001/XMLSchema" xmlns:p="http://schemas.microsoft.com/office/2006/metadata/properties" xmlns:ns2="b4647670-8a1a-4303-bfca-411bbc0da688" xmlns:ns3="c7ec34b5-d637-4aef-8083-e887a6537c45" targetNamespace="http://schemas.microsoft.com/office/2006/metadata/properties" ma:root="true" ma:fieldsID="e5fa3c910709c02931106ad72c89defc" ns2:_="" ns3:_="">
    <xsd:import namespace="b4647670-8a1a-4303-bfca-411bbc0da688"/>
    <xsd:import namespace="c7ec34b5-d637-4aef-8083-e887a6537c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POC0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647670-8a1a-4303-bfca-411bbc0da6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POC0" ma:index="10" nillable="true" ma:displayName="POC" ma:format="Dropdown" ma:internalName="POC0">
      <xsd:simpleType>
        <xsd:restriction base="dms:Text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ec34b5-d637-4aef-8083-e887a6537c4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1CB08A-093C-4A1F-BC29-89267EF7AACC}">
  <ds:schemaRefs>
    <ds:schemaRef ds:uri="b4647670-8a1a-4303-bfca-411bbc0da688"/>
    <ds:schemaRef ds:uri="c7ec34b5-d637-4aef-8083-e887a6537c4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C6711E6-0CF8-4F5F-B6A9-E5CB738A5C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A95133-7F76-4D2E-8A66-621C6F254CD8}">
  <ds:schemaRefs>
    <ds:schemaRef ds:uri="b4647670-8a1a-4303-bfca-411bbc0da688"/>
    <ds:schemaRef ds:uri="c7ec34b5-d637-4aef-8083-e887a6537c4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1027</Words>
  <Application>Microsoft Office PowerPoint</Application>
  <PresentationFormat>Widescreen</PresentationFormat>
  <Paragraphs>279</Paragraphs>
  <Slides>13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Calibri</vt:lpstr>
      <vt:lpstr>Calibri Light</vt:lpstr>
      <vt:lpstr>Myriad Pro</vt:lpstr>
      <vt:lpstr>Tahoma</vt:lpstr>
      <vt:lpstr>Wingdings</vt:lpstr>
      <vt:lpstr>10_Office Theme</vt:lpstr>
      <vt:lpstr>11_Office Theme</vt:lpstr>
      <vt:lpstr>3_Office Theme</vt:lpstr>
      <vt:lpstr>12_Office Theme</vt:lpstr>
      <vt:lpstr>think-cell Slide</vt:lpstr>
      <vt:lpstr>PowerPoint Presentation</vt:lpstr>
      <vt:lpstr>Department of Veterans Affairs</vt:lpstr>
      <vt:lpstr>PowerPoint Presentation</vt:lpstr>
      <vt:lpstr>Board of Veterans’ Appeals</vt:lpstr>
      <vt:lpstr>Total Appeals and Hearing Requests Pending</vt:lpstr>
      <vt:lpstr>Legacy and AMA Hearings Held To Date FY</vt:lpstr>
      <vt:lpstr>Legacy Appeals Pending</vt:lpstr>
      <vt:lpstr> Appeals Modernization Act</vt:lpstr>
      <vt:lpstr>Legacy Appeals – Resolution Rates (Board)</vt:lpstr>
      <vt:lpstr>AMA Claims &amp; Appeal Receipts</vt:lpstr>
      <vt:lpstr>AMA Appeals – Resolution Rates (Board)</vt:lpstr>
      <vt:lpstr>Timeliness:   AMA Average Days Pending </vt:lpstr>
      <vt:lpstr>FY 2022 Goals and Objectives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Murphy, Elizabeth A.</dc:creator>
  <cp:lastModifiedBy>Clendenning, Ruby B.</cp:lastModifiedBy>
  <cp:revision>30</cp:revision>
  <cp:lastPrinted>2020-02-24T13:04:05Z</cp:lastPrinted>
  <dcterms:created xsi:type="dcterms:W3CDTF">2020-01-27T16:31:50Z</dcterms:created>
  <dcterms:modified xsi:type="dcterms:W3CDTF">2022-04-28T18:33:14Z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0x01010016680DDDBD4C8A4893649D119A9CA56E</vt:lpwstr>
  </property>
</Properties>
</file>