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257" r:id="rId3"/>
    <p:sldId id="259" r:id="rId4"/>
    <p:sldId id="258" r:id="rId5"/>
    <p:sldId id="260" r:id="rId6"/>
    <p:sldId id="293" r:id="rId7"/>
    <p:sldId id="301" r:id="rId8"/>
    <p:sldId id="288" r:id="rId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94660"/>
  </p:normalViewPr>
  <p:slideViewPr>
    <p:cSldViewPr>
      <p:cViewPr varScale="1">
        <p:scale>
          <a:sx n="94" d="100"/>
          <a:sy n="94" d="100"/>
        </p:scale>
        <p:origin x="102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8635" y="2236723"/>
            <a:ext cx="404672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7155" y="2267711"/>
            <a:ext cx="3953510" cy="3863340"/>
          </a:xfrm>
          <a:custGeom>
            <a:avLst/>
            <a:gdLst/>
            <a:ahLst/>
            <a:cxnLst/>
            <a:rect l="l" t="t" r="r" b="b"/>
            <a:pathLst>
              <a:path w="3953510" h="3863340">
                <a:moveTo>
                  <a:pt x="3953255" y="0"/>
                </a:moveTo>
                <a:lnTo>
                  <a:pt x="0" y="0"/>
                </a:lnTo>
                <a:lnTo>
                  <a:pt x="0" y="3863340"/>
                </a:lnTo>
                <a:lnTo>
                  <a:pt x="3953255" y="3863340"/>
                </a:lnTo>
                <a:lnTo>
                  <a:pt x="395325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7155" y="2267711"/>
            <a:ext cx="3953510" cy="3863340"/>
          </a:xfrm>
          <a:custGeom>
            <a:avLst/>
            <a:gdLst/>
            <a:ahLst/>
            <a:cxnLst/>
            <a:rect l="l" t="t" r="r" b="b"/>
            <a:pathLst>
              <a:path w="3953510" h="3863340">
                <a:moveTo>
                  <a:pt x="0" y="3863340"/>
                </a:moveTo>
                <a:lnTo>
                  <a:pt x="3953255" y="3863340"/>
                </a:lnTo>
                <a:lnTo>
                  <a:pt x="3953255" y="0"/>
                </a:lnTo>
                <a:lnTo>
                  <a:pt x="0" y="0"/>
                </a:lnTo>
                <a:lnTo>
                  <a:pt x="0" y="38633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8596" y="2209266"/>
            <a:ext cx="3720465" cy="383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16473" y="2268473"/>
            <a:ext cx="2894329" cy="385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357" y="134238"/>
            <a:ext cx="798728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988" y="2018816"/>
            <a:ext cx="7034022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hyperlink" Target="http://www.helpflvets.org/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hyperlink" Target="http://www.helpflvets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37DB8-3475-EC48-BF49-505A344A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88" y="2018816"/>
            <a:ext cx="7034022" cy="8617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A6F38C6-F3E6-6844-96E4-E8C5529951F2}"/>
              </a:ext>
            </a:extLst>
          </p:cNvPr>
          <p:cNvSpPr/>
          <p:nvPr/>
        </p:nvSpPr>
        <p:spPr>
          <a:xfrm>
            <a:off x="228600" y="1752600"/>
            <a:ext cx="8458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8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1226824"/>
            <a:ext cx="1828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spc="-10" dirty="0">
                <a:uFill>
                  <a:solidFill>
                    <a:srgbClr val="000000"/>
                  </a:solidFill>
                </a:uFill>
              </a:rPr>
              <a:t>Who </a:t>
            </a:r>
            <a:r>
              <a:rPr sz="2400" b="0" spc="-55" dirty="0">
                <a:uFill>
                  <a:solidFill>
                    <a:srgbClr val="000000"/>
                  </a:solidFill>
                </a:uFill>
              </a:rPr>
              <a:t>We</a:t>
            </a:r>
            <a:r>
              <a:rPr sz="2400" b="0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0" spc="-20" dirty="0">
                <a:uFill>
                  <a:solidFill>
                    <a:srgbClr val="000000"/>
                  </a:solidFill>
                </a:uFill>
              </a:rPr>
              <a:t>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64819" y="1692726"/>
            <a:ext cx="8526781" cy="2808507"/>
          </a:xfrm>
          <a:prstGeom prst="rect">
            <a:avLst/>
          </a:prstGeom>
        </p:spPr>
        <p:txBody>
          <a:bodyPr vert="horz" wrap="square" lIns="0" tIns="338119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1275"/>
              </a:spcBef>
            </a:pPr>
            <a:r>
              <a:rPr sz="2400" spc="-10" dirty="0">
                <a:latin typeface="Carlito"/>
                <a:cs typeface="Carlito"/>
              </a:rPr>
              <a:t>Established </a:t>
            </a:r>
            <a:r>
              <a:rPr sz="2400" spc="-5" dirty="0">
                <a:latin typeface="Carlito"/>
                <a:cs typeface="Carlito"/>
              </a:rPr>
              <a:t>by the </a:t>
            </a:r>
            <a:r>
              <a:rPr sz="2400" dirty="0">
                <a:latin typeface="Carlito"/>
                <a:cs typeface="Carlito"/>
              </a:rPr>
              <a:t>Florida </a:t>
            </a:r>
            <a:r>
              <a:rPr sz="2400" spc="-10" dirty="0">
                <a:latin typeface="Carlito"/>
                <a:cs typeface="Carlito"/>
              </a:rPr>
              <a:t>Legislature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2008</a:t>
            </a:r>
            <a:endParaRPr sz="2400" dirty="0">
              <a:latin typeface="Carlito"/>
              <a:cs typeface="Carlito"/>
            </a:endParaRPr>
          </a:p>
          <a:p>
            <a:pPr marL="78740" algn="ctr">
              <a:lnSpc>
                <a:spcPct val="100000"/>
              </a:lnSpc>
              <a:spcBef>
                <a:spcPts val="990"/>
              </a:spcBef>
            </a:pPr>
            <a:r>
              <a:rPr sz="2000" b="0" spc="-5" dirty="0">
                <a:latin typeface="Carlito"/>
                <a:cs typeface="Carlito"/>
              </a:rPr>
              <a:t>Direct </a:t>
            </a:r>
            <a:r>
              <a:rPr sz="2000" b="0" dirty="0">
                <a:latin typeface="Carlito"/>
                <a:cs typeface="Carlito"/>
              </a:rPr>
              <a:t>Support </a:t>
            </a:r>
            <a:r>
              <a:rPr sz="2000" b="0" spc="-10" dirty="0">
                <a:latin typeface="Carlito"/>
                <a:cs typeface="Carlito"/>
              </a:rPr>
              <a:t>Organization </a:t>
            </a:r>
            <a:r>
              <a:rPr sz="2000" b="0" spc="-5" dirty="0">
                <a:latin typeface="Carlito"/>
                <a:cs typeface="Carlito"/>
              </a:rPr>
              <a:t>of Florida Department of</a:t>
            </a:r>
            <a:r>
              <a:rPr sz="2000" b="0" spc="-65" dirty="0">
                <a:latin typeface="Carlito"/>
                <a:cs typeface="Carlito"/>
              </a:rPr>
              <a:t> </a:t>
            </a:r>
            <a:r>
              <a:rPr sz="2000" b="0" spc="-20" dirty="0">
                <a:latin typeface="Carlito"/>
                <a:cs typeface="Carlito"/>
              </a:rPr>
              <a:t>Veterans’</a:t>
            </a:r>
            <a:endParaRPr sz="2000" dirty="0">
              <a:latin typeface="Carlito"/>
              <a:cs typeface="Carlito"/>
            </a:endParaRPr>
          </a:p>
          <a:p>
            <a:pPr marL="83820" algn="ctr">
              <a:lnSpc>
                <a:spcPct val="100000"/>
              </a:lnSpc>
            </a:pPr>
            <a:r>
              <a:rPr sz="2000" b="0" spc="-15" dirty="0">
                <a:latin typeface="Carlito"/>
                <a:cs typeface="Carlito"/>
              </a:rPr>
              <a:t>Affairs</a:t>
            </a:r>
            <a:r>
              <a:rPr sz="2000" b="0" dirty="0">
                <a:latin typeface="Carlito"/>
                <a:cs typeface="Carlito"/>
              </a:rPr>
              <a:t> </a:t>
            </a:r>
            <a:r>
              <a:rPr sz="2000" b="0" spc="-20" dirty="0">
                <a:latin typeface="Carlito"/>
                <a:cs typeface="Carlito"/>
              </a:rPr>
              <a:t>(FDVA)</a:t>
            </a:r>
            <a:endParaRPr sz="2000" dirty="0">
              <a:latin typeface="Carlito"/>
              <a:cs typeface="Carlito"/>
            </a:endParaRPr>
          </a:p>
          <a:p>
            <a:pPr marL="84455" algn="ctr">
              <a:lnSpc>
                <a:spcPct val="100000"/>
              </a:lnSpc>
              <a:spcBef>
                <a:spcPts val="1295"/>
              </a:spcBef>
            </a:pPr>
            <a:r>
              <a:rPr sz="2000" b="0" spc="-5" dirty="0">
                <a:latin typeface="Carlito"/>
                <a:cs typeface="Carlito"/>
              </a:rPr>
              <a:t>501(C)(3)</a:t>
            </a:r>
            <a:r>
              <a:rPr sz="2000" b="0" spc="-40" dirty="0">
                <a:latin typeface="Carlito"/>
                <a:cs typeface="Carlito"/>
              </a:rPr>
              <a:t> </a:t>
            </a:r>
            <a:r>
              <a:rPr sz="2000" b="0" spc="-10" dirty="0">
                <a:latin typeface="Carlito"/>
                <a:cs typeface="Carlito"/>
              </a:rPr>
              <a:t>Nonprofit</a:t>
            </a:r>
            <a:r>
              <a:rPr lang="en-US" sz="2000" b="0" spc="-10" dirty="0">
                <a:latin typeface="Carlito"/>
                <a:cs typeface="Carlito"/>
              </a:rPr>
              <a:t>   -   Accountability</a:t>
            </a:r>
          </a:p>
          <a:p>
            <a:pPr marL="84455" algn="ctr">
              <a:lnSpc>
                <a:spcPct val="100000"/>
              </a:lnSpc>
            </a:pPr>
            <a:endParaRPr lang="en-US" sz="1050" b="0" spc="-10" dirty="0">
              <a:latin typeface="Carlito"/>
              <a:cs typeface="Carlito"/>
            </a:endParaRPr>
          </a:p>
          <a:p>
            <a:pPr algn="l">
              <a:lnSpc>
                <a:spcPct val="119000"/>
              </a:lnSpc>
              <a:spcAft>
                <a:spcPts val="300"/>
              </a:spcAft>
            </a:pP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Independent </a:t>
            </a:r>
            <a:r>
              <a:rPr lang="en-US" sz="1600" i="1" kern="1400" dirty="0">
                <a:solidFill>
                  <a:srgbClr val="005BA0"/>
                </a:solidFill>
                <a:latin typeface="Arial" panose="020B0604020202020204" pitchFamily="34" charset="0"/>
              </a:rPr>
              <a:t>A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udit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▪ 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FDVA statutory oversight  </a:t>
            </a:r>
            <a:r>
              <a:rPr lang="en-US" sz="1600" i="1" kern="1400" dirty="0">
                <a:solidFill>
                  <a:srgbClr val="005B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990 forms are on HelpFlVets.org. </a:t>
            </a:r>
          </a:p>
          <a:p>
            <a:pPr algn="l">
              <a:lnSpc>
                <a:spcPct val="119000"/>
              </a:lnSpc>
              <a:spcAft>
                <a:spcPts val="300"/>
              </a:spcAft>
            </a:pPr>
            <a:endParaRPr lang="en-US" sz="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5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FVF is registered with the Florida Department of Agriculture &amp; Consumer Resources</a:t>
            </a:r>
            <a:r>
              <a:rPr lang="en-US" sz="14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572" y="4663440"/>
            <a:ext cx="1900427" cy="178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3179" y="4713732"/>
            <a:ext cx="1610868" cy="1650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5991" y="4713732"/>
            <a:ext cx="1801367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83514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6129" y="6147934"/>
            <a:ext cx="1537716" cy="53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2223" y="6087082"/>
            <a:ext cx="1905000" cy="536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1200" y="228676"/>
            <a:ext cx="28797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0" spc="-5" dirty="0">
                <a:uFill>
                  <a:solidFill>
                    <a:srgbClr val="000000"/>
                  </a:solidFill>
                </a:uFill>
              </a:rPr>
              <a:t>Serving</a:t>
            </a:r>
            <a:r>
              <a:rPr sz="2000" b="0" spc="-5" dirty="0">
                <a:uFill>
                  <a:solidFill>
                    <a:srgbClr val="000000"/>
                  </a:solidFill>
                </a:uFill>
              </a:rPr>
              <a:t> Florida</a:t>
            </a:r>
            <a:r>
              <a:rPr sz="2000" b="0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0" spc="-40" dirty="0">
                <a:uFill>
                  <a:solidFill>
                    <a:srgbClr val="000000"/>
                  </a:solidFill>
                </a:uFill>
              </a:rPr>
              <a:t>Veterans</a:t>
            </a:r>
          </a:p>
        </p:txBody>
      </p:sp>
      <p:sp>
        <p:nvSpPr>
          <p:cNvPr id="6" name="object 6"/>
          <p:cNvSpPr/>
          <p:nvPr/>
        </p:nvSpPr>
        <p:spPr>
          <a:xfrm>
            <a:off x="3674809" y="6141671"/>
            <a:ext cx="1561712" cy="5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29" y="737841"/>
            <a:ext cx="6711744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5855" y="236347"/>
            <a:ext cx="37941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spc="-5" dirty="0">
                <a:uFill>
                  <a:solidFill>
                    <a:srgbClr val="000000"/>
                  </a:solidFill>
                </a:uFill>
              </a:rPr>
              <a:t>Serve All Florida</a:t>
            </a:r>
            <a:r>
              <a:rPr sz="2000" b="0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0" spc="-40" dirty="0">
                <a:uFill>
                  <a:solidFill>
                    <a:srgbClr val="000000"/>
                  </a:solidFill>
                </a:uFill>
              </a:rPr>
              <a:t>Veterans</a:t>
            </a:r>
          </a:p>
        </p:txBody>
      </p:sp>
      <p:sp>
        <p:nvSpPr>
          <p:cNvPr id="3" name="object 3"/>
          <p:cNvSpPr/>
          <p:nvPr/>
        </p:nvSpPr>
        <p:spPr>
          <a:xfrm>
            <a:off x="4983479" y="2464307"/>
            <a:ext cx="3994403" cy="367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652" y="1036091"/>
            <a:ext cx="8055609" cy="4942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ctr">
              <a:lnSpc>
                <a:spcPct val="127699"/>
              </a:lnSpc>
              <a:spcBef>
                <a:spcPts val="100"/>
              </a:spcBef>
            </a:pPr>
            <a:r>
              <a:rPr sz="2000" spc="-15" dirty="0">
                <a:latin typeface="Carlito"/>
                <a:cs typeface="Carlito"/>
              </a:rPr>
              <a:t>Represents </a:t>
            </a:r>
            <a:r>
              <a:rPr sz="2000" spc="-5" dirty="0">
                <a:latin typeface="Carlito"/>
                <a:cs typeface="Carlito"/>
              </a:rPr>
              <a:t>Nearly 1.5 million </a:t>
            </a:r>
            <a:r>
              <a:rPr sz="2000" spc="-30" dirty="0">
                <a:latin typeface="Carlito"/>
                <a:cs typeface="Carlito"/>
              </a:rPr>
              <a:t>Veterans </a:t>
            </a:r>
            <a:r>
              <a:rPr sz="2000" spc="-15" dirty="0">
                <a:latin typeface="Carlito"/>
                <a:cs typeface="Carlito"/>
              </a:rPr>
              <a:t>PLUS </a:t>
            </a:r>
            <a:r>
              <a:rPr sz="2000" spc="-5" dirty="0">
                <a:latin typeface="Carlito"/>
                <a:cs typeface="Carlito"/>
              </a:rPr>
              <a:t>their </a:t>
            </a:r>
            <a:r>
              <a:rPr sz="2000" spc="-10" dirty="0">
                <a:latin typeface="Carlito"/>
                <a:cs typeface="Carlito"/>
              </a:rPr>
              <a:t>Survivors </a:t>
            </a:r>
            <a:r>
              <a:rPr sz="2000" spc="-5" dirty="0">
                <a:latin typeface="Carlito"/>
                <a:cs typeface="Carlito"/>
              </a:rPr>
              <a:t>&amp; </a:t>
            </a:r>
            <a:r>
              <a:rPr sz="2000" spc="-10" dirty="0">
                <a:latin typeface="Carlito"/>
                <a:cs typeface="Carlito"/>
              </a:rPr>
              <a:t>Families  </a:t>
            </a:r>
            <a:r>
              <a:rPr sz="2000" spc="-5" dirty="0">
                <a:latin typeface="Carlito"/>
                <a:cs typeface="Carlito"/>
              </a:rPr>
              <a:t>All </a:t>
            </a:r>
            <a:r>
              <a:rPr sz="2000" spc="-10" dirty="0">
                <a:latin typeface="Carlito"/>
                <a:cs typeface="Carlito"/>
              </a:rPr>
              <a:t>Branches </a:t>
            </a:r>
            <a:r>
              <a:rPr sz="2000" spc="-5" dirty="0">
                <a:latin typeface="Carlito"/>
                <a:cs typeface="Carlito"/>
              </a:rPr>
              <a:t>of Service and All Service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Eras</a:t>
            </a:r>
            <a:endParaRPr sz="2000" dirty="0">
              <a:latin typeface="Carlito"/>
              <a:cs typeface="Carlito"/>
            </a:endParaRPr>
          </a:p>
          <a:p>
            <a:pPr marL="98425" algn="ctr">
              <a:lnSpc>
                <a:spcPct val="100000"/>
              </a:lnSpc>
              <a:spcBef>
                <a:spcPts val="735"/>
              </a:spcBef>
            </a:pPr>
            <a:r>
              <a:rPr sz="2000" spc="-20" dirty="0">
                <a:latin typeface="Carlito"/>
                <a:cs typeface="Carlito"/>
              </a:rPr>
              <a:t>World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II • </a:t>
            </a:r>
            <a:r>
              <a:rPr sz="2000" spc="-15" dirty="0">
                <a:latin typeface="Carlito"/>
                <a:cs typeface="Carlito"/>
              </a:rPr>
              <a:t>Korea </a:t>
            </a:r>
            <a:r>
              <a:rPr sz="2000" spc="-5" dirty="0">
                <a:latin typeface="Carlito"/>
                <a:cs typeface="Carlito"/>
              </a:rPr>
              <a:t>• Vietnam • </a:t>
            </a:r>
            <a:r>
              <a:rPr sz="2000" dirty="0">
                <a:latin typeface="Carlito"/>
                <a:cs typeface="Carlito"/>
              </a:rPr>
              <a:t>Cold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• Global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on</a:t>
            </a:r>
            <a:r>
              <a:rPr sz="2000" spc="180" dirty="0">
                <a:latin typeface="Carlito"/>
                <a:cs typeface="Carlito"/>
              </a:rPr>
              <a:t> </a:t>
            </a:r>
            <a:r>
              <a:rPr sz="2000" spc="-40" dirty="0">
                <a:latin typeface="Carlito"/>
                <a:cs typeface="Carlito"/>
              </a:rPr>
              <a:t>Terror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Carlito"/>
              <a:cs typeface="Carlito"/>
            </a:endParaRPr>
          </a:p>
          <a:p>
            <a:pPr marL="196850" indent="-184785">
              <a:lnSpc>
                <a:spcPct val="100000"/>
              </a:lnSpc>
              <a:spcBef>
                <a:spcPts val="5"/>
              </a:spcBef>
              <a:buSzPct val="83333"/>
              <a:buChar char="•"/>
              <a:tabLst>
                <a:tab pos="197485" algn="l"/>
              </a:tabLst>
            </a:pPr>
            <a:r>
              <a:rPr sz="2000" b="1" spc="-5" dirty="0">
                <a:latin typeface="Carlito"/>
                <a:cs typeface="Carlito"/>
              </a:rPr>
              <a:t>28,000 </a:t>
            </a:r>
            <a:r>
              <a:rPr sz="2000" b="1" dirty="0">
                <a:latin typeface="Carlito"/>
                <a:cs typeface="Carlito"/>
              </a:rPr>
              <a:t>Florida </a:t>
            </a:r>
            <a:r>
              <a:rPr sz="2000" b="1" spc="-30" dirty="0">
                <a:latin typeface="Carlito"/>
                <a:cs typeface="Carlito"/>
              </a:rPr>
              <a:t>Veterans </a:t>
            </a:r>
            <a:r>
              <a:rPr sz="2000" b="1" spc="-10" dirty="0">
                <a:latin typeface="Carlito"/>
                <a:cs typeface="Carlito"/>
              </a:rPr>
              <a:t>Monthly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5" dirty="0">
                <a:latin typeface="Carlito"/>
                <a:cs typeface="Carlito"/>
              </a:rPr>
              <a:t>Florida </a:t>
            </a:r>
            <a:r>
              <a:rPr sz="2000" b="1" spc="-40" dirty="0">
                <a:latin typeface="Carlito"/>
                <a:cs typeface="Carlito"/>
              </a:rPr>
              <a:t>Veteran’s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Council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5" dirty="0">
                <a:latin typeface="Carlito"/>
                <a:cs typeface="Carlito"/>
              </a:rPr>
              <a:t>375 Florida </a:t>
            </a:r>
            <a:r>
              <a:rPr sz="2000" b="1" spc="-30" dirty="0">
                <a:latin typeface="Carlito"/>
                <a:cs typeface="Carlito"/>
              </a:rPr>
              <a:t>Veterans </a:t>
            </a:r>
            <a:r>
              <a:rPr sz="2000" b="1" dirty="0">
                <a:latin typeface="Carlito"/>
                <a:cs typeface="Carlito"/>
              </a:rPr>
              <a:t>Service </a:t>
            </a:r>
            <a:r>
              <a:rPr sz="2000" b="1" spc="-15" dirty="0">
                <a:latin typeface="Carlito"/>
                <a:cs typeface="Carlito"/>
              </a:rPr>
              <a:t>Organizations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(VSO’s)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dirty="0">
                <a:latin typeface="Carlito"/>
                <a:cs typeface="Carlito"/>
              </a:rPr>
              <a:t>67 </a:t>
            </a:r>
            <a:r>
              <a:rPr sz="2000" b="1" spc="-10" dirty="0">
                <a:latin typeface="Carlito"/>
                <a:cs typeface="Carlito"/>
              </a:rPr>
              <a:t>Counties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135 </a:t>
            </a:r>
            <a:r>
              <a:rPr sz="2000" b="1" spc="-25" dirty="0">
                <a:latin typeface="Carlito"/>
                <a:cs typeface="Carlito"/>
              </a:rPr>
              <a:t>CVSO’s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10" dirty="0">
                <a:latin typeface="Carlito"/>
                <a:cs typeface="Carlito"/>
              </a:rPr>
              <a:t>Provides Education </a:t>
            </a:r>
            <a:r>
              <a:rPr sz="2000" b="1" dirty="0">
                <a:latin typeface="Carlito"/>
                <a:cs typeface="Carlito"/>
              </a:rPr>
              <a:t>&amp; </a:t>
            </a:r>
            <a:r>
              <a:rPr sz="2000" b="1" spc="-15" dirty="0">
                <a:latin typeface="Carlito"/>
                <a:cs typeface="Carlito"/>
              </a:rPr>
              <a:t>Relief </a:t>
            </a:r>
            <a:r>
              <a:rPr sz="2000" b="1" spc="-10" dirty="0">
                <a:latin typeface="Carlito"/>
                <a:cs typeface="Carlito"/>
              </a:rPr>
              <a:t>Resources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Florida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30" dirty="0">
                <a:latin typeface="Carlito"/>
                <a:cs typeface="Carlito"/>
              </a:rPr>
              <a:t>Veterans</a:t>
            </a:r>
            <a:endParaRPr lang="en-US" sz="2000" b="1" spc="-3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lang="en-US" sz="2000" b="1" spc="-30" dirty="0">
                <a:latin typeface="Carlito"/>
                <a:cs typeface="Carlito"/>
              </a:rPr>
              <a:t>Partnerships (DAV, Project Vet Relief, NAVF, BALS, CCTB)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1692" y="5881115"/>
            <a:ext cx="452755" cy="254635"/>
          </a:xfrm>
          <a:custGeom>
            <a:avLst/>
            <a:gdLst/>
            <a:ahLst/>
            <a:cxnLst/>
            <a:rect l="l" t="t" r="r" b="b"/>
            <a:pathLst>
              <a:path w="452754" h="254635">
                <a:moveTo>
                  <a:pt x="452627" y="0"/>
                </a:moveTo>
                <a:lnTo>
                  <a:pt x="0" y="0"/>
                </a:lnTo>
                <a:lnTo>
                  <a:pt x="0" y="254508"/>
                </a:lnTo>
                <a:lnTo>
                  <a:pt x="452627" y="254508"/>
                </a:lnTo>
                <a:lnTo>
                  <a:pt x="452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348" y="275843"/>
            <a:ext cx="2321052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5544" y="191262"/>
            <a:ext cx="24974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/>
              <a:t>P</a:t>
            </a:r>
            <a:r>
              <a:rPr sz="2400" b="0" spc="-30" dirty="0"/>
              <a:t>r</a:t>
            </a:r>
            <a:r>
              <a:rPr sz="2400" b="0" dirty="0"/>
              <a:t>o</a:t>
            </a:r>
            <a:r>
              <a:rPr sz="2400" b="0" spc="10" dirty="0"/>
              <a:t>g</a:t>
            </a:r>
            <a:r>
              <a:rPr sz="2400" b="0" spc="-70" dirty="0"/>
              <a:t>r</a:t>
            </a:r>
            <a:r>
              <a:rPr sz="2400" b="0" dirty="0"/>
              <a:t>ams</a:t>
            </a:r>
          </a:p>
        </p:txBody>
      </p:sp>
      <p:sp>
        <p:nvSpPr>
          <p:cNvPr id="3" name="object 3"/>
          <p:cNvSpPr/>
          <p:nvPr/>
        </p:nvSpPr>
        <p:spPr>
          <a:xfrm>
            <a:off x="594359" y="5135879"/>
            <a:ext cx="7930896" cy="136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4819" y="294131"/>
            <a:ext cx="6784975" cy="4604385"/>
            <a:chOff x="464819" y="294131"/>
            <a:chExt cx="6784975" cy="4604385"/>
          </a:xfrm>
        </p:grpSpPr>
        <p:sp>
          <p:nvSpPr>
            <p:cNvPr id="5" name="object 5"/>
            <p:cNvSpPr/>
            <p:nvPr/>
          </p:nvSpPr>
          <p:spPr>
            <a:xfrm>
              <a:off x="464819" y="294131"/>
              <a:ext cx="2321052" cy="586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4583" y="894587"/>
              <a:ext cx="5625084" cy="4003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856" y="1261363"/>
            <a:ext cx="7075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Arial"/>
                <a:cs typeface="Arial"/>
              </a:rPr>
              <a:t>Aging </a:t>
            </a:r>
            <a:r>
              <a:rPr sz="3200" spc="-20" dirty="0">
                <a:solidFill>
                  <a:srgbClr val="1F4E79"/>
                </a:solidFill>
                <a:latin typeface="Arial"/>
                <a:cs typeface="Arial"/>
              </a:rPr>
              <a:t>Wartime </a:t>
            </a:r>
            <a:r>
              <a:rPr sz="3200" spc="-25" dirty="0">
                <a:solidFill>
                  <a:srgbClr val="1F4E79"/>
                </a:solidFill>
                <a:latin typeface="Arial"/>
                <a:cs typeface="Arial"/>
              </a:rPr>
              <a:t>Veterans </a:t>
            </a:r>
            <a:r>
              <a:rPr sz="3200" dirty="0">
                <a:solidFill>
                  <a:srgbClr val="1F4E79"/>
                </a:solidFill>
                <a:latin typeface="Arial"/>
                <a:cs typeface="Arial"/>
              </a:rPr>
              <a:t>&amp;</a:t>
            </a:r>
            <a:r>
              <a:rPr sz="3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E79"/>
                </a:solidFill>
                <a:latin typeface="Arial"/>
                <a:cs typeface="Arial"/>
              </a:rPr>
              <a:t>Survivors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6760" y="176021"/>
            <a:ext cx="30232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rlito"/>
                <a:cs typeface="Carlito"/>
              </a:rPr>
              <a:t>Aging </a:t>
            </a:r>
            <a:r>
              <a:rPr sz="2000" b="1" spc="-30" dirty="0">
                <a:latin typeface="Carlito"/>
                <a:cs typeface="Carlito"/>
              </a:rPr>
              <a:t>Veterans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Benefits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2853" y="4631182"/>
            <a:ext cx="701675" cy="297815"/>
            <a:chOff x="4292853" y="4631182"/>
            <a:chExt cx="701675" cy="297815"/>
          </a:xfrm>
        </p:grpSpPr>
        <p:sp>
          <p:nvSpPr>
            <p:cNvPr id="5" name="object 5"/>
            <p:cNvSpPr/>
            <p:nvPr/>
          </p:nvSpPr>
          <p:spPr>
            <a:xfrm>
              <a:off x="4299203" y="4637532"/>
              <a:ext cx="688975" cy="285115"/>
            </a:xfrm>
            <a:custGeom>
              <a:avLst/>
              <a:gdLst/>
              <a:ahLst/>
              <a:cxnLst/>
              <a:rect l="l" t="t" r="r" b="b"/>
              <a:pathLst>
                <a:path w="688975" h="285114">
                  <a:moveTo>
                    <a:pt x="546354" y="0"/>
                  </a:moveTo>
                  <a:lnTo>
                    <a:pt x="546354" y="71247"/>
                  </a:lnTo>
                  <a:lnTo>
                    <a:pt x="0" y="71247"/>
                  </a:lnTo>
                  <a:lnTo>
                    <a:pt x="0" y="213741"/>
                  </a:lnTo>
                  <a:lnTo>
                    <a:pt x="546354" y="213741"/>
                  </a:lnTo>
                  <a:lnTo>
                    <a:pt x="546354" y="284988"/>
                  </a:lnTo>
                  <a:lnTo>
                    <a:pt x="688848" y="142494"/>
                  </a:lnTo>
                  <a:lnTo>
                    <a:pt x="5463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99203" y="4637532"/>
              <a:ext cx="688975" cy="285115"/>
            </a:xfrm>
            <a:custGeom>
              <a:avLst/>
              <a:gdLst/>
              <a:ahLst/>
              <a:cxnLst/>
              <a:rect l="l" t="t" r="r" b="b"/>
              <a:pathLst>
                <a:path w="688975" h="285114">
                  <a:moveTo>
                    <a:pt x="0" y="71247"/>
                  </a:moveTo>
                  <a:lnTo>
                    <a:pt x="546354" y="71247"/>
                  </a:lnTo>
                  <a:lnTo>
                    <a:pt x="546354" y="0"/>
                  </a:lnTo>
                  <a:lnTo>
                    <a:pt x="688848" y="142494"/>
                  </a:lnTo>
                  <a:lnTo>
                    <a:pt x="546354" y="284988"/>
                  </a:lnTo>
                  <a:lnTo>
                    <a:pt x="546354" y="213741"/>
                  </a:lnTo>
                  <a:lnTo>
                    <a:pt x="0" y="213741"/>
                  </a:lnTo>
                  <a:lnTo>
                    <a:pt x="0" y="7124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431" y="2208313"/>
            <a:ext cx="7526020" cy="623570"/>
          </a:xfrm>
          <a:custGeom>
            <a:avLst/>
            <a:gdLst/>
            <a:ahLst/>
            <a:cxnLst/>
            <a:rect l="l" t="t" r="r" b="b"/>
            <a:pathLst>
              <a:path w="7526020" h="623569">
                <a:moveTo>
                  <a:pt x="0" y="623315"/>
                </a:moveTo>
                <a:lnTo>
                  <a:pt x="7525511" y="623315"/>
                </a:lnTo>
                <a:lnTo>
                  <a:pt x="7525511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3692" y="2279726"/>
            <a:ext cx="7572375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Pension </a:t>
            </a:r>
            <a:r>
              <a:rPr sz="2400" b="1" i="1" spc="-165" dirty="0">
                <a:solidFill>
                  <a:srgbClr val="C00000"/>
                </a:solidFill>
                <a:latin typeface="Times New Roman"/>
                <a:cs typeface="Times New Roman"/>
              </a:rPr>
              <a:t>Plus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Aid &amp;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Attendance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(A&amp;A)</a:t>
            </a:r>
            <a:endParaRPr sz="2400" dirty="0">
              <a:latin typeface="Arial"/>
              <a:cs typeface="Arial"/>
            </a:endParaRPr>
          </a:p>
          <a:p>
            <a:pPr marR="984250" algn="ctr">
              <a:lnSpc>
                <a:spcPct val="100000"/>
              </a:lnSpc>
              <a:spcBef>
                <a:spcPts val="2070"/>
              </a:spcBef>
              <a:tabLst>
                <a:tab pos="2458085" algn="l"/>
                <a:tab pos="2829560" algn="l"/>
              </a:tabLst>
            </a:pPr>
            <a:r>
              <a:rPr sz="2400" b="1" spc="-5" dirty="0">
                <a:solidFill>
                  <a:srgbClr val="950000"/>
                </a:solidFill>
                <a:latin typeface="Arial"/>
                <a:cs typeface="Arial"/>
              </a:rPr>
              <a:t>20,000</a:t>
            </a:r>
            <a:r>
              <a:rPr sz="2400" b="1" spc="20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950000"/>
                </a:solidFill>
                <a:latin typeface="Arial"/>
                <a:cs typeface="Arial"/>
              </a:rPr>
              <a:t>Veterans	</a:t>
            </a:r>
            <a:r>
              <a:rPr sz="2400" b="1" dirty="0">
                <a:solidFill>
                  <a:srgbClr val="950000"/>
                </a:solidFill>
                <a:latin typeface="Arial"/>
                <a:cs typeface="Arial"/>
              </a:rPr>
              <a:t>X	</a:t>
            </a:r>
            <a:r>
              <a:rPr sz="2400" b="1" spc="-5" dirty="0">
                <a:solidFill>
                  <a:srgbClr val="950000"/>
                </a:solidFill>
                <a:latin typeface="Arial"/>
                <a:cs typeface="Arial"/>
              </a:rPr>
              <a:t>$50,000 </a:t>
            </a:r>
            <a:r>
              <a:rPr sz="1800" b="1" spc="-20" dirty="0">
                <a:solidFill>
                  <a:srgbClr val="950000"/>
                </a:solidFill>
                <a:latin typeface="Arial"/>
                <a:cs typeface="Arial"/>
              </a:rPr>
              <a:t>(Average</a:t>
            </a:r>
            <a:r>
              <a:rPr sz="1800" b="1" spc="75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50000"/>
                </a:solidFill>
                <a:latin typeface="Arial"/>
                <a:cs typeface="Arial"/>
              </a:rPr>
              <a:t>Benefit)</a:t>
            </a:r>
            <a:endParaRPr sz="1800" dirty="0">
              <a:latin typeface="Arial"/>
              <a:cs typeface="Arial"/>
            </a:endParaRPr>
          </a:p>
          <a:p>
            <a:pPr marR="983615" algn="ctr">
              <a:lnSpc>
                <a:spcPct val="100000"/>
              </a:lnSpc>
              <a:spcBef>
                <a:spcPts val="885"/>
              </a:spcBef>
            </a:pPr>
            <a:r>
              <a:rPr sz="2400" b="1" dirty="0">
                <a:solidFill>
                  <a:srgbClr val="950000"/>
                </a:solidFill>
                <a:latin typeface="Arial"/>
                <a:cs typeface="Arial"/>
              </a:rPr>
              <a:t>= </a:t>
            </a:r>
            <a:r>
              <a:rPr sz="2800" b="1" dirty="0">
                <a:solidFill>
                  <a:srgbClr val="950000"/>
                </a:solidFill>
                <a:latin typeface="Arial"/>
                <a:cs typeface="Arial"/>
              </a:rPr>
              <a:t>$1,000,000,000 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  <a:p>
            <a:pPr marR="985519" algn="ctr">
              <a:lnSpc>
                <a:spcPct val="100000"/>
              </a:lnSpc>
              <a:spcBef>
                <a:spcPts val="680"/>
              </a:spcBef>
            </a:pP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At NO COST </a:t>
            </a:r>
            <a:r>
              <a:rPr sz="2000" b="1" u="sng" spc="-20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TO </a:t>
            </a: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spc="-45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VETERAN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16679" algn="l"/>
              </a:tabLst>
            </a:pPr>
            <a:r>
              <a:rPr sz="2800" spc="-5" dirty="0">
                <a:latin typeface="Arial"/>
                <a:cs typeface="Arial"/>
              </a:rPr>
              <a:t>Claims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Partners	Helped </a:t>
            </a:r>
            <a:r>
              <a:rPr sz="2800" spc="-20" dirty="0">
                <a:latin typeface="Arial"/>
                <a:cs typeface="Arial"/>
              </a:rPr>
              <a:t>Veterans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Claim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 rot="1188393">
            <a:off x="3807777" y="5030113"/>
            <a:ext cx="1671827" cy="112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76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5" y="2743200"/>
            <a:ext cx="2590800" cy="381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971" y="143255"/>
            <a:ext cx="2916935" cy="73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5679" y="1137510"/>
            <a:ext cx="33482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210" marR="5080" indent="-779145" algn="l">
              <a:lnSpc>
                <a:spcPct val="100000"/>
              </a:lnSpc>
              <a:spcBef>
                <a:spcPts val="95"/>
              </a:spcBef>
            </a:pPr>
            <a:r>
              <a:rPr sz="24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www.HelpFLVets.org</a:t>
            </a:r>
            <a:r>
              <a:rPr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 </a:t>
            </a:r>
            <a:r>
              <a:rPr spc="-15" dirty="0">
                <a:solidFill>
                  <a:srgbClr val="2E5496"/>
                </a:solidFill>
              </a:rPr>
              <a:t>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1" y="2233760"/>
            <a:ext cx="2602329" cy="4327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27885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 Survivors &amp; Burial Benefits Kit</a:t>
            </a:r>
          </a:p>
        </p:txBody>
      </p:sp>
    </p:spTree>
    <p:extLst>
      <p:ext uri="{BB962C8B-B14F-4D97-AF65-F5344CB8AC3E}">
        <p14:creationId xmlns:p14="http://schemas.microsoft.com/office/powerpoint/2010/main" val="94049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3" y="193547"/>
            <a:ext cx="28300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327" y="4857276"/>
            <a:ext cx="1479804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3318" y="4968528"/>
            <a:ext cx="133502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229" y="915183"/>
            <a:ext cx="7226427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91846" y="2164604"/>
            <a:ext cx="2160270" cy="1200150"/>
            <a:chOff x="6598475" y="1954847"/>
            <a:chExt cx="2160270" cy="1200150"/>
          </a:xfrm>
        </p:grpSpPr>
        <p:sp>
          <p:nvSpPr>
            <p:cNvPr id="10" name="object 10"/>
            <p:cNvSpPr/>
            <p:nvPr/>
          </p:nvSpPr>
          <p:spPr>
            <a:xfrm>
              <a:off x="6608064" y="1964436"/>
              <a:ext cx="2141220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03238" y="1959610"/>
              <a:ext cx="2150745" cy="1190625"/>
            </a:xfrm>
            <a:custGeom>
              <a:avLst/>
              <a:gdLst/>
              <a:ahLst/>
              <a:cxnLst/>
              <a:rect l="l" t="t" r="r" b="b"/>
              <a:pathLst>
                <a:path w="2150745" h="1190625">
                  <a:moveTo>
                    <a:pt x="0" y="1190625"/>
                  </a:moveTo>
                  <a:lnTo>
                    <a:pt x="2150745" y="1190625"/>
                  </a:lnTo>
                  <a:lnTo>
                    <a:pt x="2150745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5208916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hlinkClick r:id="rId7"/>
              </a:rPr>
              <a:t>www.HelpFLVets.org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Email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FVF@FDVA.State.FL.Us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2819400" y="1831132"/>
            <a:ext cx="3214116" cy="3350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5562" y="1824838"/>
            <a:ext cx="2438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ctr"/>
            <a:endParaRPr lang="en-US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 Wilson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850-488-4181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225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Carlito</vt:lpstr>
      <vt:lpstr>Times New Roman</vt:lpstr>
      <vt:lpstr>Office Theme</vt:lpstr>
      <vt:lpstr>PowerPoint Presentation</vt:lpstr>
      <vt:lpstr>Who We Are</vt:lpstr>
      <vt:lpstr>Serving Florida Veterans</vt:lpstr>
      <vt:lpstr>Serve All Florida Veterans</vt:lpstr>
      <vt:lpstr>Programs</vt:lpstr>
      <vt:lpstr>Aging Wartime Veterans &amp; Survivors</vt:lpstr>
      <vt:lpstr>www.HelpFLVets.org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Early</dc:creator>
  <cp:lastModifiedBy>Salvas, Ralph (Sal) (FVF)</cp:lastModifiedBy>
  <cp:revision>54</cp:revision>
  <cp:lastPrinted>2020-08-10T15:49:06Z</cp:lastPrinted>
  <dcterms:created xsi:type="dcterms:W3CDTF">2020-07-28T19:35:14Z</dcterms:created>
  <dcterms:modified xsi:type="dcterms:W3CDTF">2022-04-20T19:39:46Z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2020-07-28T00:00:00Z</vt:filetime>
  </property>
</Properties>
</file>