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9" d="100"/>
          <a:sy n="109" d="100"/>
        </p:scale>
        <p:origin x="252" y="162"/>
      </p:cViewPr>
      <p:guideLst/>
    </p:cSldViewPr>
  </p:slid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hyperlink" Target="http://www.davitrak.org/" TargetMode="External"/><Relationship Id="rId5" Type="http://schemas.openxmlformats.org/officeDocument/2006/relationships/image" Target="../media/image7.svg"/><Relationship Id="rId4" Type="http://schemas.openxmlformats.org/officeDocument/2006/relationships/image" Target="../media/image6.png"/></Relationships>
</file>

<file path=ppt/diagrams/_rels/data3.xml.rels><?xml version="1.0" encoding="UTF-8" standalone="yes"?>
<Relationships xmlns="http://schemas.openxmlformats.org/package/2006/relationships"><Relationship Id="rId1" Type="http://schemas.openxmlformats.org/officeDocument/2006/relationships/hyperlink" Target="http://www.davitrak.org/"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www.davitrak.org/" TargetMode="External"/><Relationship Id="rId2" Type="http://schemas.openxmlformats.org/officeDocument/2006/relationships/image" Target="../media/image5.svg"/><Relationship Id="rId1" Type="http://schemas.openxmlformats.org/officeDocument/2006/relationships/image" Target="../media/image4.png"/><Relationship Id="rId5" Type="http://schemas.openxmlformats.org/officeDocument/2006/relationships/image" Target="../media/image7.svg"/><Relationship Id="rId4" Type="http://schemas.openxmlformats.org/officeDocument/2006/relationships/image" Target="../media/image6.png"/></Relationships>
</file>

<file path=ppt/diagrams/_rels/drawing3.xml.rels><?xml version="1.0" encoding="UTF-8" standalone="yes"?>
<Relationships xmlns="http://schemas.openxmlformats.org/package/2006/relationships"><Relationship Id="rId1" Type="http://schemas.openxmlformats.org/officeDocument/2006/relationships/hyperlink" Target="http://www.davitrak.org/"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6F9448-83B1-4867-A296-81AFE3740842}"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n-US"/>
        </a:p>
      </dgm:t>
    </dgm:pt>
    <dgm:pt modelId="{F0FF7AC8-5899-405C-A23F-EB393AFECDA5}">
      <dgm:prSet/>
      <dgm:spPr/>
      <dgm:t>
        <a:bodyPr/>
        <a:lstStyle/>
        <a:p>
          <a:r>
            <a:rPr lang="en-US" b="0" i="0" dirty="0"/>
            <a:t>On the military separation examination, the veteran had the following hearing test results.</a:t>
          </a:r>
          <a:endParaRPr lang="en-US" dirty="0"/>
        </a:p>
      </dgm:t>
    </dgm:pt>
    <dgm:pt modelId="{B8EDC1DE-76A8-4E96-8228-BF210DE3956B}" type="parTrans" cxnId="{DC16A3E5-E22A-4C06-A029-781BC88AD661}">
      <dgm:prSet/>
      <dgm:spPr/>
      <dgm:t>
        <a:bodyPr/>
        <a:lstStyle/>
        <a:p>
          <a:endParaRPr lang="en-US"/>
        </a:p>
      </dgm:t>
    </dgm:pt>
    <dgm:pt modelId="{E7DC2C26-DEFE-465D-8CD5-661A03270E2D}" type="sibTrans" cxnId="{DC16A3E5-E22A-4C06-A029-781BC88AD661}">
      <dgm:prSet/>
      <dgm:spPr/>
      <dgm:t>
        <a:bodyPr/>
        <a:lstStyle/>
        <a:p>
          <a:endParaRPr lang="en-US"/>
        </a:p>
      </dgm:t>
    </dgm:pt>
    <dgm:pt modelId="{371477CA-A704-45B2-9CD8-6D729A18519C}">
      <dgm:prSet/>
      <dgm:spPr/>
      <dgm:t>
        <a:bodyPr/>
        <a:lstStyle/>
        <a:p>
          <a:r>
            <a:rPr lang="en-US" b="0" i="0"/>
            <a:t>RT        0          25        25        25        30        40        55        0</a:t>
          </a:r>
          <a:endParaRPr lang="en-US"/>
        </a:p>
      </dgm:t>
    </dgm:pt>
    <dgm:pt modelId="{3A07167D-CF94-4911-BC5F-4CDF4D1EC65F}" type="parTrans" cxnId="{011C3DAC-ED74-4E98-B9C7-6363CB0D8BCA}">
      <dgm:prSet/>
      <dgm:spPr/>
      <dgm:t>
        <a:bodyPr/>
        <a:lstStyle/>
        <a:p>
          <a:endParaRPr lang="en-US"/>
        </a:p>
      </dgm:t>
    </dgm:pt>
    <dgm:pt modelId="{43ADDA8F-AA78-4217-A50C-33C6D65B9F79}" type="sibTrans" cxnId="{011C3DAC-ED74-4E98-B9C7-6363CB0D8BCA}">
      <dgm:prSet/>
      <dgm:spPr/>
      <dgm:t>
        <a:bodyPr/>
        <a:lstStyle/>
        <a:p>
          <a:endParaRPr lang="en-US"/>
        </a:p>
      </dgm:t>
    </dgm:pt>
    <dgm:pt modelId="{03860CD5-32C0-4D0A-9463-6702ED708CB9}">
      <dgm:prSet/>
      <dgm:spPr/>
      <dgm:t>
        <a:bodyPr/>
        <a:lstStyle/>
        <a:p>
          <a:r>
            <a:rPr lang="en-US" b="0" i="0"/>
            <a:t>LT        25        25        35        30        30        35        35        40</a:t>
          </a:r>
          <a:endParaRPr lang="en-US"/>
        </a:p>
      </dgm:t>
    </dgm:pt>
    <dgm:pt modelId="{9E6E82FF-6974-4A14-8E9A-DE19D68F2685}" type="parTrans" cxnId="{AD59DFF7-9047-4EC9-946E-BC1ADCA5D630}">
      <dgm:prSet/>
      <dgm:spPr/>
      <dgm:t>
        <a:bodyPr/>
        <a:lstStyle/>
        <a:p>
          <a:endParaRPr lang="en-US"/>
        </a:p>
      </dgm:t>
    </dgm:pt>
    <dgm:pt modelId="{353DF4DD-FF64-4320-BBF7-3C081BB0C78D}" type="sibTrans" cxnId="{AD59DFF7-9047-4EC9-946E-BC1ADCA5D630}">
      <dgm:prSet/>
      <dgm:spPr/>
      <dgm:t>
        <a:bodyPr/>
        <a:lstStyle/>
        <a:p>
          <a:endParaRPr lang="en-US"/>
        </a:p>
      </dgm:t>
    </dgm:pt>
    <dgm:pt modelId="{DF7318A7-BB8E-4FC2-8F65-4C4CA564FC5B}">
      <dgm:prSet/>
      <dgm:spPr/>
      <dgm:t>
        <a:bodyPr/>
        <a:lstStyle/>
        <a:p>
          <a:r>
            <a:rPr lang="en-US" b="0" i="0" dirty="0"/>
            <a:t>            250      500      1000    2000    3000    4000    6000    8000    HERTZ</a:t>
          </a:r>
          <a:endParaRPr lang="en-US" dirty="0"/>
        </a:p>
      </dgm:t>
    </dgm:pt>
    <dgm:pt modelId="{A0F87D5F-6284-4987-BF16-C6F3C1EAABED}" type="parTrans" cxnId="{CCE1A957-1D46-46FF-802D-657A84A8C419}">
      <dgm:prSet/>
      <dgm:spPr/>
      <dgm:t>
        <a:bodyPr/>
        <a:lstStyle/>
        <a:p>
          <a:endParaRPr lang="en-US"/>
        </a:p>
      </dgm:t>
    </dgm:pt>
    <dgm:pt modelId="{51F1B7E6-C7DF-40A4-B4EA-8A4101CFA23A}" type="sibTrans" cxnId="{CCE1A957-1D46-46FF-802D-657A84A8C419}">
      <dgm:prSet/>
      <dgm:spPr/>
      <dgm:t>
        <a:bodyPr/>
        <a:lstStyle/>
        <a:p>
          <a:endParaRPr lang="en-US"/>
        </a:p>
      </dgm:t>
    </dgm:pt>
    <dgm:pt modelId="{B47A8946-6828-46DD-842F-4B640BCB6633}" type="pres">
      <dgm:prSet presAssocID="{FB6F9448-83B1-4867-A296-81AFE3740842}" presName="linear" presStyleCnt="0">
        <dgm:presLayoutVars>
          <dgm:animLvl val="lvl"/>
          <dgm:resizeHandles val="exact"/>
        </dgm:presLayoutVars>
      </dgm:prSet>
      <dgm:spPr/>
    </dgm:pt>
    <dgm:pt modelId="{F6B7079F-9EC6-47D3-B5FD-72C236ECA6B2}" type="pres">
      <dgm:prSet presAssocID="{F0FF7AC8-5899-405C-A23F-EB393AFECDA5}" presName="parentText" presStyleLbl="node1" presStyleIdx="0" presStyleCnt="4">
        <dgm:presLayoutVars>
          <dgm:chMax val="0"/>
          <dgm:bulletEnabled val="1"/>
        </dgm:presLayoutVars>
      </dgm:prSet>
      <dgm:spPr/>
    </dgm:pt>
    <dgm:pt modelId="{396E02FC-7342-4149-96A2-B3F698E4BFAD}" type="pres">
      <dgm:prSet presAssocID="{E7DC2C26-DEFE-465D-8CD5-661A03270E2D}" presName="spacer" presStyleCnt="0"/>
      <dgm:spPr/>
    </dgm:pt>
    <dgm:pt modelId="{9A175A26-9476-4FC8-8BD1-0C1DE06AE494}" type="pres">
      <dgm:prSet presAssocID="{DF7318A7-BB8E-4FC2-8F65-4C4CA564FC5B}" presName="parentText" presStyleLbl="node1" presStyleIdx="1" presStyleCnt="4">
        <dgm:presLayoutVars>
          <dgm:chMax val="0"/>
          <dgm:bulletEnabled val="1"/>
        </dgm:presLayoutVars>
      </dgm:prSet>
      <dgm:spPr/>
    </dgm:pt>
    <dgm:pt modelId="{E576AF19-9ED4-4046-8173-D09B9BE0DA07}" type="pres">
      <dgm:prSet presAssocID="{51F1B7E6-C7DF-40A4-B4EA-8A4101CFA23A}" presName="spacer" presStyleCnt="0"/>
      <dgm:spPr/>
    </dgm:pt>
    <dgm:pt modelId="{EABD4961-D815-4456-BAE8-8A0E6B009498}" type="pres">
      <dgm:prSet presAssocID="{371477CA-A704-45B2-9CD8-6D729A18519C}" presName="parentText" presStyleLbl="node1" presStyleIdx="2" presStyleCnt="4">
        <dgm:presLayoutVars>
          <dgm:chMax val="0"/>
          <dgm:bulletEnabled val="1"/>
        </dgm:presLayoutVars>
      </dgm:prSet>
      <dgm:spPr/>
    </dgm:pt>
    <dgm:pt modelId="{EFFE30FD-987F-4BA0-BAB0-4C68C0A1A7FA}" type="pres">
      <dgm:prSet presAssocID="{43ADDA8F-AA78-4217-A50C-33C6D65B9F79}" presName="spacer" presStyleCnt="0"/>
      <dgm:spPr/>
    </dgm:pt>
    <dgm:pt modelId="{0ECC3883-2398-4F29-BEE7-834F71156A21}" type="pres">
      <dgm:prSet presAssocID="{03860CD5-32C0-4D0A-9463-6702ED708CB9}" presName="parentText" presStyleLbl="node1" presStyleIdx="3" presStyleCnt="4">
        <dgm:presLayoutVars>
          <dgm:chMax val="0"/>
          <dgm:bulletEnabled val="1"/>
        </dgm:presLayoutVars>
      </dgm:prSet>
      <dgm:spPr/>
    </dgm:pt>
  </dgm:ptLst>
  <dgm:cxnLst>
    <dgm:cxn modelId="{78CFED02-52C1-4B57-AA9E-2CD88F2A62C6}" type="presOf" srcId="{DF7318A7-BB8E-4FC2-8F65-4C4CA564FC5B}" destId="{9A175A26-9476-4FC8-8BD1-0C1DE06AE494}" srcOrd="0" destOrd="0" presId="urn:microsoft.com/office/officeart/2005/8/layout/vList2"/>
    <dgm:cxn modelId="{995FCE23-E274-42C4-8FA4-2EE6C5DFEA0C}" type="presOf" srcId="{371477CA-A704-45B2-9CD8-6D729A18519C}" destId="{EABD4961-D815-4456-BAE8-8A0E6B009498}" srcOrd="0" destOrd="0" presId="urn:microsoft.com/office/officeart/2005/8/layout/vList2"/>
    <dgm:cxn modelId="{CCE1A957-1D46-46FF-802D-657A84A8C419}" srcId="{FB6F9448-83B1-4867-A296-81AFE3740842}" destId="{DF7318A7-BB8E-4FC2-8F65-4C4CA564FC5B}" srcOrd="1" destOrd="0" parTransId="{A0F87D5F-6284-4987-BF16-C6F3C1EAABED}" sibTransId="{51F1B7E6-C7DF-40A4-B4EA-8A4101CFA23A}"/>
    <dgm:cxn modelId="{24420083-87EC-4002-855B-B38954B2F4D4}" type="presOf" srcId="{F0FF7AC8-5899-405C-A23F-EB393AFECDA5}" destId="{F6B7079F-9EC6-47D3-B5FD-72C236ECA6B2}" srcOrd="0" destOrd="0" presId="urn:microsoft.com/office/officeart/2005/8/layout/vList2"/>
    <dgm:cxn modelId="{E6F6BC8F-FCB6-4925-82C7-73A96FBFF9FA}" type="presOf" srcId="{03860CD5-32C0-4D0A-9463-6702ED708CB9}" destId="{0ECC3883-2398-4F29-BEE7-834F71156A21}" srcOrd="0" destOrd="0" presId="urn:microsoft.com/office/officeart/2005/8/layout/vList2"/>
    <dgm:cxn modelId="{011C3DAC-ED74-4E98-B9C7-6363CB0D8BCA}" srcId="{FB6F9448-83B1-4867-A296-81AFE3740842}" destId="{371477CA-A704-45B2-9CD8-6D729A18519C}" srcOrd="2" destOrd="0" parTransId="{3A07167D-CF94-4911-BC5F-4CDF4D1EC65F}" sibTransId="{43ADDA8F-AA78-4217-A50C-33C6D65B9F79}"/>
    <dgm:cxn modelId="{5414ABBC-3C36-4FB4-BDA3-D88EA1C75E53}" type="presOf" srcId="{FB6F9448-83B1-4867-A296-81AFE3740842}" destId="{B47A8946-6828-46DD-842F-4B640BCB6633}" srcOrd="0" destOrd="0" presId="urn:microsoft.com/office/officeart/2005/8/layout/vList2"/>
    <dgm:cxn modelId="{DC16A3E5-E22A-4C06-A029-781BC88AD661}" srcId="{FB6F9448-83B1-4867-A296-81AFE3740842}" destId="{F0FF7AC8-5899-405C-A23F-EB393AFECDA5}" srcOrd="0" destOrd="0" parTransId="{B8EDC1DE-76A8-4E96-8228-BF210DE3956B}" sibTransId="{E7DC2C26-DEFE-465D-8CD5-661A03270E2D}"/>
    <dgm:cxn modelId="{AD59DFF7-9047-4EC9-946E-BC1ADCA5D630}" srcId="{FB6F9448-83B1-4867-A296-81AFE3740842}" destId="{03860CD5-32C0-4D0A-9463-6702ED708CB9}" srcOrd="3" destOrd="0" parTransId="{9E6E82FF-6974-4A14-8E9A-DE19D68F2685}" sibTransId="{353DF4DD-FF64-4320-BBF7-3C081BB0C78D}"/>
    <dgm:cxn modelId="{773F76C8-04EB-495B-81F5-53C6D8889FF7}" type="presParOf" srcId="{B47A8946-6828-46DD-842F-4B640BCB6633}" destId="{F6B7079F-9EC6-47D3-B5FD-72C236ECA6B2}" srcOrd="0" destOrd="0" presId="urn:microsoft.com/office/officeart/2005/8/layout/vList2"/>
    <dgm:cxn modelId="{5FFA3618-402D-4080-BA95-5F7B30CF4F45}" type="presParOf" srcId="{B47A8946-6828-46DD-842F-4B640BCB6633}" destId="{396E02FC-7342-4149-96A2-B3F698E4BFAD}" srcOrd="1" destOrd="0" presId="urn:microsoft.com/office/officeart/2005/8/layout/vList2"/>
    <dgm:cxn modelId="{3D4EDA81-A625-402E-9B4F-610E5CBB7C04}" type="presParOf" srcId="{B47A8946-6828-46DD-842F-4B640BCB6633}" destId="{9A175A26-9476-4FC8-8BD1-0C1DE06AE494}" srcOrd="2" destOrd="0" presId="urn:microsoft.com/office/officeart/2005/8/layout/vList2"/>
    <dgm:cxn modelId="{DD297C75-B475-48DD-8368-CA0C76BAFE6D}" type="presParOf" srcId="{B47A8946-6828-46DD-842F-4B640BCB6633}" destId="{E576AF19-9ED4-4046-8173-D09B9BE0DA07}" srcOrd="3" destOrd="0" presId="urn:microsoft.com/office/officeart/2005/8/layout/vList2"/>
    <dgm:cxn modelId="{9775C972-4F65-4C37-9729-364038179E47}" type="presParOf" srcId="{B47A8946-6828-46DD-842F-4B640BCB6633}" destId="{EABD4961-D815-4456-BAE8-8A0E6B009498}" srcOrd="4" destOrd="0" presId="urn:microsoft.com/office/officeart/2005/8/layout/vList2"/>
    <dgm:cxn modelId="{751FB098-EB3B-46DF-99A1-CDD3C68F4341}" type="presParOf" srcId="{B47A8946-6828-46DD-842F-4B640BCB6633}" destId="{EFFE30FD-987F-4BA0-BAB0-4C68C0A1A7FA}" srcOrd="5" destOrd="0" presId="urn:microsoft.com/office/officeart/2005/8/layout/vList2"/>
    <dgm:cxn modelId="{ABE2532E-E653-4CAF-A731-17875F7AC84B}" type="presParOf" srcId="{B47A8946-6828-46DD-842F-4B640BCB6633}" destId="{0ECC3883-2398-4F29-BEE7-834F71156A2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1688F8-70AB-4801-B809-5732A4BBC9C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09C4AD5-72A0-45A4-86C1-0B23B1400A2F}">
      <dgm:prSet/>
      <dgm:spPr/>
      <dgm:t>
        <a:bodyPr/>
        <a:lstStyle/>
        <a:p>
          <a:r>
            <a:rPr lang="en-US" b="1" i="0" dirty="0"/>
            <a:t>Right Ear: </a:t>
          </a:r>
          <a:r>
            <a:rPr lang="en-US" b="0" i="0" dirty="0"/>
            <a:t>The veteran has an auditory threshold of 40 decibels at 4000 Hertz.  He therefore has impaired hearing consistent with 38 C.F.R. § </a:t>
          </a:r>
          <a:r>
            <a:rPr lang="en-US" b="1" i="0" dirty="0">
              <a:hlinkClick xmlns:r="http://schemas.openxmlformats.org/officeDocument/2006/relationships" r:id="rId1"/>
            </a:rPr>
            <a:t>3.385</a:t>
          </a:r>
          <a:r>
            <a:rPr lang="en-US" b="0" i="0" dirty="0"/>
            <a:t>.</a:t>
          </a:r>
          <a:endParaRPr lang="en-US" dirty="0"/>
        </a:p>
      </dgm:t>
    </dgm:pt>
    <dgm:pt modelId="{DF825230-CAA6-4DCF-AB58-66B797CC2562}" type="parTrans" cxnId="{553A5558-9F4B-4B07-BD9B-7D14678D8522}">
      <dgm:prSet/>
      <dgm:spPr/>
      <dgm:t>
        <a:bodyPr/>
        <a:lstStyle/>
        <a:p>
          <a:endParaRPr lang="en-US"/>
        </a:p>
      </dgm:t>
    </dgm:pt>
    <dgm:pt modelId="{709DF55F-D1E3-43D0-8066-F92AD73DADD4}" type="sibTrans" cxnId="{553A5558-9F4B-4B07-BD9B-7D14678D8522}">
      <dgm:prSet/>
      <dgm:spPr/>
      <dgm:t>
        <a:bodyPr/>
        <a:lstStyle/>
        <a:p>
          <a:endParaRPr lang="en-US"/>
        </a:p>
      </dgm:t>
    </dgm:pt>
    <dgm:pt modelId="{EADDB792-8507-4F87-A1AD-9E4D3D9425FF}">
      <dgm:prSet/>
      <dgm:spPr/>
      <dgm:t>
        <a:bodyPr/>
        <a:lstStyle/>
        <a:p>
          <a:r>
            <a:rPr lang="en-US" b="1" i="0" dirty="0"/>
            <a:t>Left Ear:  </a:t>
          </a:r>
          <a:r>
            <a:rPr lang="en-US" b="0" i="0" dirty="0"/>
            <a:t>The veteran has an auditory threshold of 35 decibels at 1000 Hertz, 30 at 2000, 30 at 3000, and 35 at 4000.  The auditory thresholds of at least three frequencies are 26 decibels or greater.  He therefore has impaired hearing consistent with 38 C.F.R. § </a:t>
          </a:r>
          <a:r>
            <a:rPr lang="en-US" b="1" i="0" dirty="0">
              <a:hlinkClick xmlns:r="http://schemas.openxmlformats.org/officeDocument/2006/relationships" r:id="rId1"/>
            </a:rPr>
            <a:t>3.385</a:t>
          </a:r>
          <a:r>
            <a:rPr lang="en-US" b="0" i="0" dirty="0"/>
            <a:t>.</a:t>
          </a:r>
          <a:endParaRPr lang="en-US" dirty="0"/>
        </a:p>
      </dgm:t>
    </dgm:pt>
    <dgm:pt modelId="{8FF8AC32-EED2-4B77-A9B4-A8DE540C282F}" type="parTrans" cxnId="{4B29CB7A-8FF2-4CAE-8BC7-B124BEC3ADEB}">
      <dgm:prSet/>
      <dgm:spPr/>
      <dgm:t>
        <a:bodyPr/>
        <a:lstStyle/>
        <a:p>
          <a:endParaRPr lang="en-US"/>
        </a:p>
      </dgm:t>
    </dgm:pt>
    <dgm:pt modelId="{F98B841E-35E5-46A0-A3BD-3E078088097B}" type="sibTrans" cxnId="{4B29CB7A-8FF2-4CAE-8BC7-B124BEC3ADEB}">
      <dgm:prSet/>
      <dgm:spPr/>
      <dgm:t>
        <a:bodyPr/>
        <a:lstStyle/>
        <a:p>
          <a:endParaRPr lang="en-US"/>
        </a:p>
      </dgm:t>
    </dgm:pt>
    <dgm:pt modelId="{F84531E1-A2F7-4836-A4BB-7ADFAE0A9A01}" type="pres">
      <dgm:prSet presAssocID="{7A1688F8-70AB-4801-B809-5732A4BBC9C7}" presName="root" presStyleCnt="0">
        <dgm:presLayoutVars>
          <dgm:dir/>
          <dgm:resizeHandles val="exact"/>
        </dgm:presLayoutVars>
      </dgm:prSet>
      <dgm:spPr/>
    </dgm:pt>
    <dgm:pt modelId="{0630A905-92EB-4D2C-A837-D76BF6DA0361}" type="pres">
      <dgm:prSet presAssocID="{E09C4AD5-72A0-45A4-86C1-0B23B1400A2F}" presName="compNode" presStyleCnt="0"/>
      <dgm:spPr/>
    </dgm:pt>
    <dgm:pt modelId="{0F1F92DC-733F-44AA-8173-F23C5CBD4E3B}" type="pres">
      <dgm:prSet presAssocID="{E09C4AD5-72A0-45A4-86C1-0B23B1400A2F}" presName="bgRect" presStyleLbl="bgShp" presStyleIdx="0" presStyleCnt="2"/>
      <dgm:spPr/>
    </dgm:pt>
    <dgm:pt modelId="{983D5338-6481-49AE-A7CA-C9F5CAB5A5B8}" type="pres">
      <dgm:prSet presAssocID="{E09C4AD5-72A0-45A4-86C1-0B23B1400A2F}"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Braille"/>
        </a:ext>
      </dgm:extLst>
    </dgm:pt>
    <dgm:pt modelId="{66CB3DD3-E335-4657-ACA9-8C8B7FF7AE22}" type="pres">
      <dgm:prSet presAssocID="{E09C4AD5-72A0-45A4-86C1-0B23B1400A2F}" presName="spaceRect" presStyleCnt="0"/>
      <dgm:spPr/>
    </dgm:pt>
    <dgm:pt modelId="{9253F6BD-2094-426B-A9B8-8A7007C04F42}" type="pres">
      <dgm:prSet presAssocID="{E09C4AD5-72A0-45A4-86C1-0B23B1400A2F}" presName="parTx" presStyleLbl="revTx" presStyleIdx="0" presStyleCnt="2">
        <dgm:presLayoutVars>
          <dgm:chMax val="0"/>
          <dgm:chPref val="0"/>
        </dgm:presLayoutVars>
      </dgm:prSet>
      <dgm:spPr/>
    </dgm:pt>
    <dgm:pt modelId="{3E9996C7-CBBA-48AC-82EC-A9960D135A4A}" type="pres">
      <dgm:prSet presAssocID="{709DF55F-D1E3-43D0-8066-F92AD73DADD4}" presName="sibTrans" presStyleCnt="0"/>
      <dgm:spPr/>
    </dgm:pt>
    <dgm:pt modelId="{8D91936C-B47F-47C5-9C4D-B8B5D39ABABD}" type="pres">
      <dgm:prSet presAssocID="{EADDB792-8507-4F87-A1AD-9E4D3D9425FF}" presName="compNode" presStyleCnt="0"/>
      <dgm:spPr/>
    </dgm:pt>
    <dgm:pt modelId="{B678A5E4-5C6F-4CF9-99CB-595909936FD3}" type="pres">
      <dgm:prSet presAssocID="{EADDB792-8507-4F87-A1AD-9E4D3D9425FF}" presName="bgRect" presStyleLbl="bgShp" presStyleIdx="1" presStyleCnt="2"/>
      <dgm:spPr/>
    </dgm:pt>
    <dgm:pt modelId="{C603BFA4-97DB-451B-8032-8D2D14A733EB}" type="pres">
      <dgm:prSet presAssocID="{EADDB792-8507-4F87-A1AD-9E4D3D9425FF}"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Deaf"/>
        </a:ext>
      </dgm:extLst>
    </dgm:pt>
    <dgm:pt modelId="{DB5FA774-61C1-43ED-92E0-F70EB81BF015}" type="pres">
      <dgm:prSet presAssocID="{EADDB792-8507-4F87-A1AD-9E4D3D9425FF}" presName="spaceRect" presStyleCnt="0"/>
      <dgm:spPr/>
    </dgm:pt>
    <dgm:pt modelId="{596DEBF5-D638-4165-AFE0-3053219B0811}" type="pres">
      <dgm:prSet presAssocID="{EADDB792-8507-4F87-A1AD-9E4D3D9425FF}" presName="parTx" presStyleLbl="revTx" presStyleIdx="1" presStyleCnt="2" custScaleY="153050">
        <dgm:presLayoutVars>
          <dgm:chMax val="0"/>
          <dgm:chPref val="0"/>
        </dgm:presLayoutVars>
      </dgm:prSet>
      <dgm:spPr/>
    </dgm:pt>
  </dgm:ptLst>
  <dgm:cxnLst>
    <dgm:cxn modelId="{7D9FD735-6CED-44B1-9621-78107D601904}" type="presOf" srcId="{EADDB792-8507-4F87-A1AD-9E4D3D9425FF}" destId="{596DEBF5-D638-4165-AFE0-3053219B0811}" srcOrd="0" destOrd="0" presId="urn:microsoft.com/office/officeart/2018/2/layout/IconVerticalSolidList"/>
    <dgm:cxn modelId="{A7D14A6E-DF8D-4FB6-92AE-596551952C5A}" type="presOf" srcId="{E09C4AD5-72A0-45A4-86C1-0B23B1400A2F}" destId="{9253F6BD-2094-426B-A9B8-8A7007C04F42}" srcOrd="0" destOrd="0" presId="urn:microsoft.com/office/officeart/2018/2/layout/IconVerticalSolidList"/>
    <dgm:cxn modelId="{A148F473-8FC0-4115-BB86-8B7B48BC334D}" type="presOf" srcId="{7A1688F8-70AB-4801-B809-5732A4BBC9C7}" destId="{F84531E1-A2F7-4836-A4BB-7ADFAE0A9A01}" srcOrd="0" destOrd="0" presId="urn:microsoft.com/office/officeart/2018/2/layout/IconVerticalSolidList"/>
    <dgm:cxn modelId="{553A5558-9F4B-4B07-BD9B-7D14678D8522}" srcId="{7A1688F8-70AB-4801-B809-5732A4BBC9C7}" destId="{E09C4AD5-72A0-45A4-86C1-0B23B1400A2F}" srcOrd="0" destOrd="0" parTransId="{DF825230-CAA6-4DCF-AB58-66B797CC2562}" sibTransId="{709DF55F-D1E3-43D0-8066-F92AD73DADD4}"/>
    <dgm:cxn modelId="{4B29CB7A-8FF2-4CAE-8BC7-B124BEC3ADEB}" srcId="{7A1688F8-70AB-4801-B809-5732A4BBC9C7}" destId="{EADDB792-8507-4F87-A1AD-9E4D3D9425FF}" srcOrd="1" destOrd="0" parTransId="{8FF8AC32-EED2-4B77-A9B4-A8DE540C282F}" sibTransId="{F98B841E-35E5-46A0-A3BD-3E078088097B}"/>
    <dgm:cxn modelId="{91362656-1091-4EB6-8798-DA06340A2D57}" type="presParOf" srcId="{F84531E1-A2F7-4836-A4BB-7ADFAE0A9A01}" destId="{0630A905-92EB-4D2C-A837-D76BF6DA0361}" srcOrd="0" destOrd="0" presId="urn:microsoft.com/office/officeart/2018/2/layout/IconVerticalSolidList"/>
    <dgm:cxn modelId="{FB75C804-BF48-4A87-9F6F-D0C85A17A91D}" type="presParOf" srcId="{0630A905-92EB-4D2C-A837-D76BF6DA0361}" destId="{0F1F92DC-733F-44AA-8173-F23C5CBD4E3B}" srcOrd="0" destOrd="0" presId="urn:microsoft.com/office/officeart/2018/2/layout/IconVerticalSolidList"/>
    <dgm:cxn modelId="{1116125E-1F4B-4BA5-A8A0-58FCC091C976}" type="presParOf" srcId="{0630A905-92EB-4D2C-A837-D76BF6DA0361}" destId="{983D5338-6481-49AE-A7CA-C9F5CAB5A5B8}" srcOrd="1" destOrd="0" presId="urn:microsoft.com/office/officeart/2018/2/layout/IconVerticalSolidList"/>
    <dgm:cxn modelId="{0F6D78D3-3C2D-4680-81F2-8A23DADE4224}" type="presParOf" srcId="{0630A905-92EB-4D2C-A837-D76BF6DA0361}" destId="{66CB3DD3-E335-4657-ACA9-8C8B7FF7AE22}" srcOrd="2" destOrd="0" presId="urn:microsoft.com/office/officeart/2018/2/layout/IconVerticalSolidList"/>
    <dgm:cxn modelId="{2E2D3348-4DBA-4F11-A8D2-91D12B8B15D3}" type="presParOf" srcId="{0630A905-92EB-4D2C-A837-D76BF6DA0361}" destId="{9253F6BD-2094-426B-A9B8-8A7007C04F42}" srcOrd="3" destOrd="0" presId="urn:microsoft.com/office/officeart/2018/2/layout/IconVerticalSolidList"/>
    <dgm:cxn modelId="{A905D4D2-77A5-41E9-8489-1528C5EA60A4}" type="presParOf" srcId="{F84531E1-A2F7-4836-A4BB-7ADFAE0A9A01}" destId="{3E9996C7-CBBA-48AC-82EC-A9960D135A4A}" srcOrd="1" destOrd="0" presId="urn:microsoft.com/office/officeart/2018/2/layout/IconVerticalSolidList"/>
    <dgm:cxn modelId="{4071984C-EE6F-476A-93BD-E73B963833C1}" type="presParOf" srcId="{F84531E1-A2F7-4836-A4BB-7ADFAE0A9A01}" destId="{8D91936C-B47F-47C5-9C4D-B8B5D39ABABD}" srcOrd="2" destOrd="0" presId="urn:microsoft.com/office/officeart/2018/2/layout/IconVerticalSolidList"/>
    <dgm:cxn modelId="{69215131-69CE-4FD1-AECA-2F9FA746339A}" type="presParOf" srcId="{8D91936C-B47F-47C5-9C4D-B8B5D39ABABD}" destId="{B678A5E4-5C6F-4CF9-99CB-595909936FD3}" srcOrd="0" destOrd="0" presId="urn:microsoft.com/office/officeart/2018/2/layout/IconVerticalSolidList"/>
    <dgm:cxn modelId="{E35B3212-DA1C-45FA-B1EE-B1ED430957D1}" type="presParOf" srcId="{8D91936C-B47F-47C5-9C4D-B8B5D39ABABD}" destId="{C603BFA4-97DB-451B-8032-8D2D14A733EB}" srcOrd="1" destOrd="0" presId="urn:microsoft.com/office/officeart/2018/2/layout/IconVerticalSolidList"/>
    <dgm:cxn modelId="{29F164B3-2DEC-4025-AD4E-D0708AF9DCBC}" type="presParOf" srcId="{8D91936C-B47F-47C5-9C4D-B8B5D39ABABD}" destId="{DB5FA774-61C1-43ED-92E0-F70EB81BF015}" srcOrd="2" destOrd="0" presId="urn:microsoft.com/office/officeart/2018/2/layout/IconVerticalSolidList"/>
    <dgm:cxn modelId="{6B886630-3FFE-4997-9EC2-925B5E23E925}" type="presParOf" srcId="{8D91936C-B47F-47C5-9C4D-B8B5D39ABABD}" destId="{596DEBF5-D638-4165-AFE0-3053219B081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C3B7BB-4239-4D19-ADE9-53B7349C27A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0063ABA-2350-4867-8E59-0E5B45F42FA5}">
      <dgm:prSet/>
      <dgm:spPr/>
      <dgm:t>
        <a:bodyPr/>
        <a:lstStyle/>
        <a:p>
          <a:pPr algn="just"/>
          <a:r>
            <a:rPr lang="en-US" b="0" i="0" dirty="0"/>
            <a:t>Section § </a:t>
          </a:r>
          <a:r>
            <a:rPr lang="en-US" b="1" i="0" dirty="0">
              <a:hlinkClick xmlns:r="http://schemas.openxmlformats.org/officeDocument/2006/relationships" r:id="rId1"/>
            </a:rPr>
            <a:t>3.385</a:t>
          </a:r>
          <a:r>
            <a:rPr lang="en-US" b="0" i="0" dirty="0"/>
            <a:t> does not preclude service connection for a current hearing disability where hearing was within normal limits on audiometric testing at separation from service.</a:t>
          </a:r>
          <a:endParaRPr lang="en-US" dirty="0"/>
        </a:p>
      </dgm:t>
    </dgm:pt>
    <dgm:pt modelId="{44C61E9A-2394-4F8F-BB65-5A6E524DB639}" type="parTrans" cxnId="{085CFB5B-45D9-44CB-AAC7-1EA45367C112}">
      <dgm:prSet/>
      <dgm:spPr/>
      <dgm:t>
        <a:bodyPr/>
        <a:lstStyle/>
        <a:p>
          <a:endParaRPr lang="en-US"/>
        </a:p>
      </dgm:t>
    </dgm:pt>
    <dgm:pt modelId="{EC455103-B887-49D8-9C9E-B895B55E99F7}" type="sibTrans" cxnId="{085CFB5B-45D9-44CB-AAC7-1EA45367C112}">
      <dgm:prSet/>
      <dgm:spPr/>
      <dgm:t>
        <a:bodyPr/>
        <a:lstStyle/>
        <a:p>
          <a:endParaRPr lang="en-US"/>
        </a:p>
      </dgm:t>
    </dgm:pt>
    <dgm:pt modelId="{0F434AB0-BF4C-4215-A388-3605F73F3CF2}">
      <dgm:prSet/>
      <dgm:spPr/>
      <dgm:t>
        <a:bodyPr/>
        <a:lstStyle/>
        <a:p>
          <a:pPr algn="just"/>
          <a:r>
            <a:rPr lang="en-US" b="0" i="0" dirty="0"/>
            <a:t>When audiometric test results at a veteran's separation from service do not meet the regulatory requirements for establishing a "disability" at that time, he or she may nevertheless establish service connection for a current hearing disability by submitting evidence that the current disability is causally related to service.  This principle was upheld by the U.S. Court of Appeals for Veterans Claims in the decision </a:t>
          </a:r>
          <a:r>
            <a:rPr lang="en-US" b="0" i="1" dirty="0"/>
            <a:t>Hensley v. Brown</a:t>
          </a:r>
          <a:r>
            <a:rPr lang="en-US" b="0" i="0" dirty="0"/>
            <a:t>, 5 </a:t>
          </a:r>
          <a:r>
            <a:rPr lang="en-US" b="0" i="0" dirty="0" err="1"/>
            <a:t>Vet.App</a:t>
          </a:r>
          <a:r>
            <a:rPr lang="en-US" b="0" i="0" dirty="0"/>
            <a:t>. 155 (1993).</a:t>
          </a:r>
          <a:endParaRPr lang="en-US" dirty="0"/>
        </a:p>
      </dgm:t>
    </dgm:pt>
    <dgm:pt modelId="{02713DED-C838-4AED-8F5B-915FB8E34AE2}" type="parTrans" cxnId="{811D1C18-B250-4D70-A322-A0965B211DBA}">
      <dgm:prSet/>
      <dgm:spPr/>
      <dgm:t>
        <a:bodyPr/>
        <a:lstStyle/>
        <a:p>
          <a:endParaRPr lang="en-US"/>
        </a:p>
      </dgm:t>
    </dgm:pt>
    <dgm:pt modelId="{2C8BE30A-6929-4C4D-889F-0E44285D7B90}" type="sibTrans" cxnId="{811D1C18-B250-4D70-A322-A0965B211DBA}">
      <dgm:prSet/>
      <dgm:spPr/>
      <dgm:t>
        <a:bodyPr/>
        <a:lstStyle/>
        <a:p>
          <a:endParaRPr lang="en-US"/>
        </a:p>
      </dgm:t>
    </dgm:pt>
    <dgm:pt modelId="{5C6B8032-7701-4419-827D-A4EF2AA6944A}" type="pres">
      <dgm:prSet presAssocID="{ACC3B7BB-4239-4D19-ADE9-53B7349C27AA}" presName="linear" presStyleCnt="0">
        <dgm:presLayoutVars>
          <dgm:animLvl val="lvl"/>
          <dgm:resizeHandles val="exact"/>
        </dgm:presLayoutVars>
      </dgm:prSet>
      <dgm:spPr/>
    </dgm:pt>
    <dgm:pt modelId="{5DB43430-07AE-4DD4-88E3-EF6494938F1F}" type="pres">
      <dgm:prSet presAssocID="{30063ABA-2350-4867-8E59-0E5B45F42FA5}" presName="parentText" presStyleLbl="node1" presStyleIdx="0" presStyleCnt="2">
        <dgm:presLayoutVars>
          <dgm:chMax val="0"/>
          <dgm:bulletEnabled val="1"/>
        </dgm:presLayoutVars>
      </dgm:prSet>
      <dgm:spPr/>
    </dgm:pt>
    <dgm:pt modelId="{A5E6F638-4AFC-4B82-9E95-F8107287AC33}" type="pres">
      <dgm:prSet presAssocID="{EC455103-B887-49D8-9C9E-B895B55E99F7}" presName="spacer" presStyleCnt="0"/>
      <dgm:spPr/>
    </dgm:pt>
    <dgm:pt modelId="{0DC75A92-784B-4B38-8811-362E1163FDC2}" type="pres">
      <dgm:prSet presAssocID="{0F434AB0-BF4C-4215-A388-3605F73F3CF2}" presName="parentText" presStyleLbl="node1" presStyleIdx="1" presStyleCnt="2">
        <dgm:presLayoutVars>
          <dgm:chMax val="0"/>
          <dgm:bulletEnabled val="1"/>
        </dgm:presLayoutVars>
      </dgm:prSet>
      <dgm:spPr/>
    </dgm:pt>
  </dgm:ptLst>
  <dgm:cxnLst>
    <dgm:cxn modelId="{5AD93E14-59BE-4575-A948-A7E25D4F0437}" type="presOf" srcId="{ACC3B7BB-4239-4D19-ADE9-53B7349C27AA}" destId="{5C6B8032-7701-4419-827D-A4EF2AA6944A}" srcOrd="0" destOrd="0" presId="urn:microsoft.com/office/officeart/2005/8/layout/vList2"/>
    <dgm:cxn modelId="{811D1C18-B250-4D70-A322-A0965B211DBA}" srcId="{ACC3B7BB-4239-4D19-ADE9-53B7349C27AA}" destId="{0F434AB0-BF4C-4215-A388-3605F73F3CF2}" srcOrd="1" destOrd="0" parTransId="{02713DED-C838-4AED-8F5B-915FB8E34AE2}" sibTransId="{2C8BE30A-6929-4C4D-889F-0E44285D7B90}"/>
    <dgm:cxn modelId="{085CFB5B-45D9-44CB-AAC7-1EA45367C112}" srcId="{ACC3B7BB-4239-4D19-ADE9-53B7349C27AA}" destId="{30063ABA-2350-4867-8E59-0E5B45F42FA5}" srcOrd="0" destOrd="0" parTransId="{44C61E9A-2394-4F8F-BB65-5A6E524DB639}" sibTransId="{EC455103-B887-49D8-9C9E-B895B55E99F7}"/>
    <dgm:cxn modelId="{5D376E49-19B6-41E3-9BF1-0E25A7A3DBFB}" type="presOf" srcId="{30063ABA-2350-4867-8E59-0E5B45F42FA5}" destId="{5DB43430-07AE-4DD4-88E3-EF6494938F1F}" srcOrd="0" destOrd="0" presId="urn:microsoft.com/office/officeart/2005/8/layout/vList2"/>
    <dgm:cxn modelId="{2216A582-C7CD-408A-B68E-6681826D9F4F}" type="presOf" srcId="{0F434AB0-BF4C-4215-A388-3605F73F3CF2}" destId="{0DC75A92-784B-4B38-8811-362E1163FDC2}" srcOrd="0" destOrd="0" presId="urn:microsoft.com/office/officeart/2005/8/layout/vList2"/>
    <dgm:cxn modelId="{FEF3FBE3-59F2-4867-9119-ABCA196D1104}" type="presParOf" srcId="{5C6B8032-7701-4419-827D-A4EF2AA6944A}" destId="{5DB43430-07AE-4DD4-88E3-EF6494938F1F}" srcOrd="0" destOrd="0" presId="urn:microsoft.com/office/officeart/2005/8/layout/vList2"/>
    <dgm:cxn modelId="{0FBD5D5B-923E-4CB7-95FA-F10E52508C53}" type="presParOf" srcId="{5C6B8032-7701-4419-827D-A4EF2AA6944A}" destId="{A5E6F638-4AFC-4B82-9E95-F8107287AC33}" srcOrd="1" destOrd="0" presId="urn:microsoft.com/office/officeart/2005/8/layout/vList2"/>
    <dgm:cxn modelId="{1A44F4EA-25E6-43A6-B44B-7010FEBEEB7F}" type="presParOf" srcId="{5C6B8032-7701-4419-827D-A4EF2AA6944A}" destId="{0DC75A92-784B-4B38-8811-362E1163FDC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BC440D-57E7-4B33-9CF0-5A19D024DC1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2FC96CC-9DBE-4530-805D-1C9B0C6C46AA}">
      <dgm:prSet/>
      <dgm:spPr/>
      <dgm:t>
        <a:bodyPr/>
        <a:lstStyle/>
        <a:p>
          <a:pPr algn="just"/>
          <a:r>
            <a:rPr lang="en-US" b="0" i="0" dirty="0"/>
            <a:t>Prior to the Vietnam era, military service examinations typically did not provide speech discrimination scores. In the past (up to the early 1970’s in some cases) audiology testing in service consisted of coin click, whisper, and spoken voice tests. </a:t>
          </a:r>
          <a:endParaRPr lang="en-US" dirty="0"/>
        </a:p>
      </dgm:t>
    </dgm:pt>
    <dgm:pt modelId="{3BD4F421-DFFD-43E7-81FD-08A24634AD23}" type="parTrans" cxnId="{0C2BB35A-F637-4B32-90D5-5B7541EB4CB4}">
      <dgm:prSet/>
      <dgm:spPr/>
      <dgm:t>
        <a:bodyPr/>
        <a:lstStyle/>
        <a:p>
          <a:endParaRPr lang="en-US"/>
        </a:p>
      </dgm:t>
    </dgm:pt>
    <dgm:pt modelId="{CEAF7588-3142-46C8-95AB-83D0EC219063}" type="sibTrans" cxnId="{0C2BB35A-F637-4B32-90D5-5B7541EB4CB4}">
      <dgm:prSet/>
      <dgm:spPr/>
      <dgm:t>
        <a:bodyPr/>
        <a:lstStyle/>
        <a:p>
          <a:endParaRPr lang="en-US"/>
        </a:p>
      </dgm:t>
    </dgm:pt>
    <dgm:pt modelId="{1ABC915D-BF3C-44BE-8F4B-A3DC119735F5}">
      <dgm:prSet/>
      <dgm:spPr/>
      <dgm:t>
        <a:bodyPr/>
        <a:lstStyle/>
        <a:p>
          <a:pPr algn="just"/>
          <a:r>
            <a:rPr lang="en-US" b="0" i="0" dirty="0"/>
            <a:t>These tests are not adequate to rule out a finding of service connection, where they were incapable of separating the various acoustic ranges (500, 1000, 2000, 3000, and 4000 Hz) VA regulations address. The question then is not whether the veteran had a diagnosed hearing loss at discharge, but whether any in-service acoustic trauma caused or aggravated the currently diagnosed hearing loss.</a:t>
          </a:r>
          <a:endParaRPr lang="en-US" dirty="0"/>
        </a:p>
      </dgm:t>
    </dgm:pt>
    <dgm:pt modelId="{004A5137-42B4-4372-9EFE-C79BFF978DBA}" type="parTrans" cxnId="{BAA7585F-1DD8-44F0-93A8-4429717786A2}">
      <dgm:prSet/>
      <dgm:spPr/>
      <dgm:t>
        <a:bodyPr/>
        <a:lstStyle/>
        <a:p>
          <a:endParaRPr lang="en-US"/>
        </a:p>
      </dgm:t>
    </dgm:pt>
    <dgm:pt modelId="{B0111E29-B752-4C6B-9EC6-6BED96A76F91}" type="sibTrans" cxnId="{BAA7585F-1DD8-44F0-93A8-4429717786A2}">
      <dgm:prSet/>
      <dgm:spPr/>
      <dgm:t>
        <a:bodyPr/>
        <a:lstStyle/>
        <a:p>
          <a:endParaRPr lang="en-US"/>
        </a:p>
      </dgm:t>
    </dgm:pt>
    <dgm:pt modelId="{94E61A5A-0046-4EED-9CA4-46DC0E26BF2A}" type="pres">
      <dgm:prSet presAssocID="{99BC440D-57E7-4B33-9CF0-5A19D024DC1A}" presName="linear" presStyleCnt="0">
        <dgm:presLayoutVars>
          <dgm:animLvl val="lvl"/>
          <dgm:resizeHandles val="exact"/>
        </dgm:presLayoutVars>
      </dgm:prSet>
      <dgm:spPr/>
    </dgm:pt>
    <dgm:pt modelId="{53BFA16C-DF21-442C-A9D4-499500D6B432}" type="pres">
      <dgm:prSet presAssocID="{12FC96CC-9DBE-4530-805D-1C9B0C6C46AA}" presName="parentText" presStyleLbl="node1" presStyleIdx="0" presStyleCnt="2">
        <dgm:presLayoutVars>
          <dgm:chMax val="0"/>
          <dgm:bulletEnabled val="1"/>
        </dgm:presLayoutVars>
      </dgm:prSet>
      <dgm:spPr/>
    </dgm:pt>
    <dgm:pt modelId="{4BB8BF4F-3442-47B7-9DC8-BD8829FD54B5}" type="pres">
      <dgm:prSet presAssocID="{CEAF7588-3142-46C8-95AB-83D0EC219063}" presName="spacer" presStyleCnt="0"/>
      <dgm:spPr/>
    </dgm:pt>
    <dgm:pt modelId="{EFB0ECDC-6656-47AB-BC7D-EE818D036598}" type="pres">
      <dgm:prSet presAssocID="{1ABC915D-BF3C-44BE-8F4B-A3DC119735F5}" presName="parentText" presStyleLbl="node1" presStyleIdx="1" presStyleCnt="2">
        <dgm:presLayoutVars>
          <dgm:chMax val="0"/>
          <dgm:bulletEnabled val="1"/>
        </dgm:presLayoutVars>
      </dgm:prSet>
      <dgm:spPr/>
    </dgm:pt>
  </dgm:ptLst>
  <dgm:cxnLst>
    <dgm:cxn modelId="{BAB19A18-5D5D-490A-8386-FD8825DFE3D3}" type="presOf" srcId="{99BC440D-57E7-4B33-9CF0-5A19D024DC1A}" destId="{94E61A5A-0046-4EED-9CA4-46DC0E26BF2A}" srcOrd="0" destOrd="0" presId="urn:microsoft.com/office/officeart/2005/8/layout/vList2"/>
    <dgm:cxn modelId="{78550B1A-3D6E-4510-B96A-11E58DBC592F}" type="presOf" srcId="{1ABC915D-BF3C-44BE-8F4B-A3DC119735F5}" destId="{EFB0ECDC-6656-47AB-BC7D-EE818D036598}" srcOrd="0" destOrd="0" presId="urn:microsoft.com/office/officeart/2005/8/layout/vList2"/>
    <dgm:cxn modelId="{BAA7585F-1DD8-44F0-93A8-4429717786A2}" srcId="{99BC440D-57E7-4B33-9CF0-5A19D024DC1A}" destId="{1ABC915D-BF3C-44BE-8F4B-A3DC119735F5}" srcOrd="1" destOrd="0" parTransId="{004A5137-42B4-4372-9EFE-C79BFF978DBA}" sibTransId="{B0111E29-B752-4C6B-9EC6-6BED96A76F91}"/>
    <dgm:cxn modelId="{0C2BB35A-F637-4B32-90D5-5B7541EB4CB4}" srcId="{99BC440D-57E7-4B33-9CF0-5A19D024DC1A}" destId="{12FC96CC-9DBE-4530-805D-1C9B0C6C46AA}" srcOrd="0" destOrd="0" parTransId="{3BD4F421-DFFD-43E7-81FD-08A24634AD23}" sibTransId="{CEAF7588-3142-46C8-95AB-83D0EC219063}"/>
    <dgm:cxn modelId="{A403E79F-B9E3-4E9C-88F6-4C114555C62E}" type="presOf" srcId="{12FC96CC-9DBE-4530-805D-1C9B0C6C46AA}" destId="{53BFA16C-DF21-442C-A9D4-499500D6B432}" srcOrd="0" destOrd="0" presId="urn:microsoft.com/office/officeart/2005/8/layout/vList2"/>
    <dgm:cxn modelId="{E08CADCF-A39A-49A5-95BF-9E4DE777B6B3}" type="presParOf" srcId="{94E61A5A-0046-4EED-9CA4-46DC0E26BF2A}" destId="{53BFA16C-DF21-442C-A9D4-499500D6B432}" srcOrd="0" destOrd="0" presId="urn:microsoft.com/office/officeart/2005/8/layout/vList2"/>
    <dgm:cxn modelId="{C2499D27-3188-4BBD-8806-5BEF49E48120}" type="presParOf" srcId="{94E61A5A-0046-4EED-9CA4-46DC0E26BF2A}" destId="{4BB8BF4F-3442-47B7-9DC8-BD8829FD54B5}" srcOrd="1" destOrd="0" presId="urn:microsoft.com/office/officeart/2005/8/layout/vList2"/>
    <dgm:cxn modelId="{7B96D378-6E28-427B-BFEA-68342594B4A0}" type="presParOf" srcId="{94E61A5A-0046-4EED-9CA4-46DC0E26BF2A}" destId="{EFB0ECDC-6656-47AB-BC7D-EE818D03659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78DFD4-567A-4325-8530-E5EB88698896}"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en-US"/>
        </a:p>
      </dgm:t>
    </dgm:pt>
    <dgm:pt modelId="{29F129FC-2D06-482E-995A-21164BF803CF}">
      <dgm:prSet/>
      <dgm:spPr/>
      <dgm:t>
        <a:bodyPr/>
        <a:lstStyle/>
        <a:p>
          <a:r>
            <a:rPr lang="en-US" b="0" i="0" dirty="0"/>
            <a:t>Most people can hear sounds between 20 hertz (</a:t>
          </a:r>
          <a:r>
            <a:rPr lang="en-US" b="0" i="0" dirty="0" err="1"/>
            <a:t>hz</a:t>
          </a:r>
          <a:r>
            <a:rPr lang="en-US" b="0" i="0" dirty="0"/>
            <a:t>), or vibrations, per second and 20,000 </a:t>
          </a:r>
          <a:r>
            <a:rPr lang="en-US" b="0" i="0" dirty="0" err="1"/>
            <a:t>hz</a:t>
          </a:r>
          <a:r>
            <a:rPr lang="en-US" b="0" i="0" dirty="0"/>
            <a:t> per second.</a:t>
          </a:r>
          <a:endParaRPr lang="en-US" dirty="0"/>
        </a:p>
      </dgm:t>
    </dgm:pt>
    <dgm:pt modelId="{3BAD6944-1E28-4D60-A1F5-FACECFD67955}" type="parTrans" cxnId="{61BD615C-0DDD-40D2-AC74-69DD5164D999}">
      <dgm:prSet/>
      <dgm:spPr/>
      <dgm:t>
        <a:bodyPr/>
        <a:lstStyle/>
        <a:p>
          <a:endParaRPr lang="en-US"/>
        </a:p>
      </dgm:t>
    </dgm:pt>
    <dgm:pt modelId="{00BBED5C-0B8B-450F-9B09-DE0DA5292176}" type="sibTrans" cxnId="{61BD615C-0DDD-40D2-AC74-69DD5164D999}">
      <dgm:prSet/>
      <dgm:spPr/>
      <dgm:t>
        <a:bodyPr/>
        <a:lstStyle/>
        <a:p>
          <a:endParaRPr lang="en-US"/>
        </a:p>
      </dgm:t>
    </dgm:pt>
    <dgm:pt modelId="{469A6639-1F25-4103-B464-75233427ED5B}">
      <dgm:prSet/>
      <dgm:spPr/>
      <dgm:t>
        <a:bodyPr/>
        <a:lstStyle/>
        <a:p>
          <a:r>
            <a:rPr lang="en-US" b="0" i="0"/>
            <a:t>In determining the appropriate percentage to assign service-connected hearing loss, the VA considers the range of hearing only in the pure tone thresholds in the 1000-2000-3000-4000 hz range.</a:t>
          </a:r>
          <a:endParaRPr lang="en-US"/>
        </a:p>
      </dgm:t>
    </dgm:pt>
    <dgm:pt modelId="{DF98F2FE-0E91-4CF6-85A8-CFF3D63B1695}" type="parTrans" cxnId="{26C47E31-2417-4A90-B573-2EA29ECF61AA}">
      <dgm:prSet/>
      <dgm:spPr/>
      <dgm:t>
        <a:bodyPr/>
        <a:lstStyle/>
        <a:p>
          <a:endParaRPr lang="en-US"/>
        </a:p>
      </dgm:t>
    </dgm:pt>
    <dgm:pt modelId="{3AAB5674-21F8-49EB-8CCE-618F7E465306}" type="sibTrans" cxnId="{26C47E31-2417-4A90-B573-2EA29ECF61AA}">
      <dgm:prSet/>
      <dgm:spPr/>
      <dgm:t>
        <a:bodyPr/>
        <a:lstStyle/>
        <a:p>
          <a:endParaRPr lang="en-US"/>
        </a:p>
      </dgm:t>
    </dgm:pt>
    <dgm:pt modelId="{67B95E3C-4AE1-485E-9234-7035DC4B6289}">
      <dgm:prSet/>
      <dgm:spPr/>
      <dgm:t>
        <a:bodyPr/>
        <a:lstStyle/>
        <a:p>
          <a:r>
            <a:rPr lang="en-US" b="0" i="0"/>
            <a:t>In our discussion of the different types of hearing loss, you will note that different types of loss will have a different effect on each range of hearing.</a:t>
          </a:r>
          <a:endParaRPr lang="en-US"/>
        </a:p>
      </dgm:t>
    </dgm:pt>
    <dgm:pt modelId="{77FE8650-E1EF-4B12-8166-2CD971ABCC5E}" type="parTrans" cxnId="{B71833E4-C17B-415E-8DD7-3398A0D1164F}">
      <dgm:prSet/>
      <dgm:spPr/>
      <dgm:t>
        <a:bodyPr/>
        <a:lstStyle/>
        <a:p>
          <a:endParaRPr lang="en-US"/>
        </a:p>
      </dgm:t>
    </dgm:pt>
    <dgm:pt modelId="{2752B233-40DD-4B3A-9AE4-F6094E6318F3}" type="sibTrans" cxnId="{B71833E4-C17B-415E-8DD7-3398A0D1164F}">
      <dgm:prSet/>
      <dgm:spPr/>
      <dgm:t>
        <a:bodyPr/>
        <a:lstStyle/>
        <a:p>
          <a:endParaRPr lang="en-US"/>
        </a:p>
      </dgm:t>
    </dgm:pt>
    <dgm:pt modelId="{F87403DE-EA6C-4775-A21C-1772DD39042A}" type="pres">
      <dgm:prSet presAssocID="{1D78DFD4-567A-4325-8530-E5EB88698896}" presName="Name0" presStyleCnt="0">
        <dgm:presLayoutVars>
          <dgm:dir/>
          <dgm:resizeHandles val="exact"/>
        </dgm:presLayoutVars>
      </dgm:prSet>
      <dgm:spPr/>
    </dgm:pt>
    <dgm:pt modelId="{54F56706-0FFD-4BB7-840A-1B01F14728C3}" type="pres">
      <dgm:prSet presAssocID="{29F129FC-2D06-482E-995A-21164BF803CF}" presName="node" presStyleLbl="node1" presStyleIdx="0" presStyleCnt="3">
        <dgm:presLayoutVars>
          <dgm:bulletEnabled val="1"/>
        </dgm:presLayoutVars>
      </dgm:prSet>
      <dgm:spPr/>
    </dgm:pt>
    <dgm:pt modelId="{A495D7B7-41B1-4603-8250-D63D5D829442}" type="pres">
      <dgm:prSet presAssocID="{00BBED5C-0B8B-450F-9B09-DE0DA5292176}" presName="sibTrans" presStyleLbl="sibTrans2D1" presStyleIdx="0" presStyleCnt="2"/>
      <dgm:spPr/>
    </dgm:pt>
    <dgm:pt modelId="{B4CFC9CA-82BC-4A71-99E4-BCE0FA3B0BBE}" type="pres">
      <dgm:prSet presAssocID="{00BBED5C-0B8B-450F-9B09-DE0DA5292176}" presName="connectorText" presStyleLbl="sibTrans2D1" presStyleIdx="0" presStyleCnt="2"/>
      <dgm:spPr/>
    </dgm:pt>
    <dgm:pt modelId="{22101FD1-76D2-4926-92A9-5989C5ED6608}" type="pres">
      <dgm:prSet presAssocID="{469A6639-1F25-4103-B464-75233427ED5B}" presName="node" presStyleLbl="node1" presStyleIdx="1" presStyleCnt="3">
        <dgm:presLayoutVars>
          <dgm:bulletEnabled val="1"/>
        </dgm:presLayoutVars>
      </dgm:prSet>
      <dgm:spPr/>
    </dgm:pt>
    <dgm:pt modelId="{2BB1717D-DB63-4814-9F98-72A184E7D4A1}" type="pres">
      <dgm:prSet presAssocID="{3AAB5674-21F8-49EB-8CCE-618F7E465306}" presName="sibTrans" presStyleLbl="sibTrans2D1" presStyleIdx="1" presStyleCnt="2"/>
      <dgm:spPr/>
    </dgm:pt>
    <dgm:pt modelId="{57A70B90-5059-402C-8260-B676E59B0A96}" type="pres">
      <dgm:prSet presAssocID="{3AAB5674-21F8-49EB-8CCE-618F7E465306}" presName="connectorText" presStyleLbl="sibTrans2D1" presStyleIdx="1" presStyleCnt="2"/>
      <dgm:spPr/>
    </dgm:pt>
    <dgm:pt modelId="{5A964225-2068-4EED-BF61-EA44CA19ACFD}" type="pres">
      <dgm:prSet presAssocID="{67B95E3C-4AE1-485E-9234-7035DC4B6289}" presName="node" presStyleLbl="node1" presStyleIdx="2" presStyleCnt="3">
        <dgm:presLayoutVars>
          <dgm:bulletEnabled val="1"/>
        </dgm:presLayoutVars>
      </dgm:prSet>
      <dgm:spPr/>
    </dgm:pt>
  </dgm:ptLst>
  <dgm:cxnLst>
    <dgm:cxn modelId="{19A4BF07-8602-4988-BA5A-1DC1A0404BD3}" type="presOf" srcId="{3AAB5674-21F8-49EB-8CCE-618F7E465306}" destId="{2BB1717D-DB63-4814-9F98-72A184E7D4A1}" srcOrd="0" destOrd="0" presId="urn:microsoft.com/office/officeart/2005/8/layout/process1"/>
    <dgm:cxn modelId="{26C47E31-2417-4A90-B573-2EA29ECF61AA}" srcId="{1D78DFD4-567A-4325-8530-E5EB88698896}" destId="{469A6639-1F25-4103-B464-75233427ED5B}" srcOrd="1" destOrd="0" parTransId="{DF98F2FE-0E91-4CF6-85A8-CFF3D63B1695}" sibTransId="{3AAB5674-21F8-49EB-8CCE-618F7E465306}"/>
    <dgm:cxn modelId="{61BD615C-0DDD-40D2-AC74-69DD5164D999}" srcId="{1D78DFD4-567A-4325-8530-E5EB88698896}" destId="{29F129FC-2D06-482E-995A-21164BF803CF}" srcOrd="0" destOrd="0" parTransId="{3BAD6944-1E28-4D60-A1F5-FACECFD67955}" sibTransId="{00BBED5C-0B8B-450F-9B09-DE0DA5292176}"/>
    <dgm:cxn modelId="{8578654D-F16B-4C26-96E3-873438D42989}" type="presOf" srcId="{3AAB5674-21F8-49EB-8CCE-618F7E465306}" destId="{57A70B90-5059-402C-8260-B676E59B0A96}" srcOrd="1" destOrd="0" presId="urn:microsoft.com/office/officeart/2005/8/layout/process1"/>
    <dgm:cxn modelId="{D5D14B7D-5BF2-4DAF-BF2F-B1F88E8426E9}" type="presOf" srcId="{67B95E3C-4AE1-485E-9234-7035DC4B6289}" destId="{5A964225-2068-4EED-BF61-EA44CA19ACFD}" srcOrd="0" destOrd="0" presId="urn:microsoft.com/office/officeart/2005/8/layout/process1"/>
    <dgm:cxn modelId="{2399338B-0787-47BF-8202-7702B13B86B4}" type="presOf" srcId="{00BBED5C-0B8B-450F-9B09-DE0DA5292176}" destId="{B4CFC9CA-82BC-4A71-99E4-BCE0FA3B0BBE}" srcOrd="1" destOrd="0" presId="urn:microsoft.com/office/officeart/2005/8/layout/process1"/>
    <dgm:cxn modelId="{DBCA709E-C69C-4344-A71E-EB630C6F0583}" type="presOf" srcId="{29F129FC-2D06-482E-995A-21164BF803CF}" destId="{54F56706-0FFD-4BB7-840A-1B01F14728C3}" srcOrd="0" destOrd="0" presId="urn:microsoft.com/office/officeart/2005/8/layout/process1"/>
    <dgm:cxn modelId="{2DCEBBB8-9525-447C-9F50-4FA6CF4BC3C9}" type="presOf" srcId="{00BBED5C-0B8B-450F-9B09-DE0DA5292176}" destId="{A495D7B7-41B1-4603-8250-D63D5D829442}" srcOrd="0" destOrd="0" presId="urn:microsoft.com/office/officeart/2005/8/layout/process1"/>
    <dgm:cxn modelId="{58A854CF-3A29-4A16-BA35-D305D0DF07EF}" type="presOf" srcId="{469A6639-1F25-4103-B464-75233427ED5B}" destId="{22101FD1-76D2-4926-92A9-5989C5ED6608}" srcOrd="0" destOrd="0" presId="urn:microsoft.com/office/officeart/2005/8/layout/process1"/>
    <dgm:cxn modelId="{B71833E4-C17B-415E-8DD7-3398A0D1164F}" srcId="{1D78DFD4-567A-4325-8530-E5EB88698896}" destId="{67B95E3C-4AE1-485E-9234-7035DC4B6289}" srcOrd="2" destOrd="0" parTransId="{77FE8650-E1EF-4B12-8166-2CD971ABCC5E}" sibTransId="{2752B233-40DD-4B3A-9AE4-F6094E6318F3}"/>
    <dgm:cxn modelId="{49191CF5-F54E-492F-8BD7-454A647E23A7}" type="presOf" srcId="{1D78DFD4-567A-4325-8530-E5EB88698896}" destId="{F87403DE-EA6C-4775-A21C-1772DD39042A}" srcOrd="0" destOrd="0" presId="urn:microsoft.com/office/officeart/2005/8/layout/process1"/>
    <dgm:cxn modelId="{5970BAD4-AADE-4487-989C-3AC86D8CEB3D}" type="presParOf" srcId="{F87403DE-EA6C-4775-A21C-1772DD39042A}" destId="{54F56706-0FFD-4BB7-840A-1B01F14728C3}" srcOrd="0" destOrd="0" presId="urn:microsoft.com/office/officeart/2005/8/layout/process1"/>
    <dgm:cxn modelId="{3C727672-9751-4011-A377-99A57F2BA9EF}" type="presParOf" srcId="{F87403DE-EA6C-4775-A21C-1772DD39042A}" destId="{A495D7B7-41B1-4603-8250-D63D5D829442}" srcOrd="1" destOrd="0" presId="urn:microsoft.com/office/officeart/2005/8/layout/process1"/>
    <dgm:cxn modelId="{43C2198A-F517-452A-B05D-DF8199C87508}" type="presParOf" srcId="{A495D7B7-41B1-4603-8250-D63D5D829442}" destId="{B4CFC9CA-82BC-4A71-99E4-BCE0FA3B0BBE}" srcOrd="0" destOrd="0" presId="urn:microsoft.com/office/officeart/2005/8/layout/process1"/>
    <dgm:cxn modelId="{DF625E27-2443-4B24-9445-A64FEEAC6F27}" type="presParOf" srcId="{F87403DE-EA6C-4775-A21C-1772DD39042A}" destId="{22101FD1-76D2-4926-92A9-5989C5ED6608}" srcOrd="2" destOrd="0" presId="urn:microsoft.com/office/officeart/2005/8/layout/process1"/>
    <dgm:cxn modelId="{9C303C48-08C1-47DF-9876-C23EEDEE8744}" type="presParOf" srcId="{F87403DE-EA6C-4775-A21C-1772DD39042A}" destId="{2BB1717D-DB63-4814-9F98-72A184E7D4A1}" srcOrd="3" destOrd="0" presId="urn:microsoft.com/office/officeart/2005/8/layout/process1"/>
    <dgm:cxn modelId="{BA67045E-1E1A-432D-BD87-76958C819306}" type="presParOf" srcId="{2BB1717D-DB63-4814-9F98-72A184E7D4A1}" destId="{57A70B90-5059-402C-8260-B676E59B0A96}" srcOrd="0" destOrd="0" presId="urn:microsoft.com/office/officeart/2005/8/layout/process1"/>
    <dgm:cxn modelId="{52DA29FB-EE27-4307-8B7E-934D70D5B351}" type="presParOf" srcId="{F87403DE-EA6C-4775-A21C-1772DD39042A}" destId="{5A964225-2068-4EED-BF61-EA44CA19ACFD}"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62CB92-418C-42A6-9226-23D417E85068}" type="doc">
      <dgm:prSet loTypeId="urn:microsoft.com/office/officeart/2005/8/layout/matrix3" loCatId="matrix" qsTypeId="urn:microsoft.com/office/officeart/2005/8/quickstyle/simple1" qsCatId="simple" csTypeId="urn:microsoft.com/office/officeart/2005/8/colors/colorful5" csCatId="colorful"/>
      <dgm:spPr/>
      <dgm:t>
        <a:bodyPr/>
        <a:lstStyle/>
        <a:p>
          <a:endParaRPr lang="en-US"/>
        </a:p>
      </dgm:t>
    </dgm:pt>
    <dgm:pt modelId="{A5291C9B-60A4-4B48-9045-94AA0C002CCB}">
      <dgm:prSet/>
      <dgm:spPr/>
      <dgm:t>
        <a:bodyPr/>
        <a:lstStyle/>
        <a:p>
          <a:r>
            <a:rPr lang="en-US" b="0" i="0" dirty="0"/>
            <a:t>Sensorineural (nerve, perceptive) deafness</a:t>
          </a:r>
          <a:endParaRPr lang="en-US" dirty="0"/>
        </a:p>
      </dgm:t>
    </dgm:pt>
    <dgm:pt modelId="{11DB2459-879A-402B-BFDC-A25B39665A3B}" type="parTrans" cxnId="{834DFE54-9D3B-4397-9D42-E95F49BFE3E8}">
      <dgm:prSet/>
      <dgm:spPr/>
      <dgm:t>
        <a:bodyPr/>
        <a:lstStyle/>
        <a:p>
          <a:endParaRPr lang="en-US"/>
        </a:p>
      </dgm:t>
    </dgm:pt>
    <dgm:pt modelId="{2C1B8CB9-8903-4AD4-A0D7-1A82EA542FD7}" type="sibTrans" cxnId="{834DFE54-9D3B-4397-9D42-E95F49BFE3E8}">
      <dgm:prSet/>
      <dgm:spPr/>
      <dgm:t>
        <a:bodyPr/>
        <a:lstStyle/>
        <a:p>
          <a:endParaRPr lang="en-US"/>
        </a:p>
      </dgm:t>
    </dgm:pt>
    <dgm:pt modelId="{07E97BAE-F0AA-431C-9A16-532F5AAD79A7}">
      <dgm:prSet/>
      <dgm:spPr/>
      <dgm:t>
        <a:bodyPr/>
        <a:lstStyle/>
        <a:p>
          <a:r>
            <a:rPr lang="en-US" b="0" i="0"/>
            <a:t>Conductive Deafness</a:t>
          </a:r>
          <a:endParaRPr lang="en-US"/>
        </a:p>
      </dgm:t>
    </dgm:pt>
    <dgm:pt modelId="{506CF5EA-4D17-4B73-AFF2-0DCB7D5DDE27}" type="parTrans" cxnId="{EDBACE95-52A8-438F-B3B4-0013739E09F4}">
      <dgm:prSet/>
      <dgm:spPr/>
      <dgm:t>
        <a:bodyPr/>
        <a:lstStyle/>
        <a:p>
          <a:endParaRPr lang="en-US"/>
        </a:p>
      </dgm:t>
    </dgm:pt>
    <dgm:pt modelId="{82A54099-5009-4EED-A361-F3F2EC257200}" type="sibTrans" cxnId="{EDBACE95-52A8-438F-B3B4-0013739E09F4}">
      <dgm:prSet/>
      <dgm:spPr/>
      <dgm:t>
        <a:bodyPr/>
        <a:lstStyle/>
        <a:p>
          <a:endParaRPr lang="en-US"/>
        </a:p>
      </dgm:t>
    </dgm:pt>
    <dgm:pt modelId="{3787A495-5CC9-438B-A4D1-6304DA6111DB}">
      <dgm:prSet/>
      <dgm:spPr/>
      <dgm:t>
        <a:bodyPr/>
        <a:lstStyle/>
        <a:p>
          <a:r>
            <a:rPr lang="en-US" b="0" i="0"/>
            <a:t>Mixed Deafness</a:t>
          </a:r>
          <a:endParaRPr lang="en-US"/>
        </a:p>
      </dgm:t>
    </dgm:pt>
    <dgm:pt modelId="{C43CCB18-561F-4DF4-A5B6-C9136608BAFF}" type="parTrans" cxnId="{D3AC5856-59CB-403C-8109-5F678D6492D2}">
      <dgm:prSet/>
      <dgm:spPr/>
      <dgm:t>
        <a:bodyPr/>
        <a:lstStyle/>
        <a:p>
          <a:endParaRPr lang="en-US"/>
        </a:p>
      </dgm:t>
    </dgm:pt>
    <dgm:pt modelId="{58374EA0-78CF-4B55-8834-EC652FAA3A21}" type="sibTrans" cxnId="{D3AC5856-59CB-403C-8109-5F678D6492D2}">
      <dgm:prSet/>
      <dgm:spPr/>
      <dgm:t>
        <a:bodyPr/>
        <a:lstStyle/>
        <a:p>
          <a:endParaRPr lang="en-US"/>
        </a:p>
      </dgm:t>
    </dgm:pt>
    <dgm:pt modelId="{E189BD5F-BC9D-4C17-8C5A-8900A1877788}">
      <dgm:prSet/>
      <dgm:spPr/>
      <dgm:t>
        <a:bodyPr/>
        <a:lstStyle/>
        <a:p>
          <a:r>
            <a:rPr lang="en-US" b="0" i="0"/>
            <a:t>Functional Deafness</a:t>
          </a:r>
          <a:endParaRPr lang="en-US"/>
        </a:p>
      </dgm:t>
    </dgm:pt>
    <dgm:pt modelId="{C4D68B00-D09C-4159-AD3B-0ED1D6CDAF0B}" type="parTrans" cxnId="{3061245B-0D74-48F3-A91E-E5E89C0AA253}">
      <dgm:prSet/>
      <dgm:spPr/>
      <dgm:t>
        <a:bodyPr/>
        <a:lstStyle/>
        <a:p>
          <a:endParaRPr lang="en-US"/>
        </a:p>
      </dgm:t>
    </dgm:pt>
    <dgm:pt modelId="{D8E1C865-EC5E-4DF2-81CC-75B0BD751746}" type="sibTrans" cxnId="{3061245B-0D74-48F3-A91E-E5E89C0AA253}">
      <dgm:prSet/>
      <dgm:spPr/>
      <dgm:t>
        <a:bodyPr/>
        <a:lstStyle/>
        <a:p>
          <a:endParaRPr lang="en-US"/>
        </a:p>
      </dgm:t>
    </dgm:pt>
    <dgm:pt modelId="{9847B476-2E5B-4231-84C9-DFD45BE06234}" type="pres">
      <dgm:prSet presAssocID="{E162CB92-418C-42A6-9226-23D417E85068}" presName="matrix" presStyleCnt="0">
        <dgm:presLayoutVars>
          <dgm:chMax val="1"/>
          <dgm:dir/>
          <dgm:resizeHandles val="exact"/>
        </dgm:presLayoutVars>
      </dgm:prSet>
      <dgm:spPr/>
    </dgm:pt>
    <dgm:pt modelId="{CA7F3292-73E1-4109-A9B9-2B2956E7614C}" type="pres">
      <dgm:prSet presAssocID="{E162CB92-418C-42A6-9226-23D417E85068}" presName="diamond" presStyleLbl="bgShp" presStyleIdx="0" presStyleCnt="1"/>
      <dgm:spPr/>
    </dgm:pt>
    <dgm:pt modelId="{6A276C31-E127-4043-9DCE-FC52085316DB}" type="pres">
      <dgm:prSet presAssocID="{E162CB92-418C-42A6-9226-23D417E85068}" presName="quad1" presStyleLbl="node1" presStyleIdx="0" presStyleCnt="4">
        <dgm:presLayoutVars>
          <dgm:chMax val="0"/>
          <dgm:chPref val="0"/>
          <dgm:bulletEnabled val="1"/>
        </dgm:presLayoutVars>
      </dgm:prSet>
      <dgm:spPr/>
    </dgm:pt>
    <dgm:pt modelId="{ADB612A9-08B5-4E2F-8258-CB68AAA47162}" type="pres">
      <dgm:prSet presAssocID="{E162CB92-418C-42A6-9226-23D417E85068}" presName="quad2" presStyleLbl="node1" presStyleIdx="1" presStyleCnt="4">
        <dgm:presLayoutVars>
          <dgm:chMax val="0"/>
          <dgm:chPref val="0"/>
          <dgm:bulletEnabled val="1"/>
        </dgm:presLayoutVars>
      </dgm:prSet>
      <dgm:spPr/>
    </dgm:pt>
    <dgm:pt modelId="{C4DA853E-78E1-484C-A7F7-996766869228}" type="pres">
      <dgm:prSet presAssocID="{E162CB92-418C-42A6-9226-23D417E85068}" presName="quad3" presStyleLbl="node1" presStyleIdx="2" presStyleCnt="4">
        <dgm:presLayoutVars>
          <dgm:chMax val="0"/>
          <dgm:chPref val="0"/>
          <dgm:bulletEnabled val="1"/>
        </dgm:presLayoutVars>
      </dgm:prSet>
      <dgm:spPr/>
    </dgm:pt>
    <dgm:pt modelId="{19F4D34D-3C29-4CA3-95EA-4CD79B53F244}" type="pres">
      <dgm:prSet presAssocID="{E162CB92-418C-42A6-9226-23D417E85068}" presName="quad4" presStyleLbl="node1" presStyleIdx="3" presStyleCnt="4">
        <dgm:presLayoutVars>
          <dgm:chMax val="0"/>
          <dgm:chPref val="0"/>
          <dgm:bulletEnabled val="1"/>
        </dgm:presLayoutVars>
      </dgm:prSet>
      <dgm:spPr/>
    </dgm:pt>
  </dgm:ptLst>
  <dgm:cxnLst>
    <dgm:cxn modelId="{3061245B-0D74-48F3-A91E-E5E89C0AA253}" srcId="{E162CB92-418C-42A6-9226-23D417E85068}" destId="{E189BD5F-BC9D-4C17-8C5A-8900A1877788}" srcOrd="3" destOrd="0" parTransId="{C4D68B00-D09C-4159-AD3B-0ED1D6CDAF0B}" sibTransId="{D8E1C865-EC5E-4DF2-81CC-75B0BD751746}"/>
    <dgm:cxn modelId="{93932548-C428-4019-9E12-FCF35F53C942}" type="presOf" srcId="{3787A495-5CC9-438B-A4D1-6304DA6111DB}" destId="{C4DA853E-78E1-484C-A7F7-996766869228}" srcOrd="0" destOrd="0" presId="urn:microsoft.com/office/officeart/2005/8/layout/matrix3"/>
    <dgm:cxn modelId="{B7A7006E-D5BA-4E78-BA17-10151CC21F22}" type="presOf" srcId="{A5291C9B-60A4-4B48-9045-94AA0C002CCB}" destId="{6A276C31-E127-4043-9DCE-FC52085316DB}" srcOrd="0" destOrd="0" presId="urn:microsoft.com/office/officeart/2005/8/layout/matrix3"/>
    <dgm:cxn modelId="{834DFE54-9D3B-4397-9D42-E95F49BFE3E8}" srcId="{E162CB92-418C-42A6-9226-23D417E85068}" destId="{A5291C9B-60A4-4B48-9045-94AA0C002CCB}" srcOrd="0" destOrd="0" parTransId="{11DB2459-879A-402B-BFDC-A25B39665A3B}" sibTransId="{2C1B8CB9-8903-4AD4-A0D7-1A82EA542FD7}"/>
    <dgm:cxn modelId="{D3AC5856-59CB-403C-8109-5F678D6492D2}" srcId="{E162CB92-418C-42A6-9226-23D417E85068}" destId="{3787A495-5CC9-438B-A4D1-6304DA6111DB}" srcOrd="2" destOrd="0" parTransId="{C43CCB18-561F-4DF4-A5B6-C9136608BAFF}" sibTransId="{58374EA0-78CF-4B55-8834-EC652FAA3A21}"/>
    <dgm:cxn modelId="{CAB82A81-B314-4BDD-8AC6-0FCD1047D42B}" type="presOf" srcId="{E189BD5F-BC9D-4C17-8C5A-8900A1877788}" destId="{19F4D34D-3C29-4CA3-95EA-4CD79B53F244}" srcOrd="0" destOrd="0" presId="urn:microsoft.com/office/officeart/2005/8/layout/matrix3"/>
    <dgm:cxn modelId="{A66E8993-26FE-4B9F-8FE6-4F7A590BD735}" type="presOf" srcId="{E162CB92-418C-42A6-9226-23D417E85068}" destId="{9847B476-2E5B-4231-84C9-DFD45BE06234}" srcOrd="0" destOrd="0" presId="urn:microsoft.com/office/officeart/2005/8/layout/matrix3"/>
    <dgm:cxn modelId="{EDBACE95-52A8-438F-B3B4-0013739E09F4}" srcId="{E162CB92-418C-42A6-9226-23D417E85068}" destId="{07E97BAE-F0AA-431C-9A16-532F5AAD79A7}" srcOrd="1" destOrd="0" parTransId="{506CF5EA-4D17-4B73-AFF2-0DCB7D5DDE27}" sibTransId="{82A54099-5009-4EED-A361-F3F2EC257200}"/>
    <dgm:cxn modelId="{C30D14A3-4875-495D-87F5-2EA36E0B1B41}" type="presOf" srcId="{07E97BAE-F0AA-431C-9A16-532F5AAD79A7}" destId="{ADB612A9-08B5-4E2F-8258-CB68AAA47162}" srcOrd="0" destOrd="0" presId="urn:microsoft.com/office/officeart/2005/8/layout/matrix3"/>
    <dgm:cxn modelId="{134F98BC-492A-4E69-A615-78B06F3D62E0}" type="presParOf" srcId="{9847B476-2E5B-4231-84C9-DFD45BE06234}" destId="{CA7F3292-73E1-4109-A9B9-2B2956E7614C}" srcOrd="0" destOrd="0" presId="urn:microsoft.com/office/officeart/2005/8/layout/matrix3"/>
    <dgm:cxn modelId="{79895952-37BE-4A94-A8B7-1E0A4A72F71C}" type="presParOf" srcId="{9847B476-2E5B-4231-84C9-DFD45BE06234}" destId="{6A276C31-E127-4043-9DCE-FC52085316DB}" srcOrd="1" destOrd="0" presId="urn:microsoft.com/office/officeart/2005/8/layout/matrix3"/>
    <dgm:cxn modelId="{7418D0F5-D2A5-4AA0-B1C5-D02883BA8B31}" type="presParOf" srcId="{9847B476-2E5B-4231-84C9-DFD45BE06234}" destId="{ADB612A9-08B5-4E2F-8258-CB68AAA47162}" srcOrd="2" destOrd="0" presId="urn:microsoft.com/office/officeart/2005/8/layout/matrix3"/>
    <dgm:cxn modelId="{FECBAD13-5496-4275-BC24-EA49B21EA9BE}" type="presParOf" srcId="{9847B476-2E5B-4231-84C9-DFD45BE06234}" destId="{C4DA853E-78E1-484C-A7F7-996766869228}" srcOrd="3" destOrd="0" presId="urn:microsoft.com/office/officeart/2005/8/layout/matrix3"/>
    <dgm:cxn modelId="{C34376FC-082C-4215-8E0F-BA9602EAEDCA}" type="presParOf" srcId="{9847B476-2E5B-4231-84C9-DFD45BE06234}" destId="{19F4D34D-3C29-4CA3-95EA-4CD79B53F244}"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4491A85-6013-40FB-85C9-1D0BA3A158F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9007750-7B13-430A-91D5-B00E977F8220}">
      <dgm:prSet/>
      <dgm:spPr/>
      <dgm:t>
        <a:bodyPr/>
        <a:lstStyle/>
        <a:p>
          <a:r>
            <a:rPr lang="en-US" b="1" i="0" u="sng" dirty="0"/>
            <a:t>Functional Hearing Loss</a:t>
          </a:r>
          <a:endParaRPr lang="en-US" u="sng" dirty="0"/>
        </a:p>
      </dgm:t>
    </dgm:pt>
    <dgm:pt modelId="{1EF9C347-EC13-42BC-9D62-F04C7E947F16}" type="parTrans" cxnId="{2EC78815-E615-4572-BF82-3D78667932FE}">
      <dgm:prSet/>
      <dgm:spPr/>
      <dgm:t>
        <a:bodyPr/>
        <a:lstStyle/>
        <a:p>
          <a:endParaRPr lang="en-US"/>
        </a:p>
      </dgm:t>
    </dgm:pt>
    <dgm:pt modelId="{377BC522-CA36-4492-960F-0DAF9A5649E7}" type="sibTrans" cxnId="{2EC78815-E615-4572-BF82-3D78667932FE}">
      <dgm:prSet/>
      <dgm:spPr/>
      <dgm:t>
        <a:bodyPr/>
        <a:lstStyle/>
        <a:p>
          <a:endParaRPr lang="en-US"/>
        </a:p>
      </dgm:t>
    </dgm:pt>
    <dgm:pt modelId="{634CDB9E-BF11-4E49-908D-571274423B0E}">
      <dgm:prSet/>
      <dgm:spPr/>
      <dgm:t>
        <a:bodyPr/>
        <a:lstStyle/>
        <a:p>
          <a:pPr algn="just"/>
          <a:r>
            <a:rPr lang="en-US" b="0" i="0" dirty="0"/>
            <a:t>Functional hearing loss is a loss without evident organic basis, and is therefore assumed to have a psychiatric origin.  Determine entitlement to service connection for a</a:t>
          </a:r>
          <a:r>
            <a:rPr lang="en-US" b="1" i="0" dirty="0"/>
            <a:t> psychiatric disability</a:t>
          </a:r>
          <a:r>
            <a:rPr lang="en-US" b="0" i="0" dirty="0"/>
            <a:t> manifested in part by a </a:t>
          </a:r>
          <a:r>
            <a:rPr lang="en-US" b="1" i="0" dirty="0"/>
            <a:t>hearing impairment</a:t>
          </a:r>
          <a:r>
            <a:rPr lang="en-US" b="0" i="0" dirty="0"/>
            <a:t> by the usual regulations pertaining to the grant of service connection.</a:t>
          </a:r>
          <a:endParaRPr lang="en-US" dirty="0"/>
        </a:p>
      </dgm:t>
    </dgm:pt>
    <dgm:pt modelId="{953A1322-8259-423A-839B-7DAAC9457E97}" type="parTrans" cxnId="{5DEF2E6B-5847-4A20-9E52-89E3995BBA0C}">
      <dgm:prSet/>
      <dgm:spPr/>
      <dgm:t>
        <a:bodyPr/>
        <a:lstStyle/>
        <a:p>
          <a:endParaRPr lang="en-US"/>
        </a:p>
      </dgm:t>
    </dgm:pt>
    <dgm:pt modelId="{01177674-8B57-4DB8-BEE4-EFA9F3B67DCC}" type="sibTrans" cxnId="{5DEF2E6B-5847-4A20-9E52-89E3995BBA0C}">
      <dgm:prSet/>
      <dgm:spPr/>
      <dgm:t>
        <a:bodyPr/>
        <a:lstStyle/>
        <a:p>
          <a:endParaRPr lang="en-US"/>
        </a:p>
      </dgm:t>
    </dgm:pt>
    <dgm:pt modelId="{14D0E957-02AC-4068-BE13-FD1F66E95859}">
      <dgm:prSet/>
      <dgm:spPr/>
      <dgm:t>
        <a:bodyPr/>
        <a:lstStyle/>
        <a:p>
          <a:pPr algn="just"/>
          <a:r>
            <a:rPr lang="en-US" b="0" i="0" dirty="0"/>
            <a:t>It is anticipated the psychiatric disorder will be identifiable by manifestations other than those relating to hearing complaints alone.  If service connection is warranted, and manifestations of </a:t>
          </a:r>
          <a:r>
            <a:rPr lang="en-US" b="1" i="0" dirty="0"/>
            <a:t>organic and functional disability are predominantly hearing impairment</a:t>
          </a:r>
          <a:r>
            <a:rPr lang="en-US" b="0" i="0" dirty="0"/>
            <a:t>, base the rating either on the organic hearing loss or the psychiatric disorder, but not in combination.</a:t>
          </a:r>
          <a:endParaRPr lang="en-US" dirty="0"/>
        </a:p>
      </dgm:t>
    </dgm:pt>
    <dgm:pt modelId="{4DA6EED5-D28D-4B14-9009-67F9CA4AEE40}" type="parTrans" cxnId="{C063E36D-E15A-4349-BD5F-50A71A4996B2}">
      <dgm:prSet/>
      <dgm:spPr/>
      <dgm:t>
        <a:bodyPr/>
        <a:lstStyle/>
        <a:p>
          <a:endParaRPr lang="en-US"/>
        </a:p>
      </dgm:t>
    </dgm:pt>
    <dgm:pt modelId="{FACB21D7-FCCB-4521-AB00-4C59509502C1}" type="sibTrans" cxnId="{C063E36D-E15A-4349-BD5F-50A71A4996B2}">
      <dgm:prSet/>
      <dgm:spPr/>
      <dgm:t>
        <a:bodyPr/>
        <a:lstStyle/>
        <a:p>
          <a:endParaRPr lang="en-US"/>
        </a:p>
      </dgm:t>
    </dgm:pt>
    <dgm:pt modelId="{C75FE4E7-7B93-4465-A0A1-9B0F4C491D12}" type="pres">
      <dgm:prSet presAssocID="{E4491A85-6013-40FB-85C9-1D0BA3A158FB}" presName="vert0" presStyleCnt="0">
        <dgm:presLayoutVars>
          <dgm:dir/>
          <dgm:animOne val="branch"/>
          <dgm:animLvl val="lvl"/>
        </dgm:presLayoutVars>
      </dgm:prSet>
      <dgm:spPr/>
    </dgm:pt>
    <dgm:pt modelId="{11602103-B393-4646-A9C9-99B8A4BF8456}" type="pres">
      <dgm:prSet presAssocID="{99007750-7B13-430A-91D5-B00E977F8220}" presName="thickLine" presStyleLbl="alignNode1" presStyleIdx="0" presStyleCnt="3"/>
      <dgm:spPr/>
    </dgm:pt>
    <dgm:pt modelId="{ED4A22F7-7E1A-4C24-B9A8-60EEEC81EB1E}" type="pres">
      <dgm:prSet presAssocID="{99007750-7B13-430A-91D5-B00E977F8220}" presName="horz1" presStyleCnt="0"/>
      <dgm:spPr/>
    </dgm:pt>
    <dgm:pt modelId="{9CD93059-8215-4753-B0C2-79FD257806CE}" type="pres">
      <dgm:prSet presAssocID="{99007750-7B13-430A-91D5-B00E977F8220}" presName="tx1" presStyleLbl="revTx" presStyleIdx="0" presStyleCnt="3" custScaleY="27831"/>
      <dgm:spPr/>
    </dgm:pt>
    <dgm:pt modelId="{803F7A9B-4930-4A94-9E58-6B0A70505B85}" type="pres">
      <dgm:prSet presAssocID="{99007750-7B13-430A-91D5-B00E977F8220}" presName="vert1" presStyleCnt="0"/>
      <dgm:spPr/>
    </dgm:pt>
    <dgm:pt modelId="{B11F65A0-0B3D-4EEA-9CFA-70E705004401}" type="pres">
      <dgm:prSet presAssocID="{634CDB9E-BF11-4E49-908D-571274423B0E}" presName="thickLine" presStyleLbl="alignNode1" presStyleIdx="1" presStyleCnt="3"/>
      <dgm:spPr/>
    </dgm:pt>
    <dgm:pt modelId="{0BF25C04-1F39-4385-ABD1-7A0E623375D9}" type="pres">
      <dgm:prSet presAssocID="{634CDB9E-BF11-4E49-908D-571274423B0E}" presName="horz1" presStyleCnt="0"/>
      <dgm:spPr/>
    </dgm:pt>
    <dgm:pt modelId="{C24DB3CB-5502-4F71-A80F-09CFD6AE94E9}" type="pres">
      <dgm:prSet presAssocID="{634CDB9E-BF11-4E49-908D-571274423B0E}" presName="tx1" presStyleLbl="revTx" presStyleIdx="1" presStyleCnt="3"/>
      <dgm:spPr/>
    </dgm:pt>
    <dgm:pt modelId="{C0935536-030A-46FB-95DB-C7B0FCDAA439}" type="pres">
      <dgm:prSet presAssocID="{634CDB9E-BF11-4E49-908D-571274423B0E}" presName="vert1" presStyleCnt="0"/>
      <dgm:spPr/>
    </dgm:pt>
    <dgm:pt modelId="{07217FE5-C052-4815-B239-A3AB079370AF}" type="pres">
      <dgm:prSet presAssocID="{14D0E957-02AC-4068-BE13-FD1F66E95859}" presName="thickLine" presStyleLbl="alignNode1" presStyleIdx="2" presStyleCnt="3"/>
      <dgm:spPr/>
    </dgm:pt>
    <dgm:pt modelId="{B856AB5A-9D4F-4165-BC52-69ECB6F654CD}" type="pres">
      <dgm:prSet presAssocID="{14D0E957-02AC-4068-BE13-FD1F66E95859}" presName="horz1" presStyleCnt="0"/>
      <dgm:spPr/>
    </dgm:pt>
    <dgm:pt modelId="{05B18F05-72D6-402C-8757-28A357CF5F27}" type="pres">
      <dgm:prSet presAssocID="{14D0E957-02AC-4068-BE13-FD1F66E95859}" presName="tx1" presStyleLbl="revTx" presStyleIdx="2" presStyleCnt="3"/>
      <dgm:spPr/>
    </dgm:pt>
    <dgm:pt modelId="{F4425CE9-7EDD-40BD-8D3B-D41F78CC8023}" type="pres">
      <dgm:prSet presAssocID="{14D0E957-02AC-4068-BE13-FD1F66E95859}" presName="vert1" presStyleCnt="0"/>
      <dgm:spPr/>
    </dgm:pt>
  </dgm:ptLst>
  <dgm:cxnLst>
    <dgm:cxn modelId="{51E1890A-A48E-48DC-B39B-29752CEBE31E}" type="presOf" srcId="{14D0E957-02AC-4068-BE13-FD1F66E95859}" destId="{05B18F05-72D6-402C-8757-28A357CF5F27}" srcOrd="0" destOrd="0" presId="urn:microsoft.com/office/officeart/2008/layout/LinedList"/>
    <dgm:cxn modelId="{2EC78815-E615-4572-BF82-3D78667932FE}" srcId="{E4491A85-6013-40FB-85C9-1D0BA3A158FB}" destId="{99007750-7B13-430A-91D5-B00E977F8220}" srcOrd="0" destOrd="0" parTransId="{1EF9C347-EC13-42BC-9D62-F04C7E947F16}" sibTransId="{377BC522-CA36-4492-960F-0DAF9A5649E7}"/>
    <dgm:cxn modelId="{5DEF2E6B-5847-4A20-9E52-89E3995BBA0C}" srcId="{E4491A85-6013-40FB-85C9-1D0BA3A158FB}" destId="{634CDB9E-BF11-4E49-908D-571274423B0E}" srcOrd="1" destOrd="0" parTransId="{953A1322-8259-423A-839B-7DAAC9457E97}" sibTransId="{01177674-8B57-4DB8-BEE4-EFA9F3B67DCC}"/>
    <dgm:cxn modelId="{C063E36D-E15A-4349-BD5F-50A71A4996B2}" srcId="{E4491A85-6013-40FB-85C9-1D0BA3A158FB}" destId="{14D0E957-02AC-4068-BE13-FD1F66E95859}" srcOrd="2" destOrd="0" parTransId="{4DA6EED5-D28D-4B14-9009-67F9CA4AEE40}" sibTransId="{FACB21D7-FCCB-4521-AB00-4C59509502C1}"/>
    <dgm:cxn modelId="{A22DF16D-E9BD-4BA1-B09E-9428DBBCB75B}" type="presOf" srcId="{E4491A85-6013-40FB-85C9-1D0BA3A158FB}" destId="{C75FE4E7-7B93-4465-A0A1-9B0F4C491D12}" srcOrd="0" destOrd="0" presId="urn:microsoft.com/office/officeart/2008/layout/LinedList"/>
    <dgm:cxn modelId="{23C8F6BC-1F93-411D-B72F-754D4CD1F929}" type="presOf" srcId="{634CDB9E-BF11-4E49-908D-571274423B0E}" destId="{C24DB3CB-5502-4F71-A80F-09CFD6AE94E9}" srcOrd="0" destOrd="0" presId="urn:microsoft.com/office/officeart/2008/layout/LinedList"/>
    <dgm:cxn modelId="{78327CFE-CE7C-4D31-AFC2-9A1FD116CA1C}" type="presOf" srcId="{99007750-7B13-430A-91D5-B00E977F8220}" destId="{9CD93059-8215-4753-B0C2-79FD257806CE}" srcOrd="0" destOrd="0" presId="urn:microsoft.com/office/officeart/2008/layout/LinedList"/>
    <dgm:cxn modelId="{FA77C5A4-5D17-4B13-B590-6DF9E09F9C38}" type="presParOf" srcId="{C75FE4E7-7B93-4465-A0A1-9B0F4C491D12}" destId="{11602103-B393-4646-A9C9-99B8A4BF8456}" srcOrd="0" destOrd="0" presId="urn:microsoft.com/office/officeart/2008/layout/LinedList"/>
    <dgm:cxn modelId="{25F9DCCC-66DF-4210-8135-7BD13F0B0605}" type="presParOf" srcId="{C75FE4E7-7B93-4465-A0A1-9B0F4C491D12}" destId="{ED4A22F7-7E1A-4C24-B9A8-60EEEC81EB1E}" srcOrd="1" destOrd="0" presId="urn:microsoft.com/office/officeart/2008/layout/LinedList"/>
    <dgm:cxn modelId="{AAD82696-6F9A-48BC-A42C-30FD102E3DDF}" type="presParOf" srcId="{ED4A22F7-7E1A-4C24-B9A8-60EEEC81EB1E}" destId="{9CD93059-8215-4753-B0C2-79FD257806CE}" srcOrd="0" destOrd="0" presId="urn:microsoft.com/office/officeart/2008/layout/LinedList"/>
    <dgm:cxn modelId="{A2BA8F9A-1DD2-47C9-9F26-A898736B9F32}" type="presParOf" srcId="{ED4A22F7-7E1A-4C24-B9A8-60EEEC81EB1E}" destId="{803F7A9B-4930-4A94-9E58-6B0A70505B85}" srcOrd="1" destOrd="0" presId="urn:microsoft.com/office/officeart/2008/layout/LinedList"/>
    <dgm:cxn modelId="{34162EDD-5AA2-4E95-A80A-DD7BE89685F8}" type="presParOf" srcId="{C75FE4E7-7B93-4465-A0A1-9B0F4C491D12}" destId="{B11F65A0-0B3D-4EEA-9CFA-70E705004401}" srcOrd="2" destOrd="0" presId="urn:microsoft.com/office/officeart/2008/layout/LinedList"/>
    <dgm:cxn modelId="{E81A8505-11DE-4F61-A692-EC4CE9540750}" type="presParOf" srcId="{C75FE4E7-7B93-4465-A0A1-9B0F4C491D12}" destId="{0BF25C04-1F39-4385-ABD1-7A0E623375D9}" srcOrd="3" destOrd="0" presId="urn:microsoft.com/office/officeart/2008/layout/LinedList"/>
    <dgm:cxn modelId="{A8007267-E887-4B28-95D0-D20355C5EA00}" type="presParOf" srcId="{0BF25C04-1F39-4385-ABD1-7A0E623375D9}" destId="{C24DB3CB-5502-4F71-A80F-09CFD6AE94E9}" srcOrd="0" destOrd="0" presId="urn:microsoft.com/office/officeart/2008/layout/LinedList"/>
    <dgm:cxn modelId="{C2BFCF22-8236-42AD-8594-878BCBE25AA8}" type="presParOf" srcId="{0BF25C04-1F39-4385-ABD1-7A0E623375D9}" destId="{C0935536-030A-46FB-95DB-C7B0FCDAA439}" srcOrd="1" destOrd="0" presId="urn:microsoft.com/office/officeart/2008/layout/LinedList"/>
    <dgm:cxn modelId="{5F900E75-BEC9-4CE0-B2AE-8C836EF76F2E}" type="presParOf" srcId="{C75FE4E7-7B93-4465-A0A1-9B0F4C491D12}" destId="{07217FE5-C052-4815-B239-A3AB079370AF}" srcOrd="4" destOrd="0" presId="urn:microsoft.com/office/officeart/2008/layout/LinedList"/>
    <dgm:cxn modelId="{79DF16AE-36C5-4959-B746-8C94F5A9B98A}" type="presParOf" srcId="{C75FE4E7-7B93-4465-A0A1-9B0F4C491D12}" destId="{B856AB5A-9D4F-4165-BC52-69ECB6F654CD}" srcOrd="5" destOrd="0" presId="urn:microsoft.com/office/officeart/2008/layout/LinedList"/>
    <dgm:cxn modelId="{245832DA-D427-41B3-8FB6-6AB682127911}" type="presParOf" srcId="{B856AB5A-9D4F-4165-BC52-69ECB6F654CD}" destId="{05B18F05-72D6-402C-8757-28A357CF5F27}" srcOrd="0" destOrd="0" presId="urn:microsoft.com/office/officeart/2008/layout/LinedList"/>
    <dgm:cxn modelId="{5F863652-F819-436A-937D-AB990E56FD63}" type="presParOf" srcId="{B856AB5A-9D4F-4165-BC52-69ECB6F654CD}" destId="{F4425CE9-7EDD-40BD-8D3B-D41F78CC802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B7079F-9EC6-47D3-B5FD-72C236ECA6B2}">
      <dsp:nvSpPr>
        <dsp:cNvPr id="0" name=""/>
        <dsp:cNvSpPr/>
      </dsp:nvSpPr>
      <dsp:spPr>
        <a:xfrm>
          <a:off x="0" y="78669"/>
          <a:ext cx="10515600" cy="99450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dirty="0"/>
            <a:t>On the military separation examination, the veteran had the following hearing test results.</a:t>
          </a:r>
          <a:endParaRPr lang="en-US" sz="2500" kern="1200" dirty="0"/>
        </a:p>
      </dsp:txBody>
      <dsp:txXfrm>
        <a:off x="48547" y="127216"/>
        <a:ext cx="10418506" cy="897406"/>
      </dsp:txXfrm>
    </dsp:sp>
    <dsp:sp modelId="{9A175A26-9476-4FC8-8BD1-0C1DE06AE494}">
      <dsp:nvSpPr>
        <dsp:cNvPr id="0" name=""/>
        <dsp:cNvSpPr/>
      </dsp:nvSpPr>
      <dsp:spPr>
        <a:xfrm>
          <a:off x="0" y="1145169"/>
          <a:ext cx="10515600" cy="99450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dirty="0"/>
            <a:t>            250      500      1000    2000    3000    4000    6000    8000    HERTZ</a:t>
          </a:r>
          <a:endParaRPr lang="en-US" sz="2500" kern="1200" dirty="0"/>
        </a:p>
      </dsp:txBody>
      <dsp:txXfrm>
        <a:off x="48547" y="1193716"/>
        <a:ext cx="10418506" cy="897406"/>
      </dsp:txXfrm>
    </dsp:sp>
    <dsp:sp modelId="{EABD4961-D815-4456-BAE8-8A0E6B009498}">
      <dsp:nvSpPr>
        <dsp:cNvPr id="0" name=""/>
        <dsp:cNvSpPr/>
      </dsp:nvSpPr>
      <dsp:spPr>
        <a:xfrm>
          <a:off x="0" y="2211669"/>
          <a:ext cx="10515600" cy="99450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a:t>RT        0          25        25        25        30        40        55        0</a:t>
          </a:r>
          <a:endParaRPr lang="en-US" sz="2500" kern="1200"/>
        </a:p>
      </dsp:txBody>
      <dsp:txXfrm>
        <a:off x="48547" y="2260216"/>
        <a:ext cx="10418506" cy="897406"/>
      </dsp:txXfrm>
    </dsp:sp>
    <dsp:sp modelId="{0ECC3883-2398-4F29-BEE7-834F71156A21}">
      <dsp:nvSpPr>
        <dsp:cNvPr id="0" name=""/>
        <dsp:cNvSpPr/>
      </dsp:nvSpPr>
      <dsp:spPr>
        <a:xfrm>
          <a:off x="0" y="3278169"/>
          <a:ext cx="10515600" cy="99450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0" i="0" kern="1200"/>
            <a:t>LT        25        25        35        30        30        35        35        40</a:t>
          </a:r>
          <a:endParaRPr lang="en-US" sz="2500" kern="1200"/>
        </a:p>
      </dsp:txBody>
      <dsp:txXfrm>
        <a:off x="48547" y="3326716"/>
        <a:ext cx="10418506" cy="8974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F92DC-733F-44AA-8173-F23C5CBD4E3B}">
      <dsp:nvSpPr>
        <dsp:cNvPr id="0" name=""/>
        <dsp:cNvSpPr/>
      </dsp:nvSpPr>
      <dsp:spPr>
        <a:xfrm>
          <a:off x="0" y="174690"/>
          <a:ext cx="7329854" cy="63198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3D5338-6481-49AE-A7CA-C9F5CAB5A5B8}">
      <dsp:nvSpPr>
        <dsp:cNvPr id="0" name=""/>
        <dsp:cNvSpPr/>
      </dsp:nvSpPr>
      <dsp:spPr>
        <a:xfrm>
          <a:off x="191175" y="316887"/>
          <a:ext cx="347591" cy="3475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53F6BD-2094-426B-A9B8-8A7007C04F42}">
      <dsp:nvSpPr>
        <dsp:cNvPr id="0" name=""/>
        <dsp:cNvSpPr/>
      </dsp:nvSpPr>
      <dsp:spPr>
        <a:xfrm>
          <a:off x="729941" y="174690"/>
          <a:ext cx="6599912" cy="63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885" tIns="66885" rIns="66885" bIns="66885" numCol="1" spcCol="1270" anchor="ctr" anchorCtr="0">
          <a:noAutofit/>
        </a:bodyPr>
        <a:lstStyle/>
        <a:p>
          <a:pPr marL="0" lvl="0" indent="0" algn="l" defTabSz="622300">
            <a:lnSpc>
              <a:spcPct val="90000"/>
            </a:lnSpc>
            <a:spcBef>
              <a:spcPct val="0"/>
            </a:spcBef>
            <a:spcAft>
              <a:spcPct val="35000"/>
            </a:spcAft>
            <a:buNone/>
          </a:pPr>
          <a:r>
            <a:rPr lang="en-US" sz="1400" b="1" i="0" kern="1200" dirty="0"/>
            <a:t>Right Ear: </a:t>
          </a:r>
          <a:r>
            <a:rPr lang="en-US" sz="1400" b="0" i="0" kern="1200" dirty="0"/>
            <a:t>The veteran has an auditory threshold of 40 decibels at 4000 Hertz.  He therefore has impaired hearing consistent with 38 C.F.R. § </a:t>
          </a:r>
          <a:r>
            <a:rPr lang="en-US" sz="1400" b="1" i="0" kern="1200" dirty="0">
              <a:hlinkClick xmlns:r="http://schemas.openxmlformats.org/officeDocument/2006/relationships" r:id="rId3"/>
            </a:rPr>
            <a:t>3.385</a:t>
          </a:r>
          <a:r>
            <a:rPr lang="en-US" sz="1400" b="0" i="0" kern="1200" dirty="0"/>
            <a:t>.</a:t>
          </a:r>
          <a:endParaRPr lang="en-US" sz="1400" kern="1200" dirty="0"/>
        </a:p>
      </dsp:txBody>
      <dsp:txXfrm>
        <a:off x="729941" y="174690"/>
        <a:ext cx="6599912" cy="631983"/>
      </dsp:txXfrm>
    </dsp:sp>
    <dsp:sp modelId="{B678A5E4-5C6F-4CF9-99CB-595909936FD3}">
      <dsp:nvSpPr>
        <dsp:cNvPr id="0" name=""/>
        <dsp:cNvSpPr/>
      </dsp:nvSpPr>
      <dsp:spPr>
        <a:xfrm>
          <a:off x="0" y="1132304"/>
          <a:ext cx="7329854" cy="63198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03BFA4-97DB-451B-8032-8D2D14A733EB}">
      <dsp:nvSpPr>
        <dsp:cNvPr id="0" name=""/>
        <dsp:cNvSpPr/>
      </dsp:nvSpPr>
      <dsp:spPr>
        <a:xfrm>
          <a:off x="191175" y="1274500"/>
          <a:ext cx="347591" cy="347591"/>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6DEBF5-D638-4165-AFE0-3053219B0811}">
      <dsp:nvSpPr>
        <dsp:cNvPr id="0" name=""/>
        <dsp:cNvSpPr/>
      </dsp:nvSpPr>
      <dsp:spPr>
        <a:xfrm>
          <a:off x="729941" y="964670"/>
          <a:ext cx="6599912" cy="967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885" tIns="66885" rIns="66885" bIns="66885" numCol="1" spcCol="1270" anchor="ctr" anchorCtr="0">
          <a:noAutofit/>
        </a:bodyPr>
        <a:lstStyle/>
        <a:p>
          <a:pPr marL="0" lvl="0" indent="0" algn="l" defTabSz="622300">
            <a:lnSpc>
              <a:spcPct val="90000"/>
            </a:lnSpc>
            <a:spcBef>
              <a:spcPct val="0"/>
            </a:spcBef>
            <a:spcAft>
              <a:spcPct val="35000"/>
            </a:spcAft>
            <a:buNone/>
          </a:pPr>
          <a:r>
            <a:rPr lang="en-US" sz="1400" b="1" i="0" kern="1200" dirty="0"/>
            <a:t>Left Ear:  </a:t>
          </a:r>
          <a:r>
            <a:rPr lang="en-US" sz="1400" b="0" i="0" kern="1200" dirty="0"/>
            <a:t>The veteran has an auditory threshold of 35 decibels at 1000 Hertz, 30 at 2000, 30 at 3000, and 35 at 4000.  The auditory thresholds of at least three frequencies are 26 decibels or greater.  He therefore has impaired hearing consistent with 38 C.F.R. § </a:t>
          </a:r>
          <a:r>
            <a:rPr lang="en-US" sz="1400" b="1" i="0" kern="1200" dirty="0">
              <a:hlinkClick xmlns:r="http://schemas.openxmlformats.org/officeDocument/2006/relationships" r:id="rId3"/>
            </a:rPr>
            <a:t>3.385</a:t>
          </a:r>
          <a:r>
            <a:rPr lang="en-US" sz="1400" b="0" i="0" kern="1200" dirty="0"/>
            <a:t>.</a:t>
          </a:r>
          <a:endParaRPr lang="en-US" sz="1400" kern="1200" dirty="0"/>
        </a:p>
      </dsp:txBody>
      <dsp:txXfrm>
        <a:off x="729941" y="964670"/>
        <a:ext cx="6599912" cy="967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43430-07AE-4DD4-88E3-EF6494938F1F}">
      <dsp:nvSpPr>
        <dsp:cNvPr id="0" name=""/>
        <dsp:cNvSpPr/>
      </dsp:nvSpPr>
      <dsp:spPr>
        <a:xfrm>
          <a:off x="0" y="40625"/>
          <a:ext cx="6578523" cy="241268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b="0" i="0" kern="1200" dirty="0"/>
            <a:t>Section § </a:t>
          </a:r>
          <a:r>
            <a:rPr lang="en-US" sz="1800" b="1" i="0" kern="1200" dirty="0">
              <a:hlinkClick xmlns:r="http://schemas.openxmlformats.org/officeDocument/2006/relationships" r:id="rId1"/>
            </a:rPr>
            <a:t>3.385</a:t>
          </a:r>
          <a:r>
            <a:rPr lang="en-US" sz="1800" b="0" i="0" kern="1200" dirty="0"/>
            <a:t> does not preclude service connection for a current hearing disability where hearing was within normal limits on audiometric testing at separation from service.</a:t>
          </a:r>
          <a:endParaRPr lang="en-US" sz="1800" kern="1200" dirty="0"/>
        </a:p>
      </dsp:txBody>
      <dsp:txXfrm>
        <a:off x="117778" y="158403"/>
        <a:ext cx="6342967" cy="2177130"/>
      </dsp:txXfrm>
    </dsp:sp>
    <dsp:sp modelId="{0DC75A92-784B-4B38-8811-362E1163FDC2}">
      <dsp:nvSpPr>
        <dsp:cNvPr id="0" name=""/>
        <dsp:cNvSpPr/>
      </dsp:nvSpPr>
      <dsp:spPr>
        <a:xfrm>
          <a:off x="0" y="2505151"/>
          <a:ext cx="6578523" cy="2412686"/>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b="0" i="0" kern="1200" dirty="0"/>
            <a:t>When audiometric test results at a veteran's separation from service do not meet the regulatory requirements for establishing a "disability" at that time, he or she may nevertheless establish service connection for a current hearing disability by submitting evidence that the current disability is causally related to service.  This principle was upheld by the U.S. Court of Appeals for Veterans Claims in the decision </a:t>
          </a:r>
          <a:r>
            <a:rPr lang="en-US" sz="1800" b="0" i="1" kern="1200" dirty="0"/>
            <a:t>Hensley v. Brown</a:t>
          </a:r>
          <a:r>
            <a:rPr lang="en-US" sz="1800" b="0" i="0" kern="1200" dirty="0"/>
            <a:t>, 5 </a:t>
          </a:r>
          <a:r>
            <a:rPr lang="en-US" sz="1800" b="0" i="0" kern="1200" dirty="0" err="1"/>
            <a:t>Vet.App</a:t>
          </a:r>
          <a:r>
            <a:rPr lang="en-US" sz="1800" b="0" i="0" kern="1200" dirty="0"/>
            <a:t>. 155 (1993).</a:t>
          </a:r>
          <a:endParaRPr lang="en-US" sz="1800" kern="1200" dirty="0"/>
        </a:p>
      </dsp:txBody>
      <dsp:txXfrm>
        <a:off x="117778" y="2622929"/>
        <a:ext cx="6342967" cy="21771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FA16C-DF21-442C-A9D4-499500D6B432}">
      <dsp:nvSpPr>
        <dsp:cNvPr id="0" name=""/>
        <dsp:cNvSpPr/>
      </dsp:nvSpPr>
      <dsp:spPr>
        <a:xfrm>
          <a:off x="0" y="125076"/>
          <a:ext cx="6301601" cy="278408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en-US" sz="2100" b="0" i="0" kern="1200" dirty="0"/>
            <a:t>Prior to the Vietnam era, military service examinations typically did not provide speech discrimination scores. In the past (up to the early 1970’s in some cases) audiology testing in service consisted of coin click, whisper, and spoken voice tests. </a:t>
          </a:r>
          <a:endParaRPr lang="en-US" sz="2100" kern="1200" dirty="0"/>
        </a:p>
      </dsp:txBody>
      <dsp:txXfrm>
        <a:off x="135908" y="260984"/>
        <a:ext cx="6029785" cy="2512272"/>
      </dsp:txXfrm>
    </dsp:sp>
    <dsp:sp modelId="{EFB0ECDC-6656-47AB-BC7D-EE818D036598}">
      <dsp:nvSpPr>
        <dsp:cNvPr id="0" name=""/>
        <dsp:cNvSpPr/>
      </dsp:nvSpPr>
      <dsp:spPr>
        <a:xfrm>
          <a:off x="0" y="2969644"/>
          <a:ext cx="6301601" cy="278408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en-US" sz="2100" b="0" i="0" kern="1200" dirty="0"/>
            <a:t>These tests are not adequate to rule out a finding of service connection, where they were incapable of separating the various acoustic ranges (500, 1000, 2000, 3000, and 4000 Hz) VA regulations address. The question then is not whether the veteran had a diagnosed hearing loss at discharge, but whether any in-service acoustic trauma caused or aggravated the currently diagnosed hearing loss.</a:t>
          </a:r>
          <a:endParaRPr lang="en-US" sz="2100" kern="1200" dirty="0"/>
        </a:p>
      </dsp:txBody>
      <dsp:txXfrm>
        <a:off x="135908" y="3105552"/>
        <a:ext cx="6029785" cy="25122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56706-0FFD-4BB7-840A-1B01F14728C3}">
      <dsp:nvSpPr>
        <dsp:cNvPr id="0" name=""/>
        <dsp:cNvSpPr/>
      </dsp:nvSpPr>
      <dsp:spPr>
        <a:xfrm>
          <a:off x="5174" y="1074779"/>
          <a:ext cx="1546613" cy="186046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i="0" kern="1200" dirty="0"/>
            <a:t>Most people can hear sounds between 20 hertz (</a:t>
          </a:r>
          <a:r>
            <a:rPr lang="en-US" sz="1200" b="0" i="0" kern="1200" dirty="0" err="1"/>
            <a:t>hz</a:t>
          </a:r>
          <a:r>
            <a:rPr lang="en-US" sz="1200" b="0" i="0" kern="1200" dirty="0"/>
            <a:t>), or vibrations, per second and 20,000 </a:t>
          </a:r>
          <a:r>
            <a:rPr lang="en-US" sz="1200" b="0" i="0" kern="1200" dirty="0" err="1"/>
            <a:t>hz</a:t>
          </a:r>
          <a:r>
            <a:rPr lang="en-US" sz="1200" b="0" i="0" kern="1200" dirty="0"/>
            <a:t> per second.</a:t>
          </a:r>
          <a:endParaRPr lang="en-US" sz="1200" kern="1200" dirty="0"/>
        </a:p>
      </dsp:txBody>
      <dsp:txXfrm>
        <a:off x="50473" y="1120078"/>
        <a:ext cx="1456015" cy="1769868"/>
      </dsp:txXfrm>
    </dsp:sp>
    <dsp:sp modelId="{A495D7B7-41B1-4603-8250-D63D5D829442}">
      <dsp:nvSpPr>
        <dsp:cNvPr id="0" name=""/>
        <dsp:cNvSpPr/>
      </dsp:nvSpPr>
      <dsp:spPr>
        <a:xfrm>
          <a:off x="1706448" y="1813232"/>
          <a:ext cx="327881" cy="38356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706448" y="1889944"/>
        <a:ext cx="229517" cy="230136"/>
      </dsp:txXfrm>
    </dsp:sp>
    <dsp:sp modelId="{22101FD1-76D2-4926-92A9-5989C5ED6608}">
      <dsp:nvSpPr>
        <dsp:cNvPr id="0" name=""/>
        <dsp:cNvSpPr/>
      </dsp:nvSpPr>
      <dsp:spPr>
        <a:xfrm>
          <a:off x="2170432" y="1074779"/>
          <a:ext cx="1546613" cy="186046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i="0" kern="1200"/>
            <a:t>In determining the appropriate percentage to assign service-connected hearing loss, the VA considers the range of hearing only in the pure tone thresholds in the 1000-2000-3000-4000 hz range.</a:t>
          </a:r>
          <a:endParaRPr lang="en-US" sz="1200" kern="1200"/>
        </a:p>
      </dsp:txBody>
      <dsp:txXfrm>
        <a:off x="2215731" y="1120078"/>
        <a:ext cx="1456015" cy="1769868"/>
      </dsp:txXfrm>
    </dsp:sp>
    <dsp:sp modelId="{2BB1717D-DB63-4814-9F98-72A184E7D4A1}">
      <dsp:nvSpPr>
        <dsp:cNvPr id="0" name=""/>
        <dsp:cNvSpPr/>
      </dsp:nvSpPr>
      <dsp:spPr>
        <a:xfrm>
          <a:off x="3871707" y="1813232"/>
          <a:ext cx="327881" cy="38356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871707" y="1889944"/>
        <a:ext cx="229517" cy="230136"/>
      </dsp:txXfrm>
    </dsp:sp>
    <dsp:sp modelId="{5A964225-2068-4EED-BF61-EA44CA19ACFD}">
      <dsp:nvSpPr>
        <dsp:cNvPr id="0" name=""/>
        <dsp:cNvSpPr/>
      </dsp:nvSpPr>
      <dsp:spPr>
        <a:xfrm>
          <a:off x="4335691" y="1074779"/>
          <a:ext cx="1546613" cy="186046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0" i="0" kern="1200"/>
            <a:t>In our discussion of the different types of hearing loss, you will note that different types of loss will have a different effect on each range of hearing.</a:t>
          </a:r>
          <a:endParaRPr lang="en-US" sz="1200" kern="1200"/>
        </a:p>
      </dsp:txBody>
      <dsp:txXfrm>
        <a:off x="4380990" y="1120078"/>
        <a:ext cx="1456015" cy="17698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7F3292-73E1-4109-A9B9-2B2956E7614C}">
      <dsp:nvSpPr>
        <dsp:cNvPr id="0" name=""/>
        <dsp:cNvSpPr/>
      </dsp:nvSpPr>
      <dsp:spPr>
        <a:xfrm>
          <a:off x="379476" y="0"/>
          <a:ext cx="5504687" cy="5504687"/>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276C31-E127-4043-9DCE-FC52085316DB}">
      <dsp:nvSpPr>
        <dsp:cNvPr id="0" name=""/>
        <dsp:cNvSpPr/>
      </dsp:nvSpPr>
      <dsp:spPr>
        <a:xfrm>
          <a:off x="902421" y="522945"/>
          <a:ext cx="2146828" cy="21468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t>Sensorineural (nerve, perceptive) deafness</a:t>
          </a:r>
          <a:endParaRPr lang="en-US" sz="2400" kern="1200" dirty="0"/>
        </a:p>
      </dsp:txBody>
      <dsp:txXfrm>
        <a:off x="1007221" y="627745"/>
        <a:ext cx="1937228" cy="1937228"/>
      </dsp:txXfrm>
    </dsp:sp>
    <dsp:sp modelId="{ADB612A9-08B5-4E2F-8258-CB68AAA47162}">
      <dsp:nvSpPr>
        <dsp:cNvPr id="0" name=""/>
        <dsp:cNvSpPr/>
      </dsp:nvSpPr>
      <dsp:spPr>
        <a:xfrm>
          <a:off x="3214390" y="522945"/>
          <a:ext cx="2146828" cy="214682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Conductive Deafness</a:t>
          </a:r>
          <a:endParaRPr lang="en-US" sz="2400" kern="1200"/>
        </a:p>
      </dsp:txBody>
      <dsp:txXfrm>
        <a:off x="3319190" y="627745"/>
        <a:ext cx="1937228" cy="1937228"/>
      </dsp:txXfrm>
    </dsp:sp>
    <dsp:sp modelId="{C4DA853E-78E1-484C-A7F7-996766869228}">
      <dsp:nvSpPr>
        <dsp:cNvPr id="0" name=""/>
        <dsp:cNvSpPr/>
      </dsp:nvSpPr>
      <dsp:spPr>
        <a:xfrm>
          <a:off x="902421" y="2834914"/>
          <a:ext cx="2146828" cy="214682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Mixed Deafness</a:t>
          </a:r>
          <a:endParaRPr lang="en-US" sz="2400" kern="1200"/>
        </a:p>
      </dsp:txBody>
      <dsp:txXfrm>
        <a:off x="1007221" y="2939714"/>
        <a:ext cx="1937228" cy="1937228"/>
      </dsp:txXfrm>
    </dsp:sp>
    <dsp:sp modelId="{19F4D34D-3C29-4CA3-95EA-4CD79B53F244}">
      <dsp:nvSpPr>
        <dsp:cNvPr id="0" name=""/>
        <dsp:cNvSpPr/>
      </dsp:nvSpPr>
      <dsp:spPr>
        <a:xfrm>
          <a:off x="3214390" y="2834914"/>
          <a:ext cx="2146828" cy="21468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Functional Deafness</a:t>
          </a:r>
          <a:endParaRPr lang="en-US" sz="2400" kern="1200"/>
        </a:p>
      </dsp:txBody>
      <dsp:txXfrm>
        <a:off x="3319190" y="2939714"/>
        <a:ext cx="1937228" cy="19372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602103-B393-4646-A9C9-99B8A4BF8456}">
      <dsp:nvSpPr>
        <dsp:cNvPr id="0" name=""/>
        <dsp:cNvSpPr/>
      </dsp:nvSpPr>
      <dsp:spPr>
        <a:xfrm>
          <a:off x="0" y="2589"/>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93059-8215-4753-B0C2-79FD257806CE}">
      <dsp:nvSpPr>
        <dsp:cNvPr id="0" name=""/>
        <dsp:cNvSpPr/>
      </dsp:nvSpPr>
      <dsp:spPr>
        <a:xfrm>
          <a:off x="0" y="2589"/>
          <a:ext cx="6492875" cy="623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i="0" u="sng" kern="1200" dirty="0"/>
            <a:t>Functional Hearing Loss</a:t>
          </a:r>
          <a:endParaRPr lang="en-US" sz="2100" u="sng" kern="1200" dirty="0"/>
        </a:p>
      </dsp:txBody>
      <dsp:txXfrm>
        <a:off x="0" y="2589"/>
        <a:ext cx="6492875" cy="623024"/>
      </dsp:txXfrm>
    </dsp:sp>
    <dsp:sp modelId="{B11F65A0-0B3D-4EEA-9CFA-70E705004401}">
      <dsp:nvSpPr>
        <dsp:cNvPr id="0" name=""/>
        <dsp:cNvSpPr/>
      </dsp:nvSpPr>
      <dsp:spPr>
        <a:xfrm>
          <a:off x="0" y="625613"/>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4DB3CB-5502-4F71-A80F-09CFD6AE94E9}">
      <dsp:nvSpPr>
        <dsp:cNvPr id="0" name=""/>
        <dsp:cNvSpPr/>
      </dsp:nvSpPr>
      <dsp:spPr>
        <a:xfrm>
          <a:off x="0" y="625613"/>
          <a:ext cx="6492875" cy="22385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b="0" i="0" kern="1200" dirty="0"/>
            <a:t>Functional hearing loss is a loss without evident organic basis, and is therefore assumed to have a psychiatric origin.  Determine entitlement to service connection for a</a:t>
          </a:r>
          <a:r>
            <a:rPr lang="en-US" sz="2100" b="1" i="0" kern="1200" dirty="0"/>
            <a:t> psychiatric disability</a:t>
          </a:r>
          <a:r>
            <a:rPr lang="en-US" sz="2100" b="0" i="0" kern="1200" dirty="0"/>
            <a:t> manifested in part by a </a:t>
          </a:r>
          <a:r>
            <a:rPr lang="en-US" sz="2100" b="1" i="0" kern="1200" dirty="0"/>
            <a:t>hearing impairment</a:t>
          </a:r>
          <a:r>
            <a:rPr lang="en-US" sz="2100" b="0" i="0" kern="1200" dirty="0"/>
            <a:t> by the usual regulations pertaining to the grant of service connection.</a:t>
          </a:r>
          <a:endParaRPr lang="en-US" sz="2100" kern="1200" dirty="0"/>
        </a:p>
      </dsp:txBody>
      <dsp:txXfrm>
        <a:off x="0" y="625613"/>
        <a:ext cx="6492875" cy="2238598"/>
      </dsp:txXfrm>
    </dsp:sp>
    <dsp:sp modelId="{07217FE5-C052-4815-B239-A3AB079370AF}">
      <dsp:nvSpPr>
        <dsp:cNvPr id="0" name=""/>
        <dsp:cNvSpPr/>
      </dsp:nvSpPr>
      <dsp:spPr>
        <a:xfrm>
          <a:off x="0" y="2864212"/>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B18F05-72D6-402C-8757-28A357CF5F27}">
      <dsp:nvSpPr>
        <dsp:cNvPr id="0" name=""/>
        <dsp:cNvSpPr/>
      </dsp:nvSpPr>
      <dsp:spPr>
        <a:xfrm>
          <a:off x="0" y="2864212"/>
          <a:ext cx="6492875" cy="22385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b="0" i="0" kern="1200" dirty="0"/>
            <a:t>It is anticipated the psychiatric disorder will be identifiable by manifestations other than those relating to hearing complaints alone.  If service connection is warranted, and manifestations of </a:t>
          </a:r>
          <a:r>
            <a:rPr lang="en-US" sz="2100" b="1" i="0" kern="1200" dirty="0"/>
            <a:t>organic and functional disability are predominantly hearing impairment</a:t>
          </a:r>
          <a:r>
            <a:rPr lang="en-US" sz="2100" b="0" i="0" kern="1200" dirty="0"/>
            <a:t>, base the rating either on the organic hearing loss or the psychiatric disorder, but not in combination.</a:t>
          </a:r>
          <a:endParaRPr lang="en-US" sz="2100" kern="1200" dirty="0"/>
        </a:p>
      </dsp:txBody>
      <dsp:txXfrm>
        <a:off x="0" y="2864212"/>
        <a:ext cx="6492875" cy="22385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38FA66-78F9-4241-909D-17EE49F87D7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3C41260-DE04-43AF-86B4-D47A25CB97C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8F5F106-435F-4183-A057-1BDC24580B7F}" type="datetimeFigureOut">
              <a:rPr lang="en-US" smtClean="0"/>
              <a:t>04/22/2022</a:t>
            </a:fld>
            <a:endParaRPr lang="en-US"/>
          </a:p>
        </p:txBody>
      </p:sp>
      <p:sp>
        <p:nvSpPr>
          <p:cNvPr id="4" name="Footer Placeholder 3">
            <a:extLst>
              <a:ext uri="{FF2B5EF4-FFF2-40B4-BE49-F238E27FC236}">
                <a16:creationId xmlns:a16="http://schemas.microsoft.com/office/drawing/2014/main" id="{7BF500DA-1D46-4DA2-9671-6671E08D94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23EEFF6-AA36-40F3-948F-C98AB23CF3D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CEF572-AB66-46BC-8E5F-5EC00ED58060}" type="slidenum">
              <a:rPr lang="en-US" smtClean="0"/>
              <a:t>‹#›</a:t>
            </a:fld>
            <a:endParaRPr lang="en-US"/>
          </a:p>
        </p:txBody>
      </p:sp>
    </p:spTree>
    <p:extLst>
      <p:ext uri="{BB962C8B-B14F-4D97-AF65-F5344CB8AC3E}">
        <p14:creationId xmlns:p14="http://schemas.microsoft.com/office/powerpoint/2010/main" val="42381438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D7D72-67E3-41C4-9BF5-666CBB6A4E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BECE00-B0BF-4DB8-BD17-2956786B75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927339-0747-4696-BFD6-1B1DC2917F5E}"/>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5" name="Footer Placeholder 4">
            <a:extLst>
              <a:ext uri="{FF2B5EF4-FFF2-40B4-BE49-F238E27FC236}">
                <a16:creationId xmlns:a16="http://schemas.microsoft.com/office/drawing/2014/main" id="{B59CF64F-F0F3-4B9A-BF2C-E46AAF6E9B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9D4D25-F6B0-43C8-9C60-321E15EB9B5A}"/>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284409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8AF0-5BC5-4B5E-A99D-7CD94F8BF3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966A59-944B-4826-876C-6EE2363184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5C127A-A029-49C6-9E0F-12AE7D125A41}"/>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5" name="Footer Placeholder 4">
            <a:extLst>
              <a:ext uri="{FF2B5EF4-FFF2-40B4-BE49-F238E27FC236}">
                <a16:creationId xmlns:a16="http://schemas.microsoft.com/office/drawing/2014/main" id="{C6E1D270-7865-4F7D-80DC-2A43EDDA7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66D9B3-346A-40A6-9BA2-49DAD37F1500}"/>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3702344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CC9B6D-F4D5-49B0-8279-03553B0F1E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551085-00FA-4052-8A05-C951E16003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26260-8F75-4AA9-B000-78D74DA06778}"/>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5" name="Footer Placeholder 4">
            <a:extLst>
              <a:ext uri="{FF2B5EF4-FFF2-40B4-BE49-F238E27FC236}">
                <a16:creationId xmlns:a16="http://schemas.microsoft.com/office/drawing/2014/main" id="{D9180B6F-19AF-497F-BC2E-788ED6165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706FED-B2C4-427A-BE15-1E7A9CAC111E}"/>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162056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4DDDB-F227-4345-BD14-C1D710887F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AFA02-303C-45AE-B9B2-519374F71B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2362E-245A-4962-8A77-04E516CB4F28}"/>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5" name="Footer Placeholder 4">
            <a:extLst>
              <a:ext uri="{FF2B5EF4-FFF2-40B4-BE49-F238E27FC236}">
                <a16:creationId xmlns:a16="http://schemas.microsoft.com/office/drawing/2014/main" id="{3B5A242E-27F0-4549-BC6C-8488D9EC57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BF9267-7A28-4D12-8D65-A63F6377D3B8}"/>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326813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501FF-F343-4FD2-B49A-5FD692F4EF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73D75E-A5DF-4ED8-A97C-621B63FE15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D97C72-BFE2-4904-82B1-5595D1053287}"/>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5" name="Footer Placeholder 4">
            <a:extLst>
              <a:ext uri="{FF2B5EF4-FFF2-40B4-BE49-F238E27FC236}">
                <a16:creationId xmlns:a16="http://schemas.microsoft.com/office/drawing/2014/main" id="{BFD65C58-4EBD-4464-ADEC-B90B56254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E71CE-928D-47BD-97EB-AECA329696B7}"/>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371625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31295-4B6F-415B-BA69-8A3B0D6C09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8DA81-217D-4881-9AFB-2B6561E46E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0A8FCC-C285-44FD-83B6-12C874F4F4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B05287-1C82-469F-A463-A19962DEBC4E}"/>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6" name="Footer Placeholder 5">
            <a:extLst>
              <a:ext uri="{FF2B5EF4-FFF2-40B4-BE49-F238E27FC236}">
                <a16:creationId xmlns:a16="http://schemas.microsoft.com/office/drawing/2014/main" id="{FF8B5794-3F0C-4FB7-85E2-EBA1F8E4BC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87B3E-E3BC-453D-BDEA-CE6DE009F72C}"/>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3444889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35CC7-511D-48C7-8360-F36305B2CF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676C72-33B6-4F48-B5D3-FF8B52D65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9C82-162B-47E7-B8EE-31138C9817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F598ED-303F-4E70-A434-2CFECF6500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E6F8AD-89C7-452E-8F86-7FCC58DF00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0D5996-17C8-4508-B09F-206042F00D52}"/>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8" name="Footer Placeholder 7">
            <a:extLst>
              <a:ext uri="{FF2B5EF4-FFF2-40B4-BE49-F238E27FC236}">
                <a16:creationId xmlns:a16="http://schemas.microsoft.com/office/drawing/2014/main" id="{C4DA8FAD-51F5-4FC7-ACF7-BA125BF565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366331-74C5-4901-8245-745972C8A751}"/>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1864805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E6293-BCBF-4949-A461-0224FE30D8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A10E9E-DD11-44C3-851A-F95E7F9BDFD2}"/>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4" name="Footer Placeholder 3">
            <a:extLst>
              <a:ext uri="{FF2B5EF4-FFF2-40B4-BE49-F238E27FC236}">
                <a16:creationId xmlns:a16="http://schemas.microsoft.com/office/drawing/2014/main" id="{07A6E961-40BB-4103-A824-165CD11CC1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02CFF4-8207-424F-9CD6-56A654D1AD26}"/>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1601209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EF58D0-444D-4E44-B905-6ADA88A2E882}"/>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3" name="Footer Placeholder 2">
            <a:extLst>
              <a:ext uri="{FF2B5EF4-FFF2-40B4-BE49-F238E27FC236}">
                <a16:creationId xmlns:a16="http://schemas.microsoft.com/office/drawing/2014/main" id="{6581ED37-2937-44FD-B624-E131D4BFB3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7E01C7-EEF6-4CBB-A558-28D915537276}"/>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55256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F858-DE09-4FAA-BCD4-B0C337EFC1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0DCC12-C0C7-4373-8698-0D26285283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8BE41F-7068-4289-AFD8-5A83A5A704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644673-4FBC-4583-B078-72FA7744A459}"/>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6" name="Footer Placeholder 5">
            <a:extLst>
              <a:ext uri="{FF2B5EF4-FFF2-40B4-BE49-F238E27FC236}">
                <a16:creationId xmlns:a16="http://schemas.microsoft.com/office/drawing/2014/main" id="{26A8E0C1-A23C-4D25-9A95-5E3A22BFDF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728F34-EB1E-4C16-81AD-A0DF466F6D53}"/>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68428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8EA89-4487-43B2-9026-BA5094421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644D3E-439A-4131-A5FC-8C6617DE9C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2EF556-821C-470E-85F5-A2B4FADC26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A4FE44-D3BC-4F05-A33B-B409A46CDAF6}"/>
              </a:ext>
            </a:extLst>
          </p:cNvPr>
          <p:cNvSpPr>
            <a:spLocks noGrp="1"/>
          </p:cNvSpPr>
          <p:nvPr>
            <p:ph type="dt" sz="half" idx="10"/>
          </p:nvPr>
        </p:nvSpPr>
        <p:spPr/>
        <p:txBody>
          <a:bodyPr/>
          <a:lstStyle/>
          <a:p>
            <a:fld id="{2DFF5051-BC06-46A3-A5C4-89354359D967}" type="datetimeFigureOut">
              <a:rPr lang="en-US" smtClean="0"/>
              <a:t>04/22/2022</a:t>
            </a:fld>
            <a:endParaRPr lang="en-US"/>
          </a:p>
        </p:txBody>
      </p:sp>
      <p:sp>
        <p:nvSpPr>
          <p:cNvPr id="6" name="Footer Placeholder 5">
            <a:extLst>
              <a:ext uri="{FF2B5EF4-FFF2-40B4-BE49-F238E27FC236}">
                <a16:creationId xmlns:a16="http://schemas.microsoft.com/office/drawing/2014/main" id="{C0361F9C-3E26-4204-8528-08C7DAC60D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8A84DA-0EF0-4ECE-AFFC-45FC647D2D71}"/>
              </a:ext>
            </a:extLst>
          </p:cNvPr>
          <p:cNvSpPr>
            <a:spLocks noGrp="1"/>
          </p:cNvSpPr>
          <p:nvPr>
            <p:ph type="sldNum" sz="quarter" idx="12"/>
          </p:nvPr>
        </p:nvSpPr>
        <p:spPr/>
        <p:txBody>
          <a:bodyPr/>
          <a:lstStyle/>
          <a:p>
            <a:fld id="{0EF377E6-CEC5-4450-85A0-0FD66C995B0A}" type="slidenum">
              <a:rPr lang="en-US" smtClean="0"/>
              <a:t>‹#›</a:t>
            </a:fld>
            <a:endParaRPr lang="en-US"/>
          </a:p>
        </p:txBody>
      </p:sp>
    </p:spTree>
    <p:extLst>
      <p:ext uri="{BB962C8B-B14F-4D97-AF65-F5344CB8AC3E}">
        <p14:creationId xmlns:p14="http://schemas.microsoft.com/office/powerpoint/2010/main" val="35866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04BF40-EE01-4EF4-BAE7-62D363C8A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C585B7-FAA6-4D69-A18E-858C7B2E5C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D8C07-B6B9-4927-B5D4-8E5E760AB5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F5051-BC06-46A3-A5C4-89354359D967}" type="datetimeFigureOut">
              <a:rPr lang="en-US" smtClean="0"/>
              <a:t>04/22/2022</a:t>
            </a:fld>
            <a:endParaRPr lang="en-US"/>
          </a:p>
        </p:txBody>
      </p:sp>
      <p:sp>
        <p:nvSpPr>
          <p:cNvPr id="5" name="Footer Placeholder 4">
            <a:extLst>
              <a:ext uri="{FF2B5EF4-FFF2-40B4-BE49-F238E27FC236}">
                <a16:creationId xmlns:a16="http://schemas.microsoft.com/office/drawing/2014/main" id="{CD9970B4-E9DF-4CC8-A2C1-FFB9FD626B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8AECFC-6939-42B8-B2F4-6AA7924FC5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377E6-CEC5-4450-85A0-0FD66C995B0A}" type="slidenum">
              <a:rPr lang="en-US" smtClean="0"/>
              <a:t>‹#›</a:t>
            </a:fld>
            <a:endParaRPr lang="en-US"/>
          </a:p>
        </p:txBody>
      </p:sp>
    </p:spTree>
    <p:extLst>
      <p:ext uri="{BB962C8B-B14F-4D97-AF65-F5344CB8AC3E}">
        <p14:creationId xmlns:p14="http://schemas.microsoft.com/office/powerpoint/2010/main" val="780411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avitrak.org/#/cfr/18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davitrak.org/#/cfr/41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davitrak.org/#/cfr/18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law.cornell.edu/uscode/text/38/1114" TargetMode="External"/><Relationship Id="rId2" Type="http://schemas.openxmlformats.org/officeDocument/2006/relationships/hyperlink" Target="http://www.davitrak.org/#/cfr/358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davitrak.org/#/cfr/186" TargetMode="External"/><Relationship Id="rId2" Type="http://schemas.openxmlformats.org/officeDocument/2006/relationships/hyperlink" Target="http://www.davitrak.org/#/cfr/18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79" name="Group 78">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83" name="Freeform: Shape 82">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0" name="Group 79">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81" name="Freeform: Shape 80">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Shape 81">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3E356986-A877-4E33-9BA5-0375779DFC26}"/>
              </a:ext>
            </a:extLst>
          </p:cNvPr>
          <p:cNvSpPr>
            <a:spLocks noGrp="1"/>
          </p:cNvSpPr>
          <p:nvPr>
            <p:ph type="ctrTitle"/>
          </p:nvPr>
        </p:nvSpPr>
        <p:spPr>
          <a:xfrm>
            <a:off x="835024" y="712014"/>
            <a:ext cx="7021513" cy="2118946"/>
          </a:xfrm>
        </p:spPr>
        <p:txBody>
          <a:bodyPr>
            <a:normAutofit/>
          </a:bodyPr>
          <a:lstStyle/>
          <a:p>
            <a:pPr algn="l"/>
            <a:br>
              <a:rPr lang="en-US" sz="2900" b="1" i="0" dirty="0">
                <a:solidFill>
                  <a:schemeClr val="bg1"/>
                </a:solidFill>
                <a:effectLst/>
                <a:latin typeface="museo-slab"/>
              </a:rPr>
            </a:br>
            <a:br>
              <a:rPr lang="en-US" sz="2900" b="1" i="0" dirty="0">
                <a:solidFill>
                  <a:schemeClr val="bg1"/>
                </a:solidFill>
                <a:effectLst/>
                <a:latin typeface="museo-slab"/>
              </a:rPr>
            </a:br>
            <a:r>
              <a:rPr lang="en-US" sz="2900" b="1" i="0" dirty="0">
                <a:solidFill>
                  <a:schemeClr val="bg1"/>
                </a:solidFill>
                <a:effectLst/>
                <a:latin typeface="museo-slab"/>
              </a:rPr>
              <a:t>Eduard G. Bueno</a:t>
            </a:r>
            <a:br>
              <a:rPr lang="en-US" sz="2900" b="1" i="0" dirty="0">
                <a:solidFill>
                  <a:schemeClr val="bg1"/>
                </a:solidFill>
                <a:effectLst/>
                <a:latin typeface="museo-slab"/>
              </a:rPr>
            </a:br>
            <a:r>
              <a:rPr lang="en-US" sz="2900" b="1" i="0" dirty="0">
                <a:solidFill>
                  <a:schemeClr val="bg1"/>
                </a:solidFill>
                <a:effectLst/>
                <a:latin typeface="museo-slab"/>
              </a:rPr>
              <a:t>DAV National Servic</a:t>
            </a:r>
            <a:r>
              <a:rPr lang="en-US" sz="2900" b="1" dirty="0">
                <a:solidFill>
                  <a:schemeClr val="bg1"/>
                </a:solidFill>
                <a:latin typeface="museo-slab"/>
              </a:rPr>
              <a:t>e Officer </a:t>
            </a:r>
            <a:br>
              <a:rPr lang="en-US" sz="2900" b="1" i="0" dirty="0">
                <a:solidFill>
                  <a:schemeClr val="bg1"/>
                </a:solidFill>
                <a:effectLst/>
                <a:latin typeface="museo-slab"/>
              </a:rPr>
            </a:br>
            <a:endParaRPr lang="en-US" sz="2900" dirty="0">
              <a:solidFill>
                <a:schemeClr val="bg1"/>
              </a:solidFill>
            </a:endParaRPr>
          </a:p>
        </p:txBody>
      </p:sp>
      <p:sp>
        <p:nvSpPr>
          <p:cNvPr id="3" name="Subtitle 2">
            <a:extLst>
              <a:ext uri="{FF2B5EF4-FFF2-40B4-BE49-F238E27FC236}">
                <a16:creationId xmlns:a16="http://schemas.microsoft.com/office/drawing/2014/main" id="{AA44477C-B019-449E-A750-E1C767E2CD9F}"/>
              </a:ext>
            </a:extLst>
          </p:cNvPr>
          <p:cNvSpPr>
            <a:spLocks noGrp="1"/>
          </p:cNvSpPr>
          <p:nvPr>
            <p:ph type="subTitle" idx="1"/>
          </p:nvPr>
        </p:nvSpPr>
        <p:spPr>
          <a:xfrm>
            <a:off x="830784" y="3296011"/>
            <a:ext cx="7025753" cy="1012778"/>
          </a:xfrm>
        </p:spPr>
        <p:txBody>
          <a:bodyPr>
            <a:normAutofit/>
          </a:bodyPr>
          <a:lstStyle/>
          <a:p>
            <a:pPr algn="l"/>
            <a:r>
              <a:rPr lang="en-US" sz="2400" b="1" i="0" dirty="0">
                <a:solidFill>
                  <a:schemeClr val="bg1"/>
                </a:solidFill>
                <a:effectLst/>
                <a:latin typeface="museo-slab"/>
              </a:rPr>
              <a:t>Service Connection of Hearing Loss</a:t>
            </a:r>
            <a:endParaRPr lang="en-US" dirty="0">
              <a:solidFill>
                <a:schemeClr val="bg1"/>
              </a:solidFill>
            </a:endParaRPr>
          </a:p>
          <a:p>
            <a:pPr algn="l"/>
            <a:endParaRPr lang="en-US" dirty="0">
              <a:solidFill>
                <a:schemeClr val="bg1"/>
              </a:solidFill>
            </a:endParaRPr>
          </a:p>
        </p:txBody>
      </p:sp>
    </p:spTree>
    <p:extLst>
      <p:ext uri="{BB962C8B-B14F-4D97-AF65-F5344CB8AC3E}">
        <p14:creationId xmlns:p14="http://schemas.microsoft.com/office/powerpoint/2010/main" val="124817630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1E1A6DE-AD29-45E5-800D-92D48C990975}"/>
              </a:ext>
            </a:extLst>
          </p:cNvPr>
          <p:cNvSpPr>
            <a:spLocks noGrp="1"/>
          </p:cNvSpPr>
          <p:nvPr>
            <p:ph type="title"/>
          </p:nvPr>
        </p:nvSpPr>
        <p:spPr>
          <a:xfrm>
            <a:off x="838200" y="704088"/>
            <a:ext cx="3529953" cy="2980944"/>
          </a:xfrm>
        </p:spPr>
        <p:txBody>
          <a:bodyPr>
            <a:normAutofit/>
          </a:bodyPr>
          <a:lstStyle/>
          <a:p>
            <a:r>
              <a:rPr lang="en-US" b="1" i="0" dirty="0">
                <a:solidFill>
                  <a:schemeClr val="bg1"/>
                </a:solidFill>
                <a:effectLst/>
                <a:latin typeface="museo-slab"/>
              </a:rPr>
              <a:t>Answer</a:t>
            </a:r>
            <a:endParaRPr lang="en-US" dirty="0">
              <a:solidFill>
                <a:schemeClr val="bg1"/>
              </a:solidFill>
            </a:endParaRPr>
          </a:p>
        </p:txBody>
      </p:sp>
      <p:sp>
        <p:nvSpPr>
          <p:cNvPr id="3" name="Content Placeholder 2">
            <a:extLst>
              <a:ext uri="{FF2B5EF4-FFF2-40B4-BE49-F238E27FC236}">
                <a16:creationId xmlns:a16="http://schemas.microsoft.com/office/drawing/2014/main" id="{62D967B8-DD91-4634-9E11-FA9BC8893B9F}"/>
              </a:ext>
            </a:extLst>
          </p:cNvPr>
          <p:cNvSpPr>
            <a:spLocks noGrp="1"/>
          </p:cNvSpPr>
          <p:nvPr>
            <p:ph idx="1"/>
          </p:nvPr>
        </p:nvSpPr>
        <p:spPr>
          <a:xfrm>
            <a:off x="6212410" y="704088"/>
            <a:ext cx="5135293" cy="5248656"/>
          </a:xfrm>
        </p:spPr>
        <p:txBody>
          <a:bodyPr anchor="ctr">
            <a:normAutofit lnSpcReduction="10000"/>
          </a:bodyPr>
          <a:lstStyle/>
          <a:p>
            <a:pPr marL="0" indent="0" algn="just">
              <a:buNone/>
            </a:pPr>
            <a:r>
              <a:rPr lang="en-US" sz="2400" b="1" i="0" dirty="0">
                <a:effectLst/>
                <a:latin typeface="fira-sans"/>
              </a:rPr>
              <a:t>Right Ear:  </a:t>
            </a:r>
            <a:r>
              <a:rPr lang="en-US" sz="2400" b="0" i="0" dirty="0">
                <a:effectLst/>
                <a:latin typeface="fira-sans"/>
              </a:rPr>
              <a:t>The veteran has an auditory threshold of 30 decibels at 500 Hertz, 35 at 1000, 45 at 2000, 45 at 3000, and 50 at 4000.  The auditory thresholds of five frequencies are 26 decibels or greater.  He also has auditory thresholds of 40 or more in three ranges.  He therefore has impaired hearing consistent with 38 C.F.R. § </a:t>
            </a:r>
            <a:r>
              <a:rPr lang="en-US" sz="2400" b="1" i="0" u="none" strike="noStrike" dirty="0">
                <a:effectLst/>
                <a:latin typeface="fira-sans"/>
                <a:hlinkClick r:id="rId2"/>
              </a:rPr>
              <a:t>3.385</a:t>
            </a:r>
            <a:r>
              <a:rPr lang="en-US" sz="2400" b="0" i="0" dirty="0">
                <a:effectLst/>
                <a:latin typeface="fira-sans"/>
              </a:rPr>
              <a:t>.  This is an example of a sensorineural hearing impairment.</a:t>
            </a:r>
          </a:p>
          <a:p>
            <a:pPr marL="0" indent="0" algn="just">
              <a:buNone/>
            </a:pPr>
            <a:endParaRPr lang="en-US" sz="2400" b="0" i="0" dirty="0">
              <a:effectLst/>
              <a:latin typeface="fira-sans"/>
            </a:endParaRPr>
          </a:p>
          <a:p>
            <a:pPr marL="0" indent="0" algn="just">
              <a:buNone/>
            </a:pPr>
            <a:r>
              <a:rPr lang="en-US" sz="2400" b="1" i="0" dirty="0">
                <a:effectLst/>
                <a:latin typeface="fira-sans"/>
              </a:rPr>
              <a:t>Left Ear:  </a:t>
            </a:r>
            <a:r>
              <a:rPr lang="en-US" sz="2400" b="0" i="0" dirty="0">
                <a:effectLst/>
                <a:latin typeface="fira-sans"/>
              </a:rPr>
              <a:t>The veteran does not have impaired hearing consistent with 38 C.F.R. § </a:t>
            </a:r>
            <a:r>
              <a:rPr lang="en-US" sz="2400" b="1" i="0" u="none" strike="noStrike" dirty="0">
                <a:effectLst/>
                <a:latin typeface="fira-sans"/>
                <a:hlinkClick r:id="rId2"/>
              </a:rPr>
              <a:t>3.385</a:t>
            </a:r>
            <a:r>
              <a:rPr lang="en-US" sz="2400" b="0" i="0" dirty="0">
                <a:effectLst/>
                <a:latin typeface="fira-sans"/>
              </a:rPr>
              <a:t>.</a:t>
            </a:r>
          </a:p>
          <a:p>
            <a:endParaRPr lang="en-US" sz="2400" dirty="0"/>
          </a:p>
        </p:txBody>
      </p:sp>
    </p:spTree>
    <p:extLst>
      <p:ext uri="{BB962C8B-B14F-4D97-AF65-F5344CB8AC3E}">
        <p14:creationId xmlns:p14="http://schemas.microsoft.com/office/powerpoint/2010/main" val="16588465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020450-7759-45DB-89B9-05B7A724C941}"/>
              </a:ext>
            </a:extLst>
          </p:cNvPr>
          <p:cNvSpPr>
            <a:spLocks noGrp="1"/>
          </p:cNvSpPr>
          <p:nvPr>
            <p:ph type="title"/>
          </p:nvPr>
        </p:nvSpPr>
        <p:spPr>
          <a:xfrm>
            <a:off x="767290" y="1780661"/>
            <a:ext cx="3582073" cy="3196856"/>
          </a:xfrm>
        </p:spPr>
        <p:txBody>
          <a:bodyPr anchor="t">
            <a:normAutofit/>
          </a:bodyPr>
          <a:lstStyle/>
          <a:p>
            <a:r>
              <a:rPr lang="en-US" sz="4800" b="1" i="0">
                <a:solidFill>
                  <a:schemeClr val="bg1"/>
                </a:solidFill>
                <a:effectLst/>
                <a:latin typeface="museo-slab"/>
              </a:rPr>
              <a:t>Hearing Loss</a:t>
            </a:r>
            <a:endParaRPr lang="en-US" sz="4800">
              <a:solidFill>
                <a:schemeClr val="bg1"/>
              </a:solidFill>
            </a:endParaRPr>
          </a:p>
        </p:txBody>
      </p:sp>
      <p:grpSp>
        <p:nvGrpSpPr>
          <p:cNvPr id="13" name="Group 12">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4"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5"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Content Placeholder 2">
            <a:extLst>
              <a:ext uri="{FF2B5EF4-FFF2-40B4-BE49-F238E27FC236}">
                <a16:creationId xmlns:a16="http://schemas.microsoft.com/office/drawing/2014/main" id="{1042B291-D857-4AC0-B437-CB307AAF6029}"/>
              </a:ext>
            </a:extLst>
          </p:cNvPr>
          <p:cNvGraphicFramePr>
            <a:graphicFrameLocks noGrp="1"/>
          </p:cNvGraphicFramePr>
          <p:nvPr>
            <p:ph idx="1"/>
            <p:extLst>
              <p:ext uri="{D42A27DB-BD31-4B8C-83A1-F6EECF244321}">
                <p14:modId xmlns:p14="http://schemas.microsoft.com/office/powerpoint/2010/main" val="468081010"/>
              </p:ext>
            </p:extLst>
          </p:nvPr>
        </p:nvGraphicFramePr>
        <p:xfrm>
          <a:off x="5116653" y="933454"/>
          <a:ext cx="6578523" cy="4958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5723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6E8370-2728-4D33-B8A9-CD35E8DEFE10}"/>
              </a:ext>
            </a:extLst>
          </p:cNvPr>
          <p:cNvSpPr>
            <a:spLocks noGrp="1"/>
          </p:cNvSpPr>
          <p:nvPr>
            <p:ph type="title"/>
          </p:nvPr>
        </p:nvSpPr>
        <p:spPr>
          <a:xfrm>
            <a:off x="838200" y="1195697"/>
            <a:ext cx="3200400" cy="4238118"/>
          </a:xfrm>
        </p:spPr>
        <p:txBody>
          <a:bodyPr>
            <a:normAutofit/>
          </a:bodyPr>
          <a:lstStyle/>
          <a:p>
            <a:r>
              <a:rPr lang="en-US" b="1" i="0">
                <a:solidFill>
                  <a:schemeClr val="bg1"/>
                </a:solidFill>
                <a:effectLst/>
                <a:latin typeface="museo-slab"/>
              </a:rPr>
              <a:t>Hearing Loss</a:t>
            </a:r>
            <a:endParaRPr lang="en-US">
              <a:solidFill>
                <a:schemeClr val="bg1"/>
              </a:solidFill>
            </a:endParaRPr>
          </a:p>
        </p:txBody>
      </p:sp>
      <p:grpSp>
        <p:nvGrpSpPr>
          <p:cNvPr id="13"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4" name="Freeform: Shape 13">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Oval 18">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1"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2" name="Freeform: Shape 21">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aphicFrame>
        <p:nvGraphicFramePr>
          <p:cNvPr id="5" name="Content Placeholder 2">
            <a:extLst>
              <a:ext uri="{FF2B5EF4-FFF2-40B4-BE49-F238E27FC236}">
                <a16:creationId xmlns:a16="http://schemas.microsoft.com/office/drawing/2014/main" id="{1F9B1B32-30AE-9F9B-5DC0-6C0EDBF81488}"/>
              </a:ext>
            </a:extLst>
          </p:cNvPr>
          <p:cNvGraphicFramePr>
            <a:graphicFrameLocks noGrp="1"/>
          </p:cNvGraphicFramePr>
          <p:nvPr>
            <p:ph idx="1"/>
            <p:extLst>
              <p:ext uri="{D42A27DB-BD31-4B8C-83A1-F6EECF244321}">
                <p14:modId xmlns:p14="http://schemas.microsoft.com/office/powerpoint/2010/main" val="3361463638"/>
              </p:ext>
            </p:extLst>
          </p:nvPr>
        </p:nvGraphicFramePr>
        <p:xfrm>
          <a:off x="5484139" y="477540"/>
          <a:ext cx="6301601" cy="5878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482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EBF06A5-4173-45DE-87B1-0791E098A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186B3D7-769F-F44B-1DDA-04EF9A068AC9}"/>
              </a:ext>
            </a:extLst>
          </p:cNvPr>
          <p:cNvPicPr>
            <a:picLocks noChangeAspect="1"/>
          </p:cNvPicPr>
          <p:nvPr/>
        </p:nvPicPr>
        <p:blipFill rotWithShape="1">
          <a:blip r:embed="rId2"/>
          <a:srcRect l="5148" r="24543"/>
          <a:stretch/>
        </p:blipFill>
        <p:spPr>
          <a:xfrm>
            <a:off x="6728728" y="1690688"/>
            <a:ext cx="5463273" cy="5167312"/>
          </a:xfrm>
          <a:custGeom>
            <a:avLst/>
            <a:gdLst/>
            <a:ahLst/>
            <a:cxnLst/>
            <a:rect l="l" t="t" r="r" b="b"/>
            <a:pathLst>
              <a:path w="5463273" h="5167312">
                <a:moveTo>
                  <a:pt x="2391664" y="0"/>
                </a:moveTo>
                <a:lnTo>
                  <a:pt x="2729598" y="0"/>
                </a:lnTo>
                <a:lnTo>
                  <a:pt x="3668014" y="0"/>
                </a:lnTo>
                <a:lnTo>
                  <a:pt x="5463273" y="0"/>
                </a:lnTo>
                <a:lnTo>
                  <a:pt x="5463273" y="5167310"/>
                </a:lnTo>
                <a:lnTo>
                  <a:pt x="3668014" y="5167310"/>
                </a:lnTo>
                <a:lnTo>
                  <a:pt x="3668014" y="5167312"/>
                </a:lnTo>
                <a:lnTo>
                  <a:pt x="0" y="5167312"/>
                </a:lnTo>
                <a:lnTo>
                  <a:pt x="2393879" y="952"/>
                </a:lnTo>
                <a:lnTo>
                  <a:pt x="2391664" y="952"/>
                </a:lnTo>
                <a:close/>
              </a:path>
            </a:pathLst>
          </a:custGeom>
        </p:spPr>
      </p:pic>
      <p:sp>
        <p:nvSpPr>
          <p:cNvPr id="12" name="Freeform: Shape 11">
            <a:extLst>
              <a:ext uri="{FF2B5EF4-FFF2-40B4-BE49-F238E27FC236}">
                <a16:creationId xmlns:a16="http://schemas.microsoft.com/office/drawing/2014/main" id="{581DAA37-DAFB-47C9-9EE7-11C030BEC8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0688"/>
            <a:ext cx="8958061" cy="5167312"/>
          </a:xfrm>
          <a:custGeom>
            <a:avLst/>
            <a:gdLst>
              <a:gd name="connsiteX0" fmla="*/ 0 w 8958061"/>
              <a:gd name="connsiteY0" fmla="*/ 0 h 5167312"/>
              <a:gd name="connsiteX1" fmla="*/ 7885684 w 8958061"/>
              <a:gd name="connsiteY1" fmla="*/ 0 h 5167312"/>
              <a:gd name="connsiteX2" fmla="*/ 7884964 w 8958061"/>
              <a:gd name="connsiteY2" fmla="*/ 952 h 5167312"/>
              <a:gd name="connsiteX3" fmla="*/ 8958061 w 8958061"/>
              <a:gd name="connsiteY3" fmla="*/ 952 h 5167312"/>
              <a:gd name="connsiteX4" fmla="*/ 6564182 w 8958061"/>
              <a:gd name="connsiteY4" fmla="*/ 5167312 h 5167312"/>
              <a:gd name="connsiteX5" fmla="*/ 3026607 w 8958061"/>
              <a:gd name="connsiteY5" fmla="*/ 5167312 h 5167312"/>
              <a:gd name="connsiteX6" fmla="*/ 3026607 w 8958061"/>
              <a:gd name="connsiteY6" fmla="*/ 5166360 h 5167312"/>
              <a:gd name="connsiteX7" fmla="*/ 0 w 8958061"/>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58061" h="5167312">
                <a:moveTo>
                  <a:pt x="0" y="0"/>
                </a:moveTo>
                <a:lnTo>
                  <a:pt x="7885684" y="0"/>
                </a:lnTo>
                <a:lnTo>
                  <a:pt x="7884964" y="952"/>
                </a:lnTo>
                <a:lnTo>
                  <a:pt x="8958061" y="952"/>
                </a:lnTo>
                <a:lnTo>
                  <a:pt x="6564182" y="5167312"/>
                </a:lnTo>
                <a:lnTo>
                  <a:pt x="3026607" y="5167312"/>
                </a:lnTo>
                <a:lnTo>
                  <a:pt x="3026607"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CA271C3-0A59-43CC-BA67-E8F7FCF652A7}"/>
              </a:ext>
            </a:extLst>
          </p:cNvPr>
          <p:cNvSpPr>
            <a:spLocks noGrp="1"/>
          </p:cNvSpPr>
          <p:nvPr>
            <p:ph type="title"/>
          </p:nvPr>
        </p:nvSpPr>
        <p:spPr>
          <a:xfrm>
            <a:off x="841248" y="365759"/>
            <a:ext cx="7769352" cy="1325880"/>
          </a:xfrm>
        </p:spPr>
        <p:txBody>
          <a:bodyPr anchor="ctr">
            <a:normAutofit/>
          </a:bodyPr>
          <a:lstStyle/>
          <a:p>
            <a:r>
              <a:rPr lang="en-US" b="1" i="0">
                <a:solidFill>
                  <a:schemeClr val="bg1"/>
                </a:solidFill>
                <a:effectLst/>
                <a:latin typeface="fira-sans"/>
              </a:rPr>
              <a:t>Types of Hearing Loss</a:t>
            </a:r>
            <a:br>
              <a:rPr lang="en-US" b="1" i="0">
                <a:solidFill>
                  <a:schemeClr val="bg1"/>
                </a:solidFill>
                <a:effectLst/>
                <a:latin typeface="fira-sans"/>
              </a:rPr>
            </a:br>
            <a:endParaRPr lang="en-US">
              <a:solidFill>
                <a:schemeClr val="bg1"/>
              </a:solidFill>
            </a:endParaRPr>
          </a:p>
        </p:txBody>
      </p:sp>
      <p:sp>
        <p:nvSpPr>
          <p:cNvPr id="14" name="Freeform: Shape 13">
            <a:extLst>
              <a:ext uri="{FF2B5EF4-FFF2-40B4-BE49-F238E27FC236}">
                <a16:creationId xmlns:a16="http://schemas.microsoft.com/office/drawing/2014/main" id="{F4CBD955-7E14-485C-919F-EC1D1B9BC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5410" y="2"/>
            <a:ext cx="2986590" cy="1511301"/>
          </a:xfrm>
          <a:custGeom>
            <a:avLst/>
            <a:gdLst>
              <a:gd name="connsiteX0" fmla="*/ 697617 w 2986590"/>
              <a:gd name="connsiteY0" fmla="*/ 0 h 1511301"/>
              <a:gd name="connsiteX1" fmla="*/ 1096710 w 2986590"/>
              <a:gd name="connsiteY1" fmla="*/ 0 h 1511301"/>
              <a:gd name="connsiteX2" fmla="*/ 1191330 w 2986590"/>
              <a:gd name="connsiteY2" fmla="*/ 0 h 1511301"/>
              <a:gd name="connsiteX3" fmla="*/ 2986590 w 2986590"/>
              <a:gd name="connsiteY3" fmla="*/ 0 h 1511301"/>
              <a:gd name="connsiteX4" fmla="*/ 2986590 w 2986590"/>
              <a:gd name="connsiteY4" fmla="*/ 1511301 h 1511301"/>
              <a:gd name="connsiteX5" fmla="*/ 1191330 w 2986590"/>
              <a:gd name="connsiteY5" fmla="*/ 1511301 h 1511301"/>
              <a:gd name="connsiteX6" fmla="*/ 399093 w 2986590"/>
              <a:gd name="connsiteY6" fmla="*/ 1511301 h 1511301"/>
              <a:gd name="connsiteX7" fmla="*/ 0 w 2986590"/>
              <a:gd name="connsiteY7" fmla="*/ 1511301 h 151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86590" h="1511301">
                <a:moveTo>
                  <a:pt x="697617" y="0"/>
                </a:moveTo>
                <a:lnTo>
                  <a:pt x="1096710" y="0"/>
                </a:lnTo>
                <a:lnTo>
                  <a:pt x="1191330" y="0"/>
                </a:lnTo>
                <a:lnTo>
                  <a:pt x="2986590" y="0"/>
                </a:lnTo>
                <a:lnTo>
                  <a:pt x="2986590" y="1511301"/>
                </a:lnTo>
                <a:lnTo>
                  <a:pt x="1191330" y="1511301"/>
                </a:lnTo>
                <a:lnTo>
                  <a:pt x="399093"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4950A151-0517-001E-2A55-A2097D565E21}"/>
              </a:ext>
            </a:extLst>
          </p:cNvPr>
          <p:cNvGraphicFramePr>
            <a:graphicFrameLocks noGrp="1"/>
          </p:cNvGraphicFramePr>
          <p:nvPr>
            <p:ph idx="1"/>
            <p:extLst>
              <p:ext uri="{D42A27DB-BD31-4B8C-83A1-F6EECF244321}">
                <p14:modId xmlns:p14="http://schemas.microsoft.com/office/powerpoint/2010/main" val="3838318673"/>
              </p:ext>
            </p:extLst>
          </p:nvPr>
        </p:nvGraphicFramePr>
        <p:xfrm>
          <a:off x="841248" y="2209800"/>
          <a:ext cx="5887479" cy="401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36365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54F56706-0FFD-4BB7-840A-1B01F14728C3}"/>
                                            </p:graphicEl>
                                          </p:spTgt>
                                        </p:tgtEl>
                                        <p:attrNameLst>
                                          <p:attrName>style.visibility</p:attrName>
                                        </p:attrNameLst>
                                      </p:cBhvr>
                                      <p:to>
                                        <p:strVal val="visible"/>
                                      </p:to>
                                    </p:set>
                                    <p:anim calcmode="lin" valueType="num">
                                      <p:cBhvr additive="base">
                                        <p:cTn id="7" dur="500" fill="hold"/>
                                        <p:tgtEl>
                                          <p:spTgt spid="5">
                                            <p:graphicEl>
                                              <a:dgm id="{54F56706-0FFD-4BB7-840A-1B01F14728C3}"/>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54F56706-0FFD-4BB7-840A-1B01F14728C3}"/>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A495D7B7-41B1-4603-8250-D63D5D829442}"/>
                                            </p:graphicEl>
                                          </p:spTgt>
                                        </p:tgtEl>
                                        <p:attrNameLst>
                                          <p:attrName>style.visibility</p:attrName>
                                        </p:attrNameLst>
                                      </p:cBhvr>
                                      <p:to>
                                        <p:strVal val="visible"/>
                                      </p:to>
                                    </p:set>
                                    <p:anim calcmode="lin" valueType="num">
                                      <p:cBhvr additive="base">
                                        <p:cTn id="13" dur="500" fill="hold"/>
                                        <p:tgtEl>
                                          <p:spTgt spid="5">
                                            <p:graphicEl>
                                              <a:dgm id="{A495D7B7-41B1-4603-8250-D63D5D82944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A495D7B7-41B1-4603-8250-D63D5D829442}"/>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22101FD1-76D2-4926-92A9-5989C5ED6608}"/>
                                            </p:graphicEl>
                                          </p:spTgt>
                                        </p:tgtEl>
                                        <p:attrNameLst>
                                          <p:attrName>style.visibility</p:attrName>
                                        </p:attrNameLst>
                                      </p:cBhvr>
                                      <p:to>
                                        <p:strVal val="visible"/>
                                      </p:to>
                                    </p:set>
                                    <p:anim calcmode="lin" valueType="num">
                                      <p:cBhvr additive="base">
                                        <p:cTn id="17" dur="500" fill="hold"/>
                                        <p:tgtEl>
                                          <p:spTgt spid="5">
                                            <p:graphicEl>
                                              <a:dgm id="{22101FD1-76D2-4926-92A9-5989C5ED6608}"/>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22101FD1-76D2-4926-92A9-5989C5ED6608}"/>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2BB1717D-DB63-4814-9F98-72A184E7D4A1}"/>
                                            </p:graphicEl>
                                          </p:spTgt>
                                        </p:tgtEl>
                                        <p:attrNameLst>
                                          <p:attrName>style.visibility</p:attrName>
                                        </p:attrNameLst>
                                      </p:cBhvr>
                                      <p:to>
                                        <p:strVal val="visible"/>
                                      </p:to>
                                    </p:set>
                                    <p:anim calcmode="lin" valueType="num">
                                      <p:cBhvr additive="base">
                                        <p:cTn id="23" dur="500" fill="hold"/>
                                        <p:tgtEl>
                                          <p:spTgt spid="5">
                                            <p:graphicEl>
                                              <a:dgm id="{2BB1717D-DB63-4814-9F98-72A184E7D4A1}"/>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2BB1717D-DB63-4814-9F98-72A184E7D4A1}"/>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5A964225-2068-4EED-BF61-EA44CA19ACFD}"/>
                                            </p:graphicEl>
                                          </p:spTgt>
                                        </p:tgtEl>
                                        <p:attrNameLst>
                                          <p:attrName>style.visibility</p:attrName>
                                        </p:attrNameLst>
                                      </p:cBhvr>
                                      <p:to>
                                        <p:strVal val="visible"/>
                                      </p:to>
                                    </p:set>
                                    <p:anim calcmode="lin" valueType="num">
                                      <p:cBhvr additive="base">
                                        <p:cTn id="27" dur="500" fill="hold"/>
                                        <p:tgtEl>
                                          <p:spTgt spid="5">
                                            <p:graphicEl>
                                              <a:dgm id="{5A964225-2068-4EED-BF61-EA44CA19ACFD}"/>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5A964225-2068-4EED-BF61-EA44CA19ACF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0B5D9-18AA-436E-9CA0-A20C51F9FC8A}"/>
              </a:ext>
            </a:extLst>
          </p:cNvPr>
          <p:cNvSpPr>
            <a:spLocks noGrp="1"/>
          </p:cNvSpPr>
          <p:nvPr>
            <p:ph type="title"/>
          </p:nvPr>
        </p:nvSpPr>
        <p:spPr>
          <a:xfrm>
            <a:off x="524741" y="620392"/>
            <a:ext cx="3808268" cy="5504688"/>
          </a:xfrm>
        </p:spPr>
        <p:txBody>
          <a:bodyPr>
            <a:normAutofit/>
          </a:bodyPr>
          <a:lstStyle/>
          <a:p>
            <a:r>
              <a:rPr lang="en-US" sz="5100" b="0" i="0">
                <a:solidFill>
                  <a:schemeClr val="accent5"/>
                </a:solidFill>
                <a:effectLst/>
                <a:latin typeface="fira-sans"/>
              </a:rPr>
              <a:t>Impairment of hearing in these ranges may result from any of four forms of hearing loss:</a:t>
            </a:r>
            <a:endParaRPr lang="en-US" sz="5100">
              <a:solidFill>
                <a:schemeClr val="accent5"/>
              </a:solidFill>
            </a:endParaRPr>
          </a:p>
        </p:txBody>
      </p:sp>
      <p:graphicFrame>
        <p:nvGraphicFramePr>
          <p:cNvPr id="5" name="Content Placeholder 2">
            <a:extLst>
              <a:ext uri="{FF2B5EF4-FFF2-40B4-BE49-F238E27FC236}">
                <a16:creationId xmlns:a16="http://schemas.microsoft.com/office/drawing/2014/main" id="{96BC4333-A4EA-9055-EA9D-0937C34C4B81}"/>
              </a:ext>
            </a:extLst>
          </p:cNvPr>
          <p:cNvGraphicFramePr>
            <a:graphicFrameLocks noGrp="1"/>
          </p:cNvGraphicFramePr>
          <p:nvPr>
            <p:ph idx="1"/>
            <p:extLst>
              <p:ext uri="{D42A27DB-BD31-4B8C-83A1-F6EECF244321}">
                <p14:modId xmlns:p14="http://schemas.microsoft.com/office/powerpoint/2010/main" val="14147703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514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CA7F3292-73E1-4109-A9B9-2B2956E7614C}"/>
                                            </p:graphicEl>
                                          </p:spTgt>
                                        </p:tgtEl>
                                        <p:attrNameLst>
                                          <p:attrName>style.visibility</p:attrName>
                                        </p:attrNameLst>
                                      </p:cBhvr>
                                      <p:to>
                                        <p:strVal val="visible"/>
                                      </p:to>
                                    </p:set>
                                    <p:anim calcmode="lin" valueType="num">
                                      <p:cBhvr additive="base">
                                        <p:cTn id="7" dur="500" fill="hold"/>
                                        <p:tgtEl>
                                          <p:spTgt spid="5">
                                            <p:graphicEl>
                                              <a:dgm id="{CA7F3292-73E1-4109-A9B9-2B2956E7614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CA7F3292-73E1-4109-A9B9-2B2956E7614C}"/>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6A276C31-E127-4043-9DCE-FC52085316DB}"/>
                                            </p:graphicEl>
                                          </p:spTgt>
                                        </p:tgtEl>
                                        <p:attrNameLst>
                                          <p:attrName>style.visibility</p:attrName>
                                        </p:attrNameLst>
                                      </p:cBhvr>
                                      <p:to>
                                        <p:strVal val="visible"/>
                                      </p:to>
                                    </p:set>
                                    <p:anim calcmode="lin" valueType="num">
                                      <p:cBhvr additive="base">
                                        <p:cTn id="13" dur="500" fill="hold"/>
                                        <p:tgtEl>
                                          <p:spTgt spid="5">
                                            <p:graphicEl>
                                              <a:dgm id="{6A276C31-E127-4043-9DCE-FC52085316D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6A276C31-E127-4043-9DCE-FC52085316DB}"/>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ADB612A9-08B5-4E2F-8258-CB68AAA47162}"/>
                                            </p:graphicEl>
                                          </p:spTgt>
                                        </p:tgtEl>
                                        <p:attrNameLst>
                                          <p:attrName>style.visibility</p:attrName>
                                        </p:attrNameLst>
                                      </p:cBhvr>
                                      <p:to>
                                        <p:strVal val="visible"/>
                                      </p:to>
                                    </p:set>
                                    <p:anim calcmode="lin" valueType="num">
                                      <p:cBhvr additive="base">
                                        <p:cTn id="19" dur="500" fill="hold"/>
                                        <p:tgtEl>
                                          <p:spTgt spid="5">
                                            <p:graphicEl>
                                              <a:dgm id="{ADB612A9-08B5-4E2F-8258-CB68AAA47162}"/>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ADB612A9-08B5-4E2F-8258-CB68AAA47162}"/>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C4DA853E-78E1-484C-A7F7-996766869228}"/>
                                            </p:graphicEl>
                                          </p:spTgt>
                                        </p:tgtEl>
                                        <p:attrNameLst>
                                          <p:attrName>style.visibility</p:attrName>
                                        </p:attrNameLst>
                                      </p:cBhvr>
                                      <p:to>
                                        <p:strVal val="visible"/>
                                      </p:to>
                                    </p:set>
                                    <p:anim calcmode="lin" valueType="num">
                                      <p:cBhvr additive="base">
                                        <p:cTn id="25" dur="500" fill="hold"/>
                                        <p:tgtEl>
                                          <p:spTgt spid="5">
                                            <p:graphicEl>
                                              <a:dgm id="{C4DA853E-78E1-484C-A7F7-996766869228}"/>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C4DA853E-78E1-484C-A7F7-996766869228}"/>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19F4D34D-3C29-4CA3-95EA-4CD79B53F244}"/>
                                            </p:graphicEl>
                                          </p:spTgt>
                                        </p:tgtEl>
                                        <p:attrNameLst>
                                          <p:attrName>style.visibility</p:attrName>
                                        </p:attrNameLst>
                                      </p:cBhvr>
                                      <p:to>
                                        <p:strVal val="visible"/>
                                      </p:to>
                                    </p:set>
                                    <p:anim calcmode="lin" valueType="num">
                                      <p:cBhvr additive="base">
                                        <p:cTn id="31" dur="500" fill="hold"/>
                                        <p:tgtEl>
                                          <p:spTgt spid="5">
                                            <p:graphicEl>
                                              <a:dgm id="{19F4D34D-3C29-4CA3-95EA-4CD79B53F244}"/>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19F4D34D-3C29-4CA3-95EA-4CD79B53F24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91480-A4D6-48E6-981A-4AA26CAC571A}"/>
              </a:ext>
            </a:extLst>
          </p:cNvPr>
          <p:cNvSpPr>
            <a:spLocks noGrp="1"/>
          </p:cNvSpPr>
          <p:nvPr>
            <p:ph type="title"/>
          </p:nvPr>
        </p:nvSpPr>
        <p:spPr>
          <a:xfrm>
            <a:off x="1653363" y="365760"/>
            <a:ext cx="9367203" cy="1188720"/>
          </a:xfrm>
        </p:spPr>
        <p:txBody>
          <a:bodyPr>
            <a:normAutofit/>
          </a:bodyPr>
          <a:lstStyle/>
          <a:p>
            <a:r>
              <a:rPr lang="en-US" b="1" i="0">
                <a:effectLst/>
                <a:latin typeface="museo-slab"/>
              </a:rPr>
              <a:t>Hearing Loss types</a:t>
            </a:r>
            <a:endParaRPr lang="en-US"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522EB2E-2B9C-4275-8D75-89C2AB44917A}"/>
              </a:ext>
            </a:extLst>
          </p:cNvPr>
          <p:cNvSpPr>
            <a:spLocks noGrp="1"/>
          </p:cNvSpPr>
          <p:nvPr>
            <p:ph idx="1"/>
          </p:nvPr>
        </p:nvSpPr>
        <p:spPr>
          <a:xfrm>
            <a:off x="1653363" y="2176272"/>
            <a:ext cx="9367204" cy="4041648"/>
          </a:xfrm>
        </p:spPr>
        <p:txBody>
          <a:bodyPr anchor="t">
            <a:normAutofit/>
          </a:bodyPr>
          <a:lstStyle/>
          <a:p>
            <a:pPr marL="0" indent="0" algn="just">
              <a:buNone/>
            </a:pPr>
            <a:r>
              <a:rPr lang="en-US" sz="2200" b="1" i="0" u="sng" dirty="0">
                <a:effectLst/>
                <a:latin typeface="fira-sans"/>
              </a:rPr>
              <a:t>Sensorineural Hearing Loss</a:t>
            </a:r>
          </a:p>
          <a:p>
            <a:pPr marL="0" indent="0" algn="just">
              <a:buNone/>
            </a:pPr>
            <a:r>
              <a:rPr lang="en-US" sz="2200" b="0" i="0" dirty="0">
                <a:effectLst/>
                <a:latin typeface="fira-sans"/>
              </a:rPr>
              <a:t>This type of hearing loss is usually caused by a lesion in the inner ear or of the eighth cranial nerve.</a:t>
            </a:r>
          </a:p>
          <a:p>
            <a:pPr marL="0" indent="0" algn="just">
              <a:buNone/>
            </a:pPr>
            <a:r>
              <a:rPr lang="en-US" sz="2200" b="1" i="0" u="sng" dirty="0">
                <a:effectLst/>
                <a:latin typeface="fira-sans"/>
              </a:rPr>
              <a:t>Conductive Hearing Loss</a:t>
            </a:r>
          </a:p>
          <a:p>
            <a:pPr marL="0" indent="0" algn="just">
              <a:buNone/>
            </a:pPr>
            <a:r>
              <a:rPr lang="en-US" sz="2200" b="0" i="0" dirty="0">
                <a:effectLst/>
                <a:latin typeface="fira-sans"/>
              </a:rPr>
              <a:t>This hearing loss is caused by a barrier to the conduction of airborne sounds from the external ear to the middle ear and to the inner ear where the sound is interpreted.</a:t>
            </a:r>
          </a:p>
          <a:p>
            <a:pPr marL="0" indent="0" algn="just">
              <a:buNone/>
            </a:pPr>
            <a:r>
              <a:rPr lang="en-US" sz="2200" b="1" i="0" u="sng" dirty="0">
                <a:effectLst/>
                <a:latin typeface="fira-sans"/>
              </a:rPr>
              <a:t>Mixed Hearing Loss</a:t>
            </a:r>
          </a:p>
          <a:p>
            <a:pPr marL="0" indent="0" algn="just">
              <a:buNone/>
            </a:pPr>
            <a:r>
              <a:rPr lang="en-US" sz="2200" b="0" i="0" dirty="0">
                <a:effectLst/>
                <a:latin typeface="fira-sans"/>
              </a:rPr>
              <a:t>Mixed hearing loss is a combination of sensorineural and conductive loss.  It is normally seen in older veterans, with one form superimposed on the other.</a:t>
            </a:r>
          </a:p>
          <a:p>
            <a:endParaRPr lang="en-US" sz="2200" dirty="0"/>
          </a:p>
        </p:txBody>
      </p:sp>
    </p:spTree>
    <p:extLst>
      <p:ext uri="{BB962C8B-B14F-4D97-AF65-F5344CB8AC3E}">
        <p14:creationId xmlns:p14="http://schemas.microsoft.com/office/powerpoint/2010/main" val="2952811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5" name="Group 24">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1B364E79-7AAD-4E38-A8E0-0A16F4CE2A48}"/>
              </a:ext>
            </a:extLst>
          </p:cNvPr>
          <p:cNvSpPr>
            <a:spLocks noGrp="1"/>
          </p:cNvSpPr>
          <p:nvPr>
            <p:ph type="title"/>
          </p:nvPr>
        </p:nvSpPr>
        <p:spPr>
          <a:xfrm>
            <a:off x="535020" y="685800"/>
            <a:ext cx="2780271" cy="5105400"/>
          </a:xfrm>
        </p:spPr>
        <p:txBody>
          <a:bodyPr>
            <a:normAutofit/>
          </a:bodyPr>
          <a:lstStyle/>
          <a:p>
            <a:r>
              <a:rPr lang="en-US" sz="4000" b="1" i="0">
                <a:solidFill>
                  <a:srgbClr val="FFFFFF"/>
                </a:solidFill>
                <a:effectLst/>
                <a:latin typeface="museo-slab"/>
              </a:rPr>
              <a:t>Hearing Loss types continued.</a:t>
            </a:r>
            <a:endParaRPr lang="en-US" sz="4000">
              <a:solidFill>
                <a:srgbClr val="FFFFFF"/>
              </a:solidFill>
            </a:endParaRPr>
          </a:p>
        </p:txBody>
      </p:sp>
      <p:graphicFrame>
        <p:nvGraphicFramePr>
          <p:cNvPr id="18" name="Content Placeholder 2">
            <a:extLst>
              <a:ext uri="{FF2B5EF4-FFF2-40B4-BE49-F238E27FC236}">
                <a16:creationId xmlns:a16="http://schemas.microsoft.com/office/drawing/2014/main" id="{1ADDE56F-1341-1F39-4CCB-C0095A56EB2D}"/>
              </a:ext>
            </a:extLst>
          </p:cNvPr>
          <p:cNvGraphicFramePr>
            <a:graphicFrameLocks noGrp="1"/>
          </p:cNvGraphicFramePr>
          <p:nvPr>
            <p:ph idx="1"/>
            <p:extLst>
              <p:ext uri="{D42A27DB-BD31-4B8C-83A1-F6EECF244321}">
                <p14:modId xmlns:p14="http://schemas.microsoft.com/office/powerpoint/2010/main" val="276810655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0702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FC0C83-A798-43E6-AD4E-CA51AD2B6FF7}"/>
              </a:ext>
            </a:extLst>
          </p:cNvPr>
          <p:cNvSpPr>
            <a:spLocks noGrp="1"/>
          </p:cNvSpPr>
          <p:nvPr>
            <p:ph type="title"/>
          </p:nvPr>
        </p:nvSpPr>
        <p:spPr>
          <a:xfrm>
            <a:off x="686834" y="1153572"/>
            <a:ext cx="3200400" cy="4461163"/>
          </a:xfrm>
        </p:spPr>
        <p:txBody>
          <a:bodyPr>
            <a:normAutofit/>
          </a:bodyPr>
          <a:lstStyle/>
          <a:p>
            <a:r>
              <a:rPr lang="en-US" b="1" i="0">
                <a:solidFill>
                  <a:srgbClr val="FFFFFF"/>
                </a:solidFill>
                <a:effectLst/>
                <a:latin typeface="museo-slab"/>
              </a:rPr>
              <a:t>Evaluation of Hearing Impairment - § 4.85</a:t>
            </a:r>
            <a:br>
              <a:rPr lang="en-US" b="1" i="0">
                <a:solidFill>
                  <a:srgbClr val="FFFFFF"/>
                </a:solidFill>
                <a:effectLst/>
                <a:latin typeface="museo-slab"/>
              </a:rPr>
            </a:b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2289FF7-828C-4C45-99F5-81EE65FCEE34}"/>
              </a:ext>
            </a:extLst>
          </p:cNvPr>
          <p:cNvSpPr>
            <a:spLocks noGrp="1"/>
          </p:cNvSpPr>
          <p:nvPr>
            <p:ph idx="1"/>
          </p:nvPr>
        </p:nvSpPr>
        <p:spPr>
          <a:xfrm>
            <a:off x="4167272" y="591344"/>
            <a:ext cx="7787040" cy="5023391"/>
          </a:xfrm>
        </p:spPr>
        <p:txBody>
          <a:bodyPr anchor="ctr">
            <a:normAutofit/>
          </a:bodyPr>
          <a:lstStyle/>
          <a:p>
            <a:pPr marL="0" indent="0" algn="just">
              <a:buNone/>
            </a:pPr>
            <a:r>
              <a:rPr lang="en-US" b="0" i="0" dirty="0">
                <a:effectLst/>
                <a:latin typeface="fira-sans"/>
              </a:rPr>
              <a:t>An examination for hearing impairment for VA purposes must be conducted by a </a:t>
            </a:r>
            <a:r>
              <a:rPr lang="en-US" b="1" i="0" u="sng" dirty="0">
                <a:effectLst/>
                <a:latin typeface="fira-sans"/>
              </a:rPr>
              <a:t>state-licensed audiologist</a:t>
            </a:r>
            <a:r>
              <a:rPr lang="en-US" b="0" i="0" u="sng" dirty="0">
                <a:effectLst/>
                <a:latin typeface="fira-sans"/>
              </a:rPr>
              <a:t> </a:t>
            </a:r>
            <a:r>
              <a:rPr lang="en-US" b="0" i="0" dirty="0">
                <a:effectLst/>
                <a:latin typeface="fira-sans"/>
              </a:rPr>
              <a:t>and must include a </a:t>
            </a:r>
            <a:r>
              <a:rPr lang="en-US" b="1" i="0" u="sng" dirty="0">
                <a:effectLst/>
                <a:latin typeface="fira-sans"/>
              </a:rPr>
              <a:t>controlled speech discrimination test</a:t>
            </a:r>
            <a:r>
              <a:rPr lang="en-US" b="0" i="0" u="sng" dirty="0">
                <a:effectLst/>
                <a:latin typeface="fira-sans"/>
              </a:rPr>
              <a:t> (Maryland CNC) and a </a:t>
            </a:r>
            <a:r>
              <a:rPr lang="en-US" b="1" i="0" u="sng" dirty="0" err="1">
                <a:effectLst/>
                <a:latin typeface="fira-sans"/>
              </a:rPr>
              <a:t>puretone</a:t>
            </a:r>
            <a:r>
              <a:rPr lang="en-US" b="1" i="0" u="sng" dirty="0">
                <a:effectLst/>
                <a:latin typeface="fira-sans"/>
              </a:rPr>
              <a:t> audiometry test</a:t>
            </a:r>
            <a:r>
              <a:rPr lang="en-US" b="0" i="0" dirty="0">
                <a:effectLst/>
                <a:latin typeface="fira-sans"/>
              </a:rPr>
              <a:t>.  Examinations will be conducted without the use of hearing aids.</a:t>
            </a:r>
            <a:endParaRPr lang="en-US" dirty="0"/>
          </a:p>
        </p:txBody>
      </p:sp>
    </p:spTree>
    <p:extLst>
      <p:ext uri="{BB962C8B-B14F-4D97-AF65-F5344CB8AC3E}">
        <p14:creationId xmlns:p14="http://schemas.microsoft.com/office/powerpoint/2010/main" val="3953300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8C3DEBB2-D54E-470C-86B3-631BDDF6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45820"/>
            <a:ext cx="6087194" cy="5166360"/>
          </a:xfrm>
          <a:custGeom>
            <a:avLst/>
            <a:gdLst>
              <a:gd name="connsiteX0" fmla="*/ 0 w 6087194"/>
              <a:gd name="connsiteY0" fmla="*/ 0 h 5166360"/>
              <a:gd name="connsiteX1" fmla="*/ 155740 w 6087194"/>
              <a:gd name="connsiteY1" fmla="*/ 0 h 5166360"/>
              <a:gd name="connsiteX2" fmla="*/ 5867656 w 6087194"/>
              <a:gd name="connsiteY2" fmla="*/ 0 h 5166360"/>
              <a:gd name="connsiteX3" fmla="*/ 6087194 w 6087194"/>
              <a:gd name="connsiteY3" fmla="*/ 0 h 5166360"/>
              <a:gd name="connsiteX4" fmla="*/ 3693315 w 6087194"/>
              <a:gd name="connsiteY4" fmla="*/ 5166360 h 5166360"/>
              <a:gd name="connsiteX5" fmla="*/ 3473777 w 6087194"/>
              <a:gd name="connsiteY5" fmla="*/ 5166360 h 5166360"/>
              <a:gd name="connsiteX6" fmla="*/ 155740 w 6087194"/>
              <a:gd name="connsiteY6" fmla="*/ 5166360 h 5166360"/>
              <a:gd name="connsiteX7" fmla="*/ 0 w 6087194"/>
              <a:gd name="connsiteY7" fmla="*/ 516636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7194" h="5166360">
                <a:moveTo>
                  <a:pt x="0" y="0"/>
                </a:moveTo>
                <a:lnTo>
                  <a:pt x="155740" y="0"/>
                </a:lnTo>
                <a:lnTo>
                  <a:pt x="5867656" y="0"/>
                </a:lnTo>
                <a:lnTo>
                  <a:pt x="6087194" y="0"/>
                </a:lnTo>
                <a:lnTo>
                  <a:pt x="3693315" y="5166360"/>
                </a:lnTo>
                <a:lnTo>
                  <a:pt x="3473777" y="5166360"/>
                </a:lnTo>
                <a:lnTo>
                  <a:pt x="155740" y="5166360"/>
                </a:lnTo>
                <a:lnTo>
                  <a:pt x="0" y="5166360"/>
                </a:lnTo>
                <a:close/>
              </a:path>
            </a:pathLst>
          </a:custGeom>
          <a:solidFill>
            <a:schemeClr val="accent6">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268033CC-D08D-4609-83FF-2537764F4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26915" y="844868"/>
            <a:ext cx="8465085" cy="5167312"/>
          </a:xfrm>
          <a:custGeom>
            <a:avLst/>
            <a:gdLst>
              <a:gd name="connsiteX0" fmla="*/ 2612652 w 8465085"/>
              <a:gd name="connsiteY0" fmla="*/ 0 h 5167312"/>
              <a:gd name="connsiteX1" fmla="*/ 7243482 w 8465085"/>
              <a:gd name="connsiteY1" fmla="*/ 0 h 5167312"/>
              <a:gd name="connsiteX2" fmla="*/ 8465085 w 8465085"/>
              <a:gd name="connsiteY2" fmla="*/ 0 h 5167312"/>
              <a:gd name="connsiteX3" fmla="*/ 8465085 w 8465085"/>
              <a:gd name="connsiteY3" fmla="*/ 5167312 h 5167312"/>
              <a:gd name="connsiteX4" fmla="*/ 7243482 w 8465085"/>
              <a:gd name="connsiteY4" fmla="*/ 5167312 h 5167312"/>
              <a:gd name="connsiteX5" fmla="*/ 221324 w 8465085"/>
              <a:gd name="connsiteY5" fmla="*/ 5167312 h 5167312"/>
              <a:gd name="connsiteX6" fmla="*/ 2615203 w 8465085"/>
              <a:gd name="connsiteY6" fmla="*/ 952 h 5167312"/>
              <a:gd name="connsiteX7" fmla="*/ 2612652 w 8465085"/>
              <a:gd name="connsiteY7" fmla="*/ 952 h 5167312"/>
              <a:gd name="connsiteX8" fmla="*/ 0 w 8465085"/>
              <a:gd name="connsiteY8" fmla="*/ 0 h 5167312"/>
              <a:gd name="connsiteX9" fmla="*/ 2274554 w 8465085"/>
              <a:gd name="connsiteY9" fmla="*/ 0 h 5167312"/>
              <a:gd name="connsiteX10" fmla="*/ 2274554 w 8465085"/>
              <a:gd name="connsiteY10" fmla="*/ 952 h 5167312"/>
              <a:gd name="connsiteX11" fmla="*/ 0 w 8465085"/>
              <a:gd name="connsiteY11"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65085" h="5167312">
                <a:moveTo>
                  <a:pt x="2612652" y="0"/>
                </a:moveTo>
                <a:lnTo>
                  <a:pt x="7243482" y="0"/>
                </a:lnTo>
                <a:lnTo>
                  <a:pt x="8465085" y="0"/>
                </a:lnTo>
                <a:lnTo>
                  <a:pt x="8465085" y="5167312"/>
                </a:lnTo>
                <a:lnTo>
                  <a:pt x="7243482" y="5167312"/>
                </a:lnTo>
                <a:lnTo>
                  <a:pt x="221324" y="5167312"/>
                </a:lnTo>
                <a:lnTo>
                  <a:pt x="2615203" y="952"/>
                </a:lnTo>
                <a:lnTo>
                  <a:pt x="2612652" y="952"/>
                </a:lnTo>
                <a:close/>
                <a:moveTo>
                  <a:pt x="0" y="0"/>
                </a:moveTo>
                <a:lnTo>
                  <a:pt x="2274554" y="0"/>
                </a:lnTo>
                <a:lnTo>
                  <a:pt x="2274554" y="952"/>
                </a:lnTo>
                <a:lnTo>
                  <a:pt x="0" y="952"/>
                </a:lnTo>
                <a:close/>
              </a:path>
            </a:pathLst>
          </a:custGeom>
          <a:solidFill>
            <a:srgbClr val="ABADAF">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EB67B57-3F0D-49BC-A182-F348EB71A06E}"/>
              </a:ext>
            </a:extLst>
          </p:cNvPr>
          <p:cNvSpPr>
            <a:spLocks noGrp="1"/>
          </p:cNvSpPr>
          <p:nvPr>
            <p:ph type="title"/>
          </p:nvPr>
        </p:nvSpPr>
        <p:spPr>
          <a:xfrm>
            <a:off x="838199" y="1841614"/>
            <a:ext cx="3409508" cy="3173819"/>
          </a:xfrm>
        </p:spPr>
        <p:txBody>
          <a:bodyPr>
            <a:normAutofit/>
          </a:bodyPr>
          <a:lstStyle/>
          <a:p>
            <a:r>
              <a:rPr lang="en-US" b="1" i="0">
                <a:solidFill>
                  <a:schemeClr val="bg1"/>
                </a:solidFill>
                <a:effectLst/>
                <a:latin typeface="museo-slab"/>
              </a:rPr>
              <a:t>Hearing Loss</a:t>
            </a:r>
            <a:endParaRPr lang="en-US">
              <a:solidFill>
                <a:schemeClr val="bg1"/>
              </a:solidFill>
            </a:endParaRPr>
          </a:p>
        </p:txBody>
      </p:sp>
      <p:sp>
        <p:nvSpPr>
          <p:cNvPr id="3" name="Content Placeholder 2">
            <a:extLst>
              <a:ext uri="{FF2B5EF4-FFF2-40B4-BE49-F238E27FC236}">
                <a16:creationId xmlns:a16="http://schemas.microsoft.com/office/drawing/2014/main" id="{F8B35A7D-63F8-431D-AA12-DD41DF04D974}"/>
              </a:ext>
            </a:extLst>
          </p:cNvPr>
          <p:cNvSpPr>
            <a:spLocks noGrp="1"/>
          </p:cNvSpPr>
          <p:nvPr>
            <p:ph idx="1"/>
          </p:nvPr>
        </p:nvSpPr>
        <p:spPr>
          <a:xfrm>
            <a:off x="6096000" y="1137208"/>
            <a:ext cx="5257800" cy="4582632"/>
          </a:xfrm>
        </p:spPr>
        <p:txBody>
          <a:bodyPr anchor="ctr">
            <a:normAutofit/>
          </a:bodyPr>
          <a:lstStyle/>
          <a:p>
            <a:pPr marL="0" indent="0" algn="just">
              <a:buNone/>
            </a:pPr>
            <a:r>
              <a:rPr lang="en-US" sz="2000" b="0" i="0" dirty="0">
                <a:effectLst/>
                <a:latin typeface="fira-sans"/>
              </a:rPr>
              <a:t>Table VI, "Numeric Designation of Hearing Impairment Based on </a:t>
            </a:r>
            <a:r>
              <a:rPr lang="en-US" sz="2000" b="1" i="0" dirty="0">
                <a:effectLst/>
                <a:latin typeface="fira-sans"/>
              </a:rPr>
              <a:t>Puretone Threshold Average</a:t>
            </a:r>
            <a:r>
              <a:rPr lang="en-US" sz="2000" b="0" i="0" dirty="0">
                <a:effectLst/>
                <a:latin typeface="fira-sans"/>
              </a:rPr>
              <a:t> and </a:t>
            </a:r>
            <a:r>
              <a:rPr lang="en-US" sz="2000" b="1" i="0" dirty="0">
                <a:effectLst/>
                <a:latin typeface="fira-sans"/>
              </a:rPr>
              <a:t>Speech Discrimination</a:t>
            </a:r>
            <a:r>
              <a:rPr lang="en-US" sz="2000" b="0" i="0" dirty="0">
                <a:effectLst/>
                <a:latin typeface="fira-sans"/>
              </a:rPr>
              <a:t>," is used to determine a Roman numeral designation (I through XI) for hearing impairment based on a combination of the percent of speech discrimination (horizontal rows) and the </a:t>
            </a:r>
            <a:r>
              <a:rPr lang="en-US" sz="2000" b="0" i="0" dirty="0" err="1">
                <a:effectLst/>
                <a:latin typeface="fira-sans"/>
              </a:rPr>
              <a:t>puretone</a:t>
            </a:r>
            <a:r>
              <a:rPr lang="en-US" sz="2000" b="0" i="0" dirty="0">
                <a:effectLst/>
                <a:latin typeface="fira-sans"/>
              </a:rPr>
              <a:t> threshold average (vertical columns).  The Roman numeral designation is located at the point where the percentage of speech discrimination and </a:t>
            </a:r>
            <a:r>
              <a:rPr lang="en-US" sz="2000" b="0" i="0" dirty="0" err="1">
                <a:effectLst/>
                <a:latin typeface="fira-sans"/>
              </a:rPr>
              <a:t>puretone</a:t>
            </a:r>
            <a:r>
              <a:rPr lang="en-US" sz="2000" b="0" i="0" dirty="0">
                <a:effectLst/>
                <a:latin typeface="fira-sans"/>
              </a:rPr>
              <a:t> threshold average intersect. </a:t>
            </a:r>
            <a:endParaRPr lang="en-US" sz="2000" dirty="0"/>
          </a:p>
        </p:txBody>
      </p:sp>
    </p:spTree>
    <p:extLst>
      <p:ext uri="{BB962C8B-B14F-4D97-AF65-F5344CB8AC3E}">
        <p14:creationId xmlns:p14="http://schemas.microsoft.com/office/powerpoint/2010/main" val="3390621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8B0A-B64B-406C-B3CE-A1059F83FB40}"/>
              </a:ext>
            </a:extLst>
          </p:cNvPr>
          <p:cNvSpPr>
            <a:spLocks noGrp="1"/>
          </p:cNvSpPr>
          <p:nvPr>
            <p:ph type="title"/>
          </p:nvPr>
        </p:nvSpPr>
        <p:spPr>
          <a:xfrm>
            <a:off x="1653363" y="365760"/>
            <a:ext cx="9367203" cy="1188720"/>
          </a:xfrm>
        </p:spPr>
        <p:txBody>
          <a:bodyPr>
            <a:normAutofit/>
          </a:bodyPr>
          <a:lstStyle/>
          <a:p>
            <a:r>
              <a:rPr lang="en-US" b="1" i="0">
                <a:effectLst/>
                <a:latin typeface="museo-slab"/>
              </a:rPr>
              <a:t>Hearing Loss</a:t>
            </a:r>
            <a:endParaRPr lang="en-US"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E9AB72C-A8E2-448C-B6C0-EBDD3706F427}"/>
              </a:ext>
            </a:extLst>
          </p:cNvPr>
          <p:cNvSpPr>
            <a:spLocks noGrp="1"/>
          </p:cNvSpPr>
          <p:nvPr>
            <p:ph idx="1"/>
          </p:nvPr>
        </p:nvSpPr>
        <p:spPr>
          <a:xfrm>
            <a:off x="1653363" y="2176272"/>
            <a:ext cx="9367204" cy="4041648"/>
          </a:xfrm>
        </p:spPr>
        <p:txBody>
          <a:bodyPr anchor="t">
            <a:normAutofit/>
          </a:bodyPr>
          <a:lstStyle/>
          <a:p>
            <a:pPr marL="0" indent="0" algn="just">
              <a:buNone/>
            </a:pPr>
            <a:r>
              <a:rPr lang="en-US" sz="2400" b="0" i="0" dirty="0">
                <a:effectLst/>
                <a:latin typeface="fira-sans"/>
              </a:rPr>
              <a:t>"Puretone threshold average," as used in Tables VI and </a:t>
            </a:r>
            <a:r>
              <a:rPr lang="en-US" sz="2400" b="0" i="0" dirty="0" err="1">
                <a:effectLst/>
                <a:latin typeface="fira-sans"/>
              </a:rPr>
              <a:t>VIa</a:t>
            </a:r>
            <a:r>
              <a:rPr lang="en-US" sz="2400" b="0" i="0" dirty="0">
                <a:effectLst/>
                <a:latin typeface="fira-sans"/>
              </a:rPr>
              <a:t>, is a sum of the </a:t>
            </a:r>
            <a:r>
              <a:rPr lang="en-US" sz="2400" b="0" i="0" dirty="0" err="1">
                <a:effectLst/>
                <a:latin typeface="fira-sans"/>
              </a:rPr>
              <a:t>puretone</a:t>
            </a:r>
            <a:r>
              <a:rPr lang="en-US" sz="2400" b="0" i="0" dirty="0">
                <a:effectLst/>
                <a:latin typeface="fira-sans"/>
              </a:rPr>
              <a:t> thresholds at </a:t>
            </a:r>
            <a:r>
              <a:rPr lang="en-US" sz="2400" b="1" i="0" dirty="0">
                <a:effectLst/>
                <a:latin typeface="fira-sans"/>
              </a:rPr>
              <a:t>1000, 2000, 3000, and 4000 Hertz</a:t>
            </a:r>
            <a:r>
              <a:rPr lang="en-US" sz="2400" b="0" i="0" dirty="0">
                <a:effectLst/>
                <a:latin typeface="fira-sans"/>
              </a:rPr>
              <a:t>, </a:t>
            </a:r>
            <a:r>
              <a:rPr lang="en-US" sz="2400" b="1" i="0" dirty="0">
                <a:effectLst/>
                <a:latin typeface="fira-sans"/>
              </a:rPr>
              <a:t>divided by four</a:t>
            </a:r>
            <a:r>
              <a:rPr lang="en-US" sz="2400" b="0" i="0" dirty="0">
                <a:effectLst/>
                <a:latin typeface="fira-sans"/>
              </a:rPr>
              <a:t>.  This average is used in all cases (including those in § </a:t>
            </a:r>
            <a:r>
              <a:rPr lang="en-US" sz="2400" b="1" u="none" strike="noStrike" dirty="0">
                <a:effectLst/>
                <a:hlinkClick r:id="rId2"/>
              </a:rPr>
              <a:t>4.86</a:t>
            </a:r>
            <a:r>
              <a:rPr lang="en-US" sz="2400" b="0" i="0" dirty="0">
                <a:effectLst/>
                <a:latin typeface="fira-sans"/>
              </a:rPr>
              <a:t>) to determine the Roman numeral designation for hearing impairment from Table VI or </a:t>
            </a:r>
            <a:r>
              <a:rPr lang="en-US" sz="2400" b="0" i="0" dirty="0" err="1">
                <a:effectLst/>
                <a:latin typeface="fira-sans"/>
              </a:rPr>
              <a:t>VIa</a:t>
            </a:r>
            <a:endParaRPr lang="en-US" sz="2400" dirty="0"/>
          </a:p>
        </p:txBody>
      </p:sp>
    </p:spTree>
    <p:extLst>
      <p:ext uri="{BB962C8B-B14F-4D97-AF65-F5344CB8AC3E}">
        <p14:creationId xmlns:p14="http://schemas.microsoft.com/office/powerpoint/2010/main" val="3643812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B81E23-8C37-43D7-91E7-1342ABF0D9D2}"/>
              </a:ext>
            </a:extLst>
          </p:cNvPr>
          <p:cNvSpPr>
            <a:spLocks noGrp="1"/>
          </p:cNvSpPr>
          <p:nvPr>
            <p:ph type="title"/>
          </p:nvPr>
        </p:nvSpPr>
        <p:spPr>
          <a:xfrm>
            <a:off x="1102368" y="1877492"/>
            <a:ext cx="4030132" cy="3215373"/>
          </a:xfrm>
        </p:spPr>
        <p:txBody>
          <a:bodyPr>
            <a:normAutofit/>
          </a:bodyPr>
          <a:lstStyle/>
          <a:p>
            <a:pPr algn="ctr"/>
            <a:r>
              <a:rPr lang="en-US" b="1" i="0">
                <a:solidFill>
                  <a:schemeClr val="bg1"/>
                </a:solidFill>
                <a:effectLst/>
                <a:latin typeface="fira-sans"/>
              </a:rPr>
              <a:t>What is Impaired Hearing?</a:t>
            </a:r>
            <a:br>
              <a:rPr lang="en-US" b="1" i="0">
                <a:solidFill>
                  <a:schemeClr val="bg1"/>
                </a:solidFill>
                <a:effectLst/>
                <a:latin typeface="fira-sans"/>
              </a:rPr>
            </a:br>
            <a:endParaRPr lang="en-US">
              <a:solidFill>
                <a:schemeClr val="bg1"/>
              </a:solidFill>
            </a:endParaRP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C9451C2A-0CC4-41B8-9AA6-333DF06369E5}"/>
              </a:ext>
            </a:extLst>
          </p:cNvPr>
          <p:cNvSpPr>
            <a:spLocks noGrp="1"/>
          </p:cNvSpPr>
          <p:nvPr>
            <p:ph idx="1"/>
          </p:nvPr>
        </p:nvSpPr>
        <p:spPr>
          <a:xfrm>
            <a:off x="6234868" y="1130846"/>
            <a:ext cx="5217173" cy="4351338"/>
          </a:xfrm>
        </p:spPr>
        <p:txBody>
          <a:bodyPr>
            <a:normAutofit/>
          </a:bodyPr>
          <a:lstStyle/>
          <a:p>
            <a:pPr marL="0" indent="0" algn="just">
              <a:buNone/>
            </a:pPr>
            <a:r>
              <a:rPr lang="en-US" sz="2000" b="0" i="0" dirty="0">
                <a:solidFill>
                  <a:schemeClr val="bg1"/>
                </a:solidFill>
                <a:effectLst/>
                <a:latin typeface="fira-sans"/>
              </a:rPr>
              <a:t>According to the provisions of 38 C.F.R. § </a:t>
            </a:r>
            <a:r>
              <a:rPr lang="en-US" sz="2000" b="1" i="0" u="none" strike="noStrike" dirty="0">
                <a:solidFill>
                  <a:schemeClr val="bg1"/>
                </a:solidFill>
                <a:effectLst/>
                <a:latin typeface="fira-sans"/>
                <a:hlinkClick r:id="rId2"/>
              </a:rPr>
              <a:t>3.385</a:t>
            </a:r>
            <a:r>
              <a:rPr lang="en-US" sz="2000" b="0" i="0" dirty="0">
                <a:solidFill>
                  <a:schemeClr val="bg1"/>
                </a:solidFill>
                <a:effectLst/>
                <a:latin typeface="fira-sans"/>
              </a:rPr>
              <a:t>, impaired hearing will be considered to be a disability when the auditory threshold in any of the frequencies of 500, 1000, 2000, 3000 or 4000 Hertz is 40 decibels or greater; or when the auditory thresholds for at least three frequencies are 26 decibels or greater; or when speech recognition scores using the Maryland CNC Test are less than 94 percent.</a:t>
            </a:r>
          </a:p>
          <a:p>
            <a:pPr marL="0" indent="0" algn="just">
              <a:buNone/>
            </a:pPr>
            <a:r>
              <a:rPr lang="en-US" sz="2000" b="0" i="0" dirty="0">
                <a:solidFill>
                  <a:schemeClr val="bg1"/>
                </a:solidFill>
                <a:effectLst/>
                <a:latin typeface="fira-sans"/>
              </a:rPr>
              <a:t>Pure tone threshold in the 500, 1000, 2000, 3000, and 4000 Hz range are often used to determine entitlement to service connection.  Test results from pure tone audiograms are reported on military service examinations.</a:t>
            </a:r>
          </a:p>
          <a:p>
            <a:endParaRPr lang="en-US" sz="2000" dirty="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830507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B86FD-C890-4AA5-92EA-42FA98C59EEA}"/>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ctr"/>
            <a:endParaRPr lang="en-US" sz="5400" kern="1200">
              <a:solidFill>
                <a:schemeClr val="tx1"/>
              </a:solidFill>
              <a:latin typeface="+mj-lt"/>
              <a:ea typeface="+mj-ea"/>
              <a:cs typeface="+mj-cs"/>
            </a:endParaRPr>
          </a:p>
        </p:txBody>
      </p:sp>
      <p:pic>
        <p:nvPicPr>
          <p:cNvPr id="6" name="Content Placeholder 5" descr="Shape&#10;&#10;Description automatically generated with medium confidence">
            <a:extLst>
              <a:ext uri="{FF2B5EF4-FFF2-40B4-BE49-F238E27FC236}">
                <a16:creationId xmlns:a16="http://schemas.microsoft.com/office/drawing/2014/main" id="{B8CE9E09-D878-4A68-B131-70E1A56FD4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117600" y="83126"/>
            <a:ext cx="10959051" cy="648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513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FAAC5-C093-4B45-93DF-5558A577484F}"/>
              </a:ext>
            </a:extLst>
          </p:cNvPr>
          <p:cNvSpPr>
            <a:spLocks noGrp="1"/>
          </p:cNvSpPr>
          <p:nvPr>
            <p:ph type="title"/>
          </p:nvPr>
        </p:nvSpPr>
        <p:spPr>
          <a:xfrm>
            <a:off x="838199" y="822121"/>
            <a:ext cx="831209" cy="868567"/>
          </a:xfrm>
        </p:spPr>
        <p:txBody>
          <a:bodyPr/>
          <a:lstStyle/>
          <a:p>
            <a:endParaRPr lang="en-US" dirty="0"/>
          </a:p>
        </p:txBody>
      </p:sp>
      <p:pic>
        <p:nvPicPr>
          <p:cNvPr id="5" name="Content Placeholder 4" descr="Shape&#10;&#10;Description automatically generated with medium confidence">
            <a:extLst>
              <a:ext uri="{FF2B5EF4-FFF2-40B4-BE49-F238E27FC236}">
                <a16:creationId xmlns:a16="http://schemas.microsoft.com/office/drawing/2014/main" id="{4240B9FB-4F34-43F4-8F81-22C8E8875E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6036" y="-64644"/>
            <a:ext cx="6733309" cy="6987288"/>
          </a:xfrm>
        </p:spPr>
      </p:pic>
    </p:spTree>
    <p:extLst>
      <p:ext uri="{BB962C8B-B14F-4D97-AF65-F5344CB8AC3E}">
        <p14:creationId xmlns:p14="http://schemas.microsoft.com/office/powerpoint/2010/main" val="1497747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16AF0C3-A8E2-402C-89F9-F9207376B1AE}"/>
              </a:ext>
            </a:extLst>
          </p:cNvPr>
          <p:cNvSpPr>
            <a:spLocks noGrp="1"/>
          </p:cNvSpPr>
          <p:nvPr>
            <p:ph type="title"/>
          </p:nvPr>
        </p:nvSpPr>
        <p:spPr>
          <a:xfrm>
            <a:off x="3027924" y="991261"/>
            <a:ext cx="5754696" cy="1837349"/>
          </a:xfrm>
        </p:spPr>
        <p:txBody>
          <a:bodyPr>
            <a:normAutofit/>
          </a:bodyPr>
          <a:lstStyle/>
          <a:p>
            <a:pPr algn="ctr"/>
            <a:r>
              <a:rPr lang="en-US" sz="3300" b="1" i="0">
                <a:solidFill>
                  <a:schemeClr val="tx2"/>
                </a:solidFill>
                <a:effectLst/>
                <a:latin typeface="fira-sans"/>
              </a:rPr>
              <a:t>Special Monthly Compensation for Hearing Loss</a:t>
            </a:r>
            <a:br>
              <a:rPr lang="en-US" sz="3300" b="1" i="0">
                <a:solidFill>
                  <a:schemeClr val="tx2"/>
                </a:solidFill>
                <a:effectLst/>
                <a:latin typeface="fira-sans"/>
              </a:rPr>
            </a:br>
            <a:endParaRPr lang="en-US" sz="3300">
              <a:solidFill>
                <a:schemeClr val="tx2"/>
              </a:solidFill>
            </a:endParaRPr>
          </a:p>
        </p:txBody>
      </p:sp>
      <p:sp>
        <p:nvSpPr>
          <p:cNvPr id="3" name="Content Placeholder 2">
            <a:extLst>
              <a:ext uri="{FF2B5EF4-FFF2-40B4-BE49-F238E27FC236}">
                <a16:creationId xmlns:a16="http://schemas.microsoft.com/office/drawing/2014/main" id="{853C6009-B0F3-4D1C-9414-41EB98868776}"/>
              </a:ext>
            </a:extLst>
          </p:cNvPr>
          <p:cNvSpPr>
            <a:spLocks noGrp="1"/>
          </p:cNvSpPr>
          <p:nvPr>
            <p:ph idx="1"/>
          </p:nvPr>
        </p:nvSpPr>
        <p:spPr>
          <a:xfrm>
            <a:off x="2499919" y="2711690"/>
            <a:ext cx="7994709" cy="2967657"/>
          </a:xfrm>
        </p:spPr>
        <p:txBody>
          <a:bodyPr anchor="t">
            <a:normAutofit/>
          </a:bodyPr>
          <a:lstStyle/>
          <a:p>
            <a:pPr marL="0" indent="0" algn="just">
              <a:buNone/>
            </a:pPr>
            <a:r>
              <a:rPr lang="en-US" sz="1600" b="0" i="0" dirty="0">
                <a:solidFill>
                  <a:schemeClr val="tx2"/>
                </a:solidFill>
                <a:effectLst/>
                <a:latin typeface="fira-sans"/>
              </a:rPr>
              <a:t>When evaluating any claim for impaired hearing, refer to § </a:t>
            </a:r>
            <a:r>
              <a:rPr lang="en-US" sz="1600" b="1" u="none" strike="noStrike" dirty="0">
                <a:solidFill>
                  <a:schemeClr val="tx2"/>
                </a:solidFill>
                <a:effectLst/>
                <a:hlinkClick r:id="rId2"/>
              </a:rPr>
              <a:t>3.350</a:t>
            </a:r>
            <a:r>
              <a:rPr lang="en-US" sz="1600" b="0" i="0" dirty="0">
                <a:solidFill>
                  <a:schemeClr val="tx2"/>
                </a:solidFill>
                <a:effectLst/>
                <a:latin typeface="fira-sans"/>
              </a:rPr>
              <a:t> of this chapter to determine whether the veteran may be entitled to </a:t>
            </a:r>
            <a:r>
              <a:rPr lang="en-US" sz="1600" b="1" i="0" dirty="0">
                <a:solidFill>
                  <a:schemeClr val="tx2"/>
                </a:solidFill>
                <a:effectLst/>
                <a:latin typeface="fira-sans"/>
              </a:rPr>
              <a:t>special monthly compensation </a:t>
            </a:r>
            <a:r>
              <a:rPr lang="en-US" sz="1600" b="0" i="0" dirty="0">
                <a:solidFill>
                  <a:schemeClr val="tx2"/>
                </a:solidFill>
                <a:effectLst/>
                <a:latin typeface="fira-sans"/>
              </a:rPr>
              <a:t>due either to deafness, or to deafness in combination with other specified disabilities.</a:t>
            </a:r>
          </a:p>
          <a:p>
            <a:pPr marL="0" indent="0" algn="just">
              <a:buNone/>
            </a:pPr>
            <a:r>
              <a:rPr lang="en-US" sz="1600" b="0" i="0" dirty="0">
                <a:solidFill>
                  <a:schemeClr val="tx2"/>
                </a:solidFill>
                <a:effectLst/>
                <a:latin typeface="fira-sans"/>
              </a:rPr>
              <a:t>When evaluating any claim for impaired hearing, refer to § </a:t>
            </a:r>
            <a:r>
              <a:rPr lang="en-US" sz="1600" b="1" i="0" u="none" strike="noStrike" dirty="0">
                <a:solidFill>
                  <a:schemeClr val="tx2"/>
                </a:solidFill>
                <a:effectLst/>
                <a:latin typeface="fira-sans"/>
                <a:hlinkClick r:id="rId2"/>
              </a:rPr>
              <a:t>3.350</a:t>
            </a:r>
            <a:r>
              <a:rPr lang="en-US" sz="1600" b="0" i="0" dirty="0">
                <a:solidFill>
                  <a:schemeClr val="tx2"/>
                </a:solidFill>
                <a:effectLst/>
                <a:latin typeface="fira-sans"/>
              </a:rPr>
              <a:t> to determine whether the veteran may be entitled to special monthly compensation due either to deafness, or to deafness in combination with other specified disabilities.</a:t>
            </a:r>
          </a:p>
          <a:p>
            <a:pPr marL="0" indent="0" algn="just">
              <a:buNone/>
            </a:pPr>
            <a:r>
              <a:rPr lang="en-US" sz="1600" b="0" i="0" dirty="0">
                <a:solidFill>
                  <a:schemeClr val="tx2"/>
                </a:solidFill>
                <a:effectLst/>
                <a:latin typeface="fira-sans"/>
              </a:rPr>
              <a:t>38 U.S.C. </a:t>
            </a:r>
            <a:r>
              <a:rPr lang="en-US" sz="1600" b="1" i="0" u="none" strike="noStrike" dirty="0">
                <a:solidFill>
                  <a:schemeClr val="tx2"/>
                </a:solidFill>
                <a:effectLst/>
                <a:latin typeface="fira-sans"/>
                <a:hlinkClick r:id="rId3" tooltip="Go to USC external resource"/>
              </a:rPr>
              <a:t>1114</a:t>
            </a:r>
            <a:r>
              <a:rPr lang="en-US" sz="1600" b="0" i="0" dirty="0">
                <a:solidFill>
                  <a:schemeClr val="tx2"/>
                </a:solidFill>
                <a:effectLst/>
                <a:latin typeface="fira-sans"/>
              </a:rPr>
              <a:t>(k) authorizes payment of SMC if there is </a:t>
            </a:r>
            <a:r>
              <a:rPr lang="en-US" sz="1600" b="1" i="0" dirty="0">
                <a:solidFill>
                  <a:schemeClr val="tx2"/>
                </a:solidFill>
                <a:effectLst/>
                <a:latin typeface="fira-sans"/>
              </a:rPr>
              <a:t>absence of air and bone conduction in both ears</a:t>
            </a:r>
            <a:r>
              <a:rPr lang="en-US" sz="1600" b="0" i="0" dirty="0">
                <a:solidFill>
                  <a:schemeClr val="tx2"/>
                </a:solidFill>
                <a:effectLst/>
                <a:latin typeface="fira-sans"/>
              </a:rPr>
              <a:t>.  The implementing regulation, 38 C.F.R. § </a:t>
            </a:r>
            <a:r>
              <a:rPr lang="en-US" sz="1600" b="1" i="0" u="none" strike="noStrike" dirty="0">
                <a:solidFill>
                  <a:schemeClr val="tx2"/>
                </a:solidFill>
                <a:effectLst/>
                <a:latin typeface="fira-sans"/>
                <a:hlinkClick r:id="rId2"/>
              </a:rPr>
              <a:t>3.350</a:t>
            </a:r>
            <a:r>
              <a:rPr lang="en-US" sz="1600" b="0" i="0" dirty="0">
                <a:solidFill>
                  <a:schemeClr val="tx2"/>
                </a:solidFill>
                <a:effectLst/>
                <a:latin typeface="fira-sans"/>
              </a:rPr>
              <a:t>(a)(5), states that deafness of both ears, having absence of air and bone conduction, will be held to exist when bilateral hearing loss is equal to or greater than the minimum bilateral hearing loss required for a maximum rating (100%) under the schedule.</a:t>
            </a:r>
          </a:p>
          <a:p>
            <a:endParaRPr lang="en-US" sz="11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09393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E3CEBE-DAA2-4D24-BBC9-1FE6D1A04B9C}"/>
              </a:ext>
            </a:extLst>
          </p:cNvPr>
          <p:cNvSpPr>
            <a:spLocks noGrp="1"/>
          </p:cNvSpPr>
          <p:nvPr>
            <p:ph type="title"/>
          </p:nvPr>
        </p:nvSpPr>
        <p:spPr>
          <a:xfrm>
            <a:off x="3033466" y="991261"/>
            <a:ext cx="5754696" cy="1837349"/>
          </a:xfrm>
        </p:spPr>
        <p:txBody>
          <a:bodyPr anchor="b">
            <a:normAutofit/>
          </a:bodyPr>
          <a:lstStyle/>
          <a:p>
            <a:pPr algn="ctr"/>
            <a:r>
              <a:rPr lang="en-US" sz="3300" b="1" i="0">
                <a:solidFill>
                  <a:schemeClr val="tx2"/>
                </a:solidFill>
                <a:effectLst/>
                <a:latin typeface="fira-sans"/>
              </a:rPr>
              <a:t>Provisions of § 3.383</a:t>
            </a:r>
            <a:br>
              <a:rPr lang="en-US" sz="3300" b="1" i="0">
                <a:solidFill>
                  <a:schemeClr val="tx2"/>
                </a:solidFill>
                <a:effectLst/>
                <a:latin typeface="fira-sans"/>
              </a:rPr>
            </a:br>
            <a:r>
              <a:rPr lang="en-US" sz="3300" b="1" i="0">
                <a:solidFill>
                  <a:schemeClr val="tx2"/>
                </a:solidFill>
                <a:effectLst/>
                <a:latin typeface="museo-slab"/>
              </a:rPr>
              <a:t>Special consideration for paired organs and extremities.</a:t>
            </a:r>
            <a:endParaRPr lang="en-US" sz="3300">
              <a:solidFill>
                <a:schemeClr val="tx2"/>
              </a:solidFill>
            </a:endParaRPr>
          </a:p>
        </p:txBody>
      </p:sp>
      <p:grpSp>
        <p:nvGrpSpPr>
          <p:cNvPr id="23" name="Group 22">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24" name="Freeform: Shape 23">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1A249354-E1C1-40A9-B362-17AE5F270AEF}"/>
              </a:ext>
            </a:extLst>
          </p:cNvPr>
          <p:cNvSpPr>
            <a:spLocks noGrp="1"/>
          </p:cNvSpPr>
          <p:nvPr>
            <p:ph idx="1"/>
          </p:nvPr>
        </p:nvSpPr>
        <p:spPr>
          <a:xfrm>
            <a:off x="3055954" y="2979336"/>
            <a:ext cx="5709721" cy="2430864"/>
          </a:xfrm>
        </p:spPr>
        <p:txBody>
          <a:bodyPr anchor="t">
            <a:normAutofit/>
          </a:bodyPr>
          <a:lstStyle/>
          <a:p>
            <a:pPr marL="0" indent="0" algn="just">
              <a:buNone/>
            </a:pPr>
            <a:r>
              <a:rPr lang="en-US" sz="1700" b="0" i="0" dirty="0">
                <a:solidFill>
                  <a:schemeClr val="tx2"/>
                </a:solidFill>
                <a:effectLst/>
                <a:latin typeface="fira-sans"/>
              </a:rPr>
              <a:t>The prerequisites of § </a:t>
            </a:r>
            <a:r>
              <a:rPr lang="en-US" sz="1700" b="1" i="0" u="none" strike="noStrike" dirty="0">
                <a:solidFill>
                  <a:schemeClr val="tx2"/>
                </a:solidFill>
                <a:effectLst/>
                <a:latin typeface="fira-sans"/>
                <a:hlinkClick r:id="rId2"/>
              </a:rPr>
              <a:t>3.383</a:t>
            </a:r>
            <a:r>
              <a:rPr lang="en-US" sz="1700" b="0" i="0" dirty="0">
                <a:solidFill>
                  <a:schemeClr val="tx2"/>
                </a:solidFill>
                <a:effectLst/>
                <a:latin typeface="fira-sans"/>
              </a:rPr>
              <a:t> may provide for granting benefits as if both ears are service connected.</a:t>
            </a:r>
          </a:p>
          <a:p>
            <a:pPr marL="0" indent="0" algn="just">
              <a:buNone/>
            </a:pPr>
            <a:r>
              <a:rPr lang="en-US" sz="1700" b="0" i="0" dirty="0">
                <a:solidFill>
                  <a:schemeClr val="tx2"/>
                </a:solidFill>
                <a:effectLst/>
                <a:latin typeface="fira-sans"/>
              </a:rPr>
              <a:t>Hearing impairment in one ear compensable to a degree of 10 percent or more as a result of service-connected disability and hearing impairment as a result of nonservice-connected disability that meets the provisions of § </a:t>
            </a:r>
            <a:r>
              <a:rPr lang="en-US" sz="1700" b="1" i="0" u="none" strike="noStrike" dirty="0">
                <a:solidFill>
                  <a:schemeClr val="tx2"/>
                </a:solidFill>
                <a:effectLst/>
                <a:latin typeface="fira-sans"/>
                <a:hlinkClick r:id="rId3"/>
              </a:rPr>
              <a:t>3.385</a:t>
            </a:r>
            <a:r>
              <a:rPr lang="en-US" sz="1700" b="0" i="0" dirty="0">
                <a:solidFill>
                  <a:schemeClr val="tx2"/>
                </a:solidFill>
                <a:effectLst/>
                <a:latin typeface="fira-sans"/>
              </a:rPr>
              <a:t> in the other ear, would provide entitlement to service connection for both ears.</a:t>
            </a:r>
          </a:p>
          <a:p>
            <a:endParaRPr lang="en-US" sz="1700" dirty="0">
              <a:solidFill>
                <a:schemeClr val="tx2"/>
              </a:solidFill>
            </a:endParaRPr>
          </a:p>
        </p:txBody>
      </p:sp>
    </p:spTree>
    <p:extLst>
      <p:ext uri="{BB962C8B-B14F-4D97-AF65-F5344CB8AC3E}">
        <p14:creationId xmlns:p14="http://schemas.microsoft.com/office/powerpoint/2010/main" val="861816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4">
            <a:extLst>
              <a:ext uri="{FF2B5EF4-FFF2-40B4-BE49-F238E27FC236}">
                <a16:creationId xmlns:a16="http://schemas.microsoft.com/office/drawing/2014/main" id="{8B089790-F4B6-46A7-BB28-7B74A9A9E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ext&#10;&#10;Description automatically generated">
            <a:extLst>
              <a:ext uri="{FF2B5EF4-FFF2-40B4-BE49-F238E27FC236}">
                <a16:creationId xmlns:a16="http://schemas.microsoft.com/office/drawing/2014/main" id="{2DC885AF-42E8-47D8-B843-F79C02B19BD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748" b="5767"/>
          <a:stretch/>
        </p:blipFill>
        <p:spPr>
          <a:xfrm>
            <a:off x="-1" y="1"/>
            <a:ext cx="12192000" cy="6068290"/>
          </a:xfrm>
          <a:prstGeom prst="rect">
            <a:avLst/>
          </a:prstGeom>
        </p:spPr>
      </p:pic>
      <p:grpSp>
        <p:nvGrpSpPr>
          <p:cNvPr id="25" name="Group 16">
            <a:extLst>
              <a:ext uri="{FF2B5EF4-FFF2-40B4-BE49-F238E27FC236}">
                <a16:creationId xmlns:a16="http://schemas.microsoft.com/office/drawing/2014/main" id="{9DE3F54D-33BC-4382-A2AB-5E002F0F11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5029199"/>
            <a:ext cx="12228128" cy="1828800"/>
            <a:chOff x="-305" y="2987478"/>
            <a:chExt cx="12188952" cy="1828800"/>
          </a:xfrm>
        </p:grpSpPr>
        <p:sp>
          <p:nvSpPr>
            <p:cNvPr id="26" name="Freeform: Shape 17">
              <a:extLst>
                <a:ext uri="{FF2B5EF4-FFF2-40B4-BE49-F238E27FC236}">
                  <a16:creationId xmlns:a16="http://schemas.microsoft.com/office/drawing/2014/main" id="{6798451A-4EC8-4869-8DFB-BCE4E00BE5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2987478"/>
              <a:ext cx="12188952" cy="1099712"/>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27" name="Freeform: Shape 18">
              <a:extLst>
                <a:ext uri="{FF2B5EF4-FFF2-40B4-BE49-F238E27FC236}">
                  <a16:creationId xmlns:a16="http://schemas.microsoft.com/office/drawing/2014/main" id="{60ECD12F-47FF-48FE-A827-069775A8A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99381"/>
              <a:ext cx="12188952" cy="902694"/>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sp>
          <p:nvSpPr>
            <p:cNvPr id="28" name="Freeform: Shape 19">
              <a:extLst>
                <a:ext uri="{FF2B5EF4-FFF2-40B4-BE49-F238E27FC236}">
                  <a16:creationId xmlns:a16="http://schemas.microsoft.com/office/drawing/2014/main" id="{48928757-970C-4B99-9F9C-0C07E4A945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01488"/>
              <a:ext cx="12188952" cy="641669"/>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useBgFill="1">
          <p:nvSpPr>
            <p:cNvPr id="29" name="Freeform: Shape 20">
              <a:extLst>
                <a:ext uri="{FF2B5EF4-FFF2-40B4-BE49-F238E27FC236}">
                  <a16:creationId xmlns:a16="http://schemas.microsoft.com/office/drawing/2014/main" id="{1213505B-6136-49EC-951C-1FDA2A6C5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14750"/>
              <a:ext cx="12188952" cy="1201528"/>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420173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1A3FF6-E0C7-4BF1-82E8-BA03A22E2D43}"/>
              </a:ext>
            </a:extLst>
          </p:cNvPr>
          <p:cNvSpPr>
            <a:spLocks noGrp="1"/>
          </p:cNvSpPr>
          <p:nvPr>
            <p:ph type="title"/>
          </p:nvPr>
        </p:nvSpPr>
        <p:spPr>
          <a:xfrm>
            <a:off x="1102368" y="694268"/>
            <a:ext cx="3553510" cy="5477932"/>
          </a:xfrm>
        </p:spPr>
        <p:txBody>
          <a:bodyPr>
            <a:normAutofit/>
          </a:bodyPr>
          <a:lstStyle/>
          <a:p>
            <a:pPr algn="ctr"/>
            <a:r>
              <a:rPr lang="en-US" b="1" i="0">
                <a:solidFill>
                  <a:schemeClr val="bg1"/>
                </a:solidFill>
                <a:effectLst/>
                <a:latin typeface="museo-slab"/>
              </a:rPr>
              <a:t>Hearing Loss</a:t>
            </a:r>
            <a:endParaRPr lang="en-US">
              <a:solidFill>
                <a:schemeClr val="bg1"/>
              </a:solidFill>
            </a:endParaRPr>
          </a:p>
        </p:txBody>
      </p:sp>
      <p:grpSp>
        <p:nvGrpSpPr>
          <p:cNvPr id="10"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1" name="Freeform: Shape 10">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37426" y="2203010"/>
            <a:ext cx="975169" cy="975171"/>
            <a:chOff x="5829300" y="3162300"/>
            <a:chExt cx="532256" cy="532257"/>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29" name="Oval 28">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Oval 30">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C5E3A3C8-D139-47D8-98DD-55B6CDEAF8D8}"/>
              </a:ext>
            </a:extLst>
          </p:cNvPr>
          <p:cNvSpPr>
            <a:spLocks noGrp="1"/>
          </p:cNvSpPr>
          <p:nvPr>
            <p:ph idx="1"/>
          </p:nvPr>
        </p:nvSpPr>
        <p:spPr>
          <a:xfrm>
            <a:off x="5628305" y="1023457"/>
            <a:ext cx="6498809" cy="4127329"/>
          </a:xfrm>
        </p:spPr>
        <p:txBody>
          <a:bodyPr>
            <a:normAutofit/>
          </a:bodyPr>
          <a:lstStyle/>
          <a:p>
            <a:pPr marL="0" indent="0" algn="just">
              <a:buNone/>
            </a:pPr>
            <a:r>
              <a:rPr lang="en-US" b="1" i="0" dirty="0">
                <a:solidFill>
                  <a:schemeClr val="bg1"/>
                </a:solidFill>
                <a:effectLst/>
                <a:latin typeface="museo-slab"/>
              </a:rPr>
              <a:t>Note: Impaired hearing in the 250, 6000 and 8000 </a:t>
            </a:r>
            <a:r>
              <a:rPr lang="en-US" b="1" i="0" dirty="0" err="1">
                <a:solidFill>
                  <a:schemeClr val="bg1"/>
                </a:solidFill>
                <a:effectLst/>
                <a:latin typeface="museo-slab"/>
              </a:rPr>
              <a:t>hz</a:t>
            </a:r>
            <a:r>
              <a:rPr lang="en-US" b="1" i="0" dirty="0">
                <a:solidFill>
                  <a:schemeClr val="bg1"/>
                </a:solidFill>
                <a:effectLst/>
                <a:latin typeface="museo-slab"/>
              </a:rPr>
              <a:t> ranges is not considered in determining service connection.</a:t>
            </a:r>
          </a:p>
          <a:p>
            <a:pPr marL="0" indent="0" algn="just">
              <a:buNone/>
            </a:pPr>
            <a:endParaRPr lang="en-US" b="1" i="0" dirty="0">
              <a:solidFill>
                <a:schemeClr val="bg1"/>
              </a:solidFill>
              <a:effectLst/>
              <a:latin typeface="museo-slab"/>
            </a:endParaRPr>
          </a:p>
          <a:p>
            <a:pPr marL="0" indent="0" algn="just">
              <a:buNone/>
            </a:pPr>
            <a:endParaRPr lang="en-US" b="1" i="0" dirty="0">
              <a:solidFill>
                <a:schemeClr val="bg1"/>
              </a:solidFill>
              <a:effectLst/>
              <a:latin typeface="museo-slab"/>
            </a:endParaRPr>
          </a:p>
          <a:p>
            <a:pPr marL="0" indent="0" algn="just">
              <a:buNone/>
            </a:pPr>
            <a:r>
              <a:rPr lang="en-US" b="1" i="0" dirty="0">
                <a:solidFill>
                  <a:schemeClr val="bg1"/>
                </a:solidFill>
                <a:effectLst/>
                <a:latin typeface="museo-slab"/>
              </a:rPr>
              <a:t>Sensorineural hearing loss is considered an organic disease of the nervous system and is subject to presumptive service connection under 38 C.F.R. § 3.309a.</a:t>
            </a:r>
            <a:endParaRPr lang="en-US" dirty="0">
              <a:solidFill>
                <a:schemeClr val="bg1"/>
              </a:solidFill>
            </a:endParaRPr>
          </a:p>
        </p:txBody>
      </p:sp>
    </p:spTree>
    <p:extLst>
      <p:ext uri="{BB962C8B-B14F-4D97-AF65-F5344CB8AC3E}">
        <p14:creationId xmlns:p14="http://schemas.microsoft.com/office/powerpoint/2010/main" val="1780373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FBCF6961-2285-4336-9D09-52A33A205786}"/>
              </a:ext>
            </a:extLst>
          </p:cNvPr>
          <p:cNvSpPr>
            <a:spLocks noGrp="1"/>
          </p:cNvSpPr>
          <p:nvPr>
            <p:ph type="title"/>
          </p:nvPr>
        </p:nvSpPr>
        <p:spPr>
          <a:xfrm>
            <a:off x="1014141" y="1450655"/>
            <a:ext cx="3932030" cy="3956690"/>
          </a:xfrm>
        </p:spPr>
        <p:txBody>
          <a:bodyPr anchor="ctr">
            <a:normAutofit/>
          </a:bodyPr>
          <a:lstStyle/>
          <a:p>
            <a:r>
              <a:rPr lang="en-US" sz="7400" b="1" i="0">
                <a:solidFill>
                  <a:schemeClr val="bg1"/>
                </a:solidFill>
                <a:effectLst/>
                <a:latin typeface="museo-slab"/>
              </a:rPr>
              <a:t>Hearing Loss Examples</a:t>
            </a:r>
            <a:endParaRPr lang="en-US" sz="7400">
              <a:solidFill>
                <a:schemeClr val="bg1"/>
              </a:solidFill>
            </a:endParaRP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AACAED6-5CF8-4A18-B86E-F95C4ADDD394}"/>
              </a:ext>
            </a:extLst>
          </p:cNvPr>
          <p:cNvSpPr>
            <a:spLocks noGrp="1"/>
          </p:cNvSpPr>
          <p:nvPr>
            <p:ph idx="1"/>
          </p:nvPr>
        </p:nvSpPr>
        <p:spPr>
          <a:xfrm>
            <a:off x="5469622" y="1108061"/>
            <a:ext cx="5635279" cy="4571972"/>
          </a:xfrm>
        </p:spPr>
        <p:txBody>
          <a:bodyPr anchor="ctr">
            <a:normAutofit/>
          </a:bodyPr>
          <a:lstStyle/>
          <a:p>
            <a:pPr marL="0" indent="0" algn="just">
              <a:buNone/>
            </a:pPr>
            <a:r>
              <a:rPr lang="en-US" sz="2000" b="0" i="0" dirty="0">
                <a:solidFill>
                  <a:schemeClr val="bg1"/>
                </a:solidFill>
                <a:effectLst/>
                <a:latin typeface="fira-sans"/>
              </a:rPr>
              <a:t>In the following examples, review the hearing test results and determine if the veteran should be service-connected based on the information recorded on the military separation examination. </a:t>
            </a:r>
          </a:p>
          <a:p>
            <a:endParaRPr lang="en-US" sz="2000" dirty="0">
              <a:solidFill>
                <a:schemeClr val="bg1"/>
              </a:solidFill>
            </a:endParaRPr>
          </a:p>
        </p:txBody>
      </p:sp>
    </p:spTree>
    <p:extLst>
      <p:ext uri="{BB962C8B-B14F-4D97-AF65-F5344CB8AC3E}">
        <p14:creationId xmlns:p14="http://schemas.microsoft.com/office/powerpoint/2010/main" val="201919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6" name="Rectangle 54">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42812-8734-4E97-A3AF-7738CEB747C2}"/>
              </a:ext>
            </a:extLst>
          </p:cNvPr>
          <p:cNvSpPr>
            <a:spLocks noGrp="1"/>
          </p:cNvSpPr>
          <p:nvPr>
            <p:ph type="title"/>
          </p:nvPr>
        </p:nvSpPr>
        <p:spPr>
          <a:xfrm>
            <a:off x="838200" y="365125"/>
            <a:ext cx="10515600" cy="1325563"/>
          </a:xfrm>
        </p:spPr>
        <p:txBody>
          <a:bodyPr>
            <a:normAutofit/>
          </a:bodyPr>
          <a:lstStyle/>
          <a:p>
            <a:r>
              <a:rPr lang="en-US" b="1" i="0">
                <a:solidFill>
                  <a:srgbClr val="FFFFFF"/>
                </a:solidFill>
                <a:effectLst/>
                <a:latin typeface="fira-sans"/>
              </a:rPr>
              <a:t>Example Problem 1</a:t>
            </a:r>
            <a:br>
              <a:rPr lang="en-US" b="1" i="0">
                <a:solidFill>
                  <a:srgbClr val="FFFFFF"/>
                </a:solidFill>
                <a:effectLst/>
                <a:latin typeface="fira-sans"/>
              </a:rPr>
            </a:br>
            <a:endParaRPr lang="en-US">
              <a:solidFill>
                <a:srgbClr val="FFFFFF"/>
              </a:solidFill>
            </a:endParaRPr>
          </a:p>
        </p:txBody>
      </p:sp>
      <p:graphicFrame>
        <p:nvGraphicFramePr>
          <p:cNvPr id="14" name="Content Placeholder 2">
            <a:extLst>
              <a:ext uri="{FF2B5EF4-FFF2-40B4-BE49-F238E27FC236}">
                <a16:creationId xmlns:a16="http://schemas.microsoft.com/office/drawing/2014/main" id="{3F249D1C-1728-CD9E-2876-3DC3B12D91F4}"/>
              </a:ext>
            </a:extLst>
          </p:cNvPr>
          <p:cNvGraphicFramePr>
            <a:graphicFrameLocks noGrp="1"/>
          </p:cNvGraphicFramePr>
          <p:nvPr>
            <p:ph idx="1"/>
            <p:extLst>
              <p:ext uri="{D42A27DB-BD31-4B8C-83A1-F6EECF244321}">
                <p14:modId xmlns:p14="http://schemas.microsoft.com/office/powerpoint/2010/main" val="15472666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502913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3C1D1FA3-6212-4B97-9B1E-C7F81247C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38" name="Freeform: Shape 37">
            <a:extLst>
              <a:ext uri="{FF2B5EF4-FFF2-40B4-BE49-F238E27FC236}">
                <a16:creationId xmlns:a16="http://schemas.microsoft.com/office/drawing/2014/main" id="{11C51958-04D4-4687-95A2-95DCDCF47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2232251" cy="2361890"/>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40" name="Freeform: Shape 39">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92656"/>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42" name="Freeform: Shape 41">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2391"/>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64E3FF0D-55B7-489B-9832-F4969BA82D98}"/>
              </a:ext>
            </a:extLst>
          </p:cNvPr>
          <p:cNvSpPr>
            <a:spLocks noGrp="1"/>
          </p:cNvSpPr>
          <p:nvPr>
            <p:ph type="title"/>
          </p:nvPr>
        </p:nvSpPr>
        <p:spPr>
          <a:xfrm>
            <a:off x="1861854" y="633046"/>
            <a:ext cx="4834021" cy="1314996"/>
          </a:xfrm>
        </p:spPr>
        <p:txBody>
          <a:bodyPr anchor="b">
            <a:normAutofit/>
          </a:bodyPr>
          <a:lstStyle/>
          <a:p>
            <a:endParaRPr lang="en-US" dirty="0">
              <a:solidFill>
                <a:schemeClr val="bg1"/>
              </a:solidFill>
            </a:endParaRPr>
          </a:p>
        </p:txBody>
      </p:sp>
      <p:sp>
        <p:nvSpPr>
          <p:cNvPr id="3" name="Content Placeholder 2">
            <a:extLst>
              <a:ext uri="{FF2B5EF4-FFF2-40B4-BE49-F238E27FC236}">
                <a16:creationId xmlns:a16="http://schemas.microsoft.com/office/drawing/2014/main" id="{9ABBD3C9-155E-4969-8EE8-4AA4834FD2DA}"/>
              </a:ext>
            </a:extLst>
          </p:cNvPr>
          <p:cNvSpPr>
            <a:spLocks noGrp="1"/>
          </p:cNvSpPr>
          <p:nvPr>
            <p:ph idx="1"/>
          </p:nvPr>
        </p:nvSpPr>
        <p:spPr>
          <a:xfrm>
            <a:off x="1861854" y="2125737"/>
            <a:ext cx="5444957" cy="4044463"/>
          </a:xfrm>
        </p:spPr>
        <p:txBody>
          <a:bodyPr>
            <a:normAutofit/>
          </a:bodyPr>
          <a:lstStyle/>
          <a:p>
            <a:pPr marL="0" indent="0" algn="just">
              <a:buNone/>
            </a:pPr>
            <a:r>
              <a:rPr lang="en-US" b="1" i="0" dirty="0">
                <a:solidFill>
                  <a:schemeClr val="bg1"/>
                </a:solidFill>
                <a:effectLst/>
                <a:latin typeface="fira-sans"/>
              </a:rPr>
              <a:t>Does the veteran have impaired hearing in either ear?</a:t>
            </a:r>
            <a:endParaRPr lang="en-US" dirty="0">
              <a:solidFill>
                <a:schemeClr val="bg1"/>
              </a:solidFill>
            </a:endParaRPr>
          </a:p>
        </p:txBody>
      </p:sp>
      <p:pic>
        <p:nvPicPr>
          <p:cNvPr id="31" name="Graphic 30" descr="Deaf">
            <a:extLst>
              <a:ext uri="{FF2B5EF4-FFF2-40B4-BE49-F238E27FC236}">
                <a16:creationId xmlns:a16="http://schemas.microsoft.com/office/drawing/2014/main" id="{30ABBE31-F4B5-6E29-041A-A2B88DF0BE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5473" y="1200223"/>
            <a:ext cx="4072815" cy="4072815"/>
          </a:xfrm>
          <a:prstGeom prst="rect">
            <a:avLst/>
          </a:prstGeom>
        </p:spPr>
      </p:pic>
      <p:grpSp>
        <p:nvGrpSpPr>
          <p:cNvPr id="44"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45" name="Freeform: Shape 44">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357088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E7A78-396C-4758-9B76-EA654F1FF136}"/>
              </a:ext>
            </a:extLst>
          </p:cNvPr>
          <p:cNvSpPr>
            <a:spLocks noGrp="1"/>
          </p:cNvSpPr>
          <p:nvPr>
            <p:ph type="title" idx="4294967295"/>
          </p:nvPr>
        </p:nvSpPr>
        <p:spPr>
          <a:xfrm>
            <a:off x="5605463" y="628650"/>
            <a:ext cx="6586537" cy="1287463"/>
          </a:xfrm>
        </p:spPr>
        <p:txBody>
          <a:bodyPr anchor="b">
            <a:normAutofit/>
          </a:bodyPr>
          <a:lstStyle/>
          <a:p>
            <a:r>
              <a:rPr lang="en-US" b="1" dirty="0"/>
              <a:t>Answer</a:t>
            </a:r>
          </a:p>
        </p:txBody>
      </p:sp>
      <p:graphicFrame>
        <p:nvGraphicFramePr>
          <p:cNvPr id="25" name="Content Placeholder 2">
            <a:extLst>
              <a:ext uri="{FF2B5EF4-FFF2-40B4-BE49-F238E27FC236}">
                <a16:creationId xmlns:a16="http://schemas.microsoft.com/office/drawing/2014/main" id="{CDD5E4C6-B2B1-6C5C-0A94-9FBC1DD55B35}"/>
              </a:ext>
            </a:extLst>
          </p:cNvPr>
          <p:cNvGraphicFramePr>
            <a:graphicFrameLocks noGrp="1"/>
          </p:cNvGraphicFramePr>
          <p:nvPr>
            <p:ph idx="4294967295"/>
            <p:extLst>
              <p:ext uri="{D42A27DB-BD31-4B8C-83A1-F6EECF244321}">
                <p14:modId xmlns:p14="http://schemas.microsoft.com/office/powerpoint/2010/main" val="309052543"/>
              </p:ext>
            </p:extLst>
          </p:nvPr>
        </p:nvGraphicFramePr>
        <p:xfrm>
          <a:off x="4862147" y="2438400"/>
          <a:ext cx="7329854" cy="2106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6" name="Picture 25">
            <a:extLst>
              <a:ext uri="{FF2B5EF4-FFF2-40B4-BE49-F238E27FC236}">
                <a16:creationId xmlns:a16="http://schemas.microsoft.com/office/drawing/2014/main" id="{7535519F-C810-4F37-F905-104C4D51B132}"/>
              </a:ext>
            </a:extLst>
          </p:cNvPr>
          <p:cNvPicPr>
            <a:picLocks noChangeAspect="1"/>
          </p:cNvPicPr>
          <p:nvPr/>
        </p:nvPicPr>
        <p:blipFill rotWithShape="1">
          <a:blip r:embed="rId7"/>
          <a:srcRect l="37020" r="17860" b="-1"/>
          <a:stretch/>
        </p:blipFill>
        <p:spPr>
          <a:xfrm>
            <a:off x="20" y="10"/>
            <a:ext cx="4635571" cy="6857990"/>
          </a:xfrm>
          <a:prstGeom prst="rect">
            <a:avLst/>
          </a:prstGeom>
          <a:effectLst/>
        </p:spPr>
      </p:pic>
    </p:spTree>
    <p:extLst>
      <p:ext uri="{BB962C8B-B14F-4D97-AF65-F5344CB8AC3E}">
        <p14:creationId xmlns:p14="http://schemas.microsoft.com/office/powerpoint/2010/main" val="107485350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5">
                                            <p:graphicEl>
                                              <a:dgm id="{983D5338-6481-49AE-A7CA-C9F5CAB5A5B8}"/>
                                            </p:graphicEl>
                                          </p:spTgt>
                                        </p:tgtEl>
                                        <p:attrNameLst>
                                          <p:attrName>style.visibility</p:attrName>
                                        </p:attrNameLst>
                                      </p:cBhvr>
                                      <p:to>
                                        <p:strVal val="visible"/>
                                      </p:to>
                                    </p:set>
                                    <p:anim calcmode="lin" valueType="num">
                                      <p:cBhvr>
                                        <p:cTn id="7" dur="1000" fill="hold"/>
                                        <p:tgtEl>
                                          <p:spTgt spid="25">
                                            <p:graphicEl>
                                              <a:dgm id="{983D5338-6481-49AE-A7CA-C9F5CAB5A5B8}"/>
                                            </p:graphicEl>
                                          </p:spTgt>
                                        </p:tgtEl>
                                        <p:attrNameLst>
                                          <p:attrName>ppt_w</p:attrName>
                                        </p:attrNameLst>
                                      </p:cBhvr>
                                      <p:tavLst>
                                        <p:tav tm="0">
                                          <p:val>
                                            <p:fltVal val="0"/>
                                          </p:val>
                                        </p:tav>
                                        <p:tav tm="100000">
                                          <p:val>
                                            <p:strVal val="#ppt_w"/>
                                          </p:val>
                                        </p:tav>
                                      </p:tavLst>
                                    </p:anim>
                                    <p:anim calcmode="lin" valueType="num">
                                      <p:cBhvr>
                                        <p:cTn id="8" dur="1000" fill="hold"/>
                                        <p:tgtEl>
                                          <p:spTgt spid="25">
                                            <p:graphicEl>
                                              <a:dgm id="{983D5338-6481-49AE-A7CA-C9F5CAB5A5B8}"/>
                                            </p:graphicEl>
                                          </p:spTgt>
                                        </p:tgtEl>
                                        <p:attrNameLst>
                                          <p:attrName>ppt_h</p:attrName>
                                        </p:attrNameLst>
                                      </p:cBhvr>
                                      <p:tavLst>
                                        <p:tav tm="0">
                                          <p:val>
                                            <p:fltVal val="0"/>
                                          </p:val>
                                        </p:tav>
                                        <p:tav tm="100000">
                                          <p:val>
                                            <p:strVal val="#ppt_h"/>
                                          </p:val>
                                        </p:tav>
                                      </p:tavLst>
                                    </p:anim>
                                    <p:anim calcmode="lin" valueType="num">
                                      <p:cBhvr>
                                        <p:cTn id="9" dur="1000" fill="hold"/>
                                        <p:tgtEl>
                                          <p:spTgt spid="25">
                                            <p:graphicEl>
                                              <a:dgm id="{983D5338-6481-49AE-A7CA-C9F5CAB5A5B8}"/>
                                            </p:graphicEl>
                                          </p:spTgt>
                                        </p:tgtEl>
                                        <p:attrNameLst>
                                          <p:attrName>style.rotation</p:attrName>
                                        </p:attrNameLst>
                                      </p:cBhvr>
                                      <p:tavLst>
                                        <p:tav tm="0">
                                          <p:val>
                                            <p:fltVal val="90"/>
                                          </p:val>
                                        </p:tav>
                                        <p:tav tm="100000">
                                          <p:val>
                                            <p:fltVal val="0"/>
                                          </p:val>
                                        </p:tav>
                                      </p:tavLst>
                                    </p:anim>
                                    <p:animEffect transition="in" filter="fade">
                                      <p:cBhvr>
                                        <p:cTn id="10" dur="1000"/>
                                        <p:tgtEl>
                                          <p:spTgt spid="25">
                                            <p:graphicEl>
                                              <a:dgm id="{983D5338-6481-49AE-A7CA-C9F5CAB5A5B8}"/>
                                            </p:graphic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5">
                                            <p:graphicEl>
                                              <a:dgm id="{0F1F92DC-733F-44AA-8173-F23C5CBD4E3B}"/>
                                            </p:graphicEl>
                                          </p:spTgt>
                                        </p:tgtEl>
                                        <p:attrNameLst>
                                          <p:attrName>style.visibility</p:attrName>
                                        </p:attrNameLst>
                                      </p:cBhvr>
                                      <p:to>
                                        <p:strVal val="visible"/>
                                      </p:to>
                                    </p:set>
                                    <p:anim calcmode="lin" valueType="num">
                                      <p:cBhvr>
                                        <p:cTn id="13" dur="1000" fill="hold"/>
                                        <p:tgtEl>
                                          <p:spTgt spid="25">
                                            <p:graphicEl>
                                              <a:dgm id="{0F1F92DC-733F-44AA-8173-F23C5CBD4E3B}"/>
                                            </p:graphicEl>
                                          </p:spTgt>
                                        </p:tgtEl>
                                        <p:attrNameLst>
                                          <p:attrName>ppt_w</p:attrName>
                                        </p:attrNameLst>
                                      </p:cBhvr>
                                      <p:tavLst>
                                        <p:tav tm="0">
                                          <p:val>
                                            <p:fltVal val="0"/>
                                          </p:val>
                                        </p:tav>
                                        <p:tav tm="100000">
                                          <p:val>
                                            <p:strVal val="#ppt_w"/>
                                          </p:val>
                                        </p:tav>
                                      </p:tavLst>
                                    </p:anim>
                                    <p:anim calcmode="lin" valueType="num">
                                      <p:cBhvr>
                                        <p:cTn id="14" dur="1000" fill="hold"/>
                                        <p:tgtEl>
                                          <p:spTgt spid="25">
                                            <p:graphicEl>
                                              <a:dgm id="{0F1F92DC-733F-44AA-8173-F23C5CBD4E3B}"/>
                                            </p:graphicEl>
                                          </p:spTgt>
                                        </p:tgtEl>
                                        <p:attrNameLst>
                                          <p:attrName>ppt_h</p:attrName>
                                        </p:attrNameLst>
                                      </p:cBhvr>
                                      <p:tavLst>
                                        <p:tav tm="0">
                                          <p:val>
                                            <p:fltVal val="0"/>
                                          </p:val>
                                        </p:tav>
                                        <p:tav tm="100000">
                                          <p:val>
                                            <p:strVal val="#ppt_h"/>
                                          </p:val>
                                        </p:tav>
                                      </p:tavLst>
                                    </p:anim>
                                    <p:anim calcmode="lin" valueType="num">
                                      <p:cBhvr>
                                        <p:cTn id="15" dur="1000" fill="hold"/>
                                        <p:tgtEl>
                                          <p:spTgt spid="25">
                                            <p:graphicEl>
                                              <a:dgm id="{0F1F92DC-733F-44AA-8173-F23C5CBD4E3B}"/>
                                            </p:graphicEl>
                                          </p:spTgt>
                                        </p:tgtEl>
                                        <p:attrNameLst>
                                          <p:attrName>style.rotation</p:attrName>
                                        </p:attrNameLst>
                                      </p:cBhvr>
                                      <p:tavLst>
                                        <p:tav tm="0">
                                          <p:val>
                                            <p:fltVal val="90"/>
                                          </p:val>
                                        </p:tav>
                                        <p:tav tm="100000">
                                          <p:val>
                                            <p:fltVal val="0"/>
                                          </p:val>
                                        </p:tav>
                                      </p:tavLst>
                                    </p:anim>
                                    <p:animEffect transition="in" filter="fade">
                                      <p:cBhvr>
                                        <p:cTn id="16" dur="1000"/>
                                        <p:tgtEl>
                                          <p:spTgt spid="25">
                                            <p:graphicEl>
                                              <a:dgm id="{0F1F92DC-733F-44AA-8173-F23C5CBD4E3B}"/>
                                            </p:graphic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5">
                                            <p:graphicEl>
                                              <a:dgm id="{9253F6BD-2094-426B-A9B8-8A7007C04F42}"/>
                                            </p:graphicEl>
                                          </p:spTgt>
                                        </p:tgtEl>
                                        <p:attrNameLst>
                                          <p:attrName>style.visibility</p:attrName>
                                        </p:attrNameLst>
                                      </p:cBhvr>
                                      <p:to>
                                        <p:strVal val="visible"/>
                                      </p:to>
                                    </p:set>
                                    <p:anim calcmode="lin" valueType="num">
                                      <p:cBhvr>
                                        <p:cTn id="19" dur="1000" fill="hold"/>
                                        <p:tgtEl>
                                          <p:spTgt spid="25">
                                            <p:graphicEl>
                                              <a:dgm id="{9253F6BD-2094-426B-A9B8-8A7007C04F42}"/>
                                            </p:graphicEl>
                                          </p:spTgt>
                                        </p:tgtEl>
                                        <p:attrNameLst>
                                          <p:attrName>ppt_w</p:attrName>
                                        </p:attrNameLst>
                                      </p:cBhvr>
                                      <p:tavLst>
                                        <p:tav tm="0">
                                          <p:val>
                                            <p:fltVal val="0"/>
                                          </p:val>
                                        </p:tav>
                                        <p:tav tm="100000">
                                          <p:val>
                                            <p:strVal val="#ppt_w"/>
                                          </p:val>
                                        </p:tav>
                                      </p:tavLst>
                                    </p:anim>
                                    <p:anim calcmode="lin" valueType="num">
                                      <p:cBhvr>
                                        <p:cTn id="20" dur="1000" fill="hold"/>
                                        <p:tgtEl>
                                          <p:spTgt spid="25">
                                            <p:graphicEl>
                                              <a:dgm id="{9253F6BD-2094-426B-A9B8-8A7007C04F42}"/>
                                            </p:graphicEl>
                                          </p:spTgt>
                                        </p:tgtEl>
                                        <p:attrNameLst>
                                          <p:attrName>ppt_h</p:attrName>
                                        </p:attrNameLst>
                                      </p:cBhvr>
                                      <p:tavLst>
                                        <p:tav tm="0">
                                          <p:val>
                                            <p:fltVal val="0"/>
                                          </p:val>
                                        </p:tav>
                                        <p:tav tm="100000">
                                          <p:val>
                                            <p:strVal val="#ppt_h"/>
                                          </p:val>
                                        </p:tav>
                                      </p:tavLst>
                                    </p:anim>
                                    <p:anim calcmode="lin" valueType="num">
                                      <p:cBhvr>
                                        <p:cTn id="21" dur="1000" fill="hold"/>
                                        <p:tgtEl>
                                          <p:spTgt spid="25">
                                            <p:graphicEl>
                                              <a:dgm id="{9253F6BD-2094-426B-A9B8-8A7007C04F42}"/>
                                            </p:graphicEl>
                                          </p:spTgt>
                                        </p:tgtEl>
                                        <p:attrNameLst>
                                          <p:attrName>style.rotation</p:attrName>
                                        </p:attrNameLst>
                                      </p:cBhvr>
                                      <p:tavLst>
                                        <p:tav tm="0">
                                          <p:val>
                                            <p:fltVal val="90"/>
                                          </p:val>
                                        </p:tav>
                                        <p:tav tm="100000">
                                          <p:val>
                                            <p:fltVal val="0"/>
                                          </p:val>
                                        </p:tav>
                                      </p:tavLst>
                                    </p:anim>
                                    <p:animEffect transition="in" filter="fade">
                                      <p:cBhvr>
                                        <p:cTn id="22" dur="1000"/>
                                        <p:tgtEl>
                                          <p:spTgt spid="25">
                                            <p:graphicEl>
                                              <a:dgm id="{9253F6BD-2094-426B-A9B8-8A7007C04F4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25">
                                            <p:graphicEl>
                                              <a:dgm id="{B678A5E4-5C6F-4CF9-99CB-595909936FD3}"/>
                                            </p:graphicEl>
                                          </p:spTgt>
                                        </p:tgtEl>
                                        <p:attrNameLst>
                                          <p:attrName>style.visibility</p:attrName>
                                        </p:attrNameLst>
                                      </p:cBhvr>
                                      <p:to>
                                        <p:strVal val="visible"/>
                                      </p:to>
                                    </p:set>
                                    <p:anim calcmode="lin" valueType="num">
                                      <p:cBhvr>
                                        <p:cTn id="27" dur="1000" fill="hold"/>
                                        <p:tgtEl>
                                          <p:spTgt spid="25">
                                            <p:graphicEl>
                                              <a:dgm id="{B678A5E4-5C6F-4CF9-99CB-595909936FD3}"/>
                                            </p:graphicEl>
                                          </p:spTgt>
                                        </p:tgtEl>
                                        <p:attrNameLst>
                                          <p:attrName>ppt_w</p:attrName>
                                        </p:attrNameLst>
                                      </p:cBhvr>
                                      <p:tavLst>
                                        <p:tav tm="0">
                                          <p:val>
                                            <p:fltVal val="0"/>
                                          </p:val>
                                        </p:tav>
                                        <p:tav tm="100000">
                                          <p:val>
                                            <p:strVal val="#ppt_w"/>
                                          </p:val>
                                        </p:tav>
                                      </p:tavLst>
                                    </p:anim>
                                    <p:anim calcmode="lin" valueType="num">
                                      <p:cBhvr>
                                        <p:cTn id="28" dur="1000" fill="hold"/>
                                        <p:tgtEl>
                                          <p:spTgt spid="25">
                                            <p:graphicEl>
                                              <a:dgm id="{B678A5E4-5C6F-4CF9-99CB-595909936FD3}"/>
                                            </p:graphicEl>
                                          </p:spTgt>
                                        </p:tgtEl>
                                        <p:attrNameLst>
                                          <p:attrName>ppt_h</p:attrName>
                                        </p:attrNameLst>
                                      </p:cBhvr>
                                      <p:tavLst>
                                        <p:tav tm="0">
                                          <p:val>
                                            <p:fltVal val="0"/>
                                          </p:val>
                                        </p:tav>
                                        <p:tav tm="100000">
                                          <p:val>
                                            <p:strVal val="#ppt_h"/>
                                          </p:val>
                                        </p:tav>
                                      </p:tavLst>
                                    </p:anim>
                                    <p:anim calcmode="lin" valueType="num">
                                      <p:cBhvr>
                                        <p:cTn id="29" dur="1000" fill="hold"/>
                                        <p:tgtEl>
                                          <p:spTgt spid="25">
                                            <p:graphicEl>
                                              <a:dgm id="{B678A5E4-5C6F-4CF9-99CB-595909936FD3}"/>
                                            </p:graphicEl>
                                          </p:spTgt>
                                        </p:tgtEl>
                                        <p:attrNameLst>
                                          <p:attrName>style.rotation</p:attrName>
                                        </p:attrNameLst>
                                      </p:cBhvr>
                                      <p:tavLst>
                                        <p:tav tm="0">
                                          <p:val>
                                            <p:fltVal val="90"/>
                                          </p:val>
                                        </p:tav>
                                        <p:tav tm="100000">
                                          <p:val>
                                            <p:fltVal val="0"/>
                                          </p:val>
                                        </p:tav>
                                      </p:tavLst>
                                    </p:anim>
                                    <p:animEffect transition="in" filter="fade">
                                      <p:cBhvr>
                                        <p:cTn id="30" dur="1000"/>
                                        <p:tgtEl>
                                          <p:spTgt spid="25">
                                            <p:graphicEl>
                                              <a:dgm id="{B678A5E4-5C6F-4CF9-99CB-595909936FD3}"/>
                                            </p:graphicEl>
                                          </p:spTgt>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25">
                                            <p:graphicEl>
                                              <a:dgm id="{C603BFA4-97DB-451B-8032-8D2D14A733EB}"/>
                                            </p:graphicEl>
                                          </p:spTgt>
                                        </p:tgtEl>
                                        <p:attrNameLst>
                                          <p:attrName>style.visibility</p:attrName>
                                        </p:attrNameLst>
                                      </p:cBhvr>
                                      <p:to>
                                        <p:strVal val="visible"/>
                                      </p:to>
                                    </p:set>
                                    <p:anim calcmode="lin" valueType="num">
                                      <p:cBhvr>
                                        <p:cTn id="33" dur="1000" fill="hold"/>
                                        <p:tgtEl>
                                          <p:spTgt spid="25">
                                            <p:graphicEl>
                                              <a:dgm id="{C603BFA4-97DB-451B-8032-8D2D14A733EB}"/>
                                            </p:graphicEl>
                                          </p:spTgt>
                                        </p:tgtEl>
                                        <p:attrNameLst>
                                          <p:attrName>ppt_w</p:attrName>
                                        </p:attrNameLst>
                                      </p:cBhvr>
                                      <p:tavLst>
                                        <p:tav tm="0">
                                          <p:val>
                                            <p:fltVal val="0"/>
                                          </p:val>
                                        </p:tav>
                                        <p:tav tm="100000">
                                          <p:val>
                                            <p:strVal val="#ppt_w"/>
                                          </p:val>
                                        </p:tav>
                                      </p:tavLst>
                                    </p:anim>
                                    <p:anim calcmode="lin" valueType="num">
                                      <p:cBhvr>
                                        <p:cTn id="34" dur="1000" fill="hold"/>
                                        <p:tgtEl>
                                          <p:spTgt spid="25">
                                            <p:graphicEl>
                                              <a:dgm id="{C603BFA4-97DB-451B-8032-8D2D14A733EB}"/>
                                            </p:graphicEl>
                                          </p:spTgt>
                                        </p:tgtEl>
                                        <p:attrNameLst>
                                          <p:attrName>ppt_h</p:attrName>
                                        </p:attrNameLst>
                                      </p:cBhvr>
                                      <p:tavLst>
                                        <p:tav tm="0">
                                          <p:val>
                                            <p:fltVal val="0"/>
                                          </p:val>
                                        </p:tav>
                                        <p:tav tm="100000">
                                          <p:val>
                                            <p:strVal val="#ppt_h"/>
                                          </p:val>
                                        </p:tav>
                                      </p:tavLst>
                                    </p:anim>
                                    <p:anim calcmode="lin" valueType="num">
                                      <p:cBhvr>
                                        <p:cTn id="35" dur="1000" fill="hold"/>
                                        <p:tgtEl>
                                          <p:spTgt spid="25">
                                            <p:graphicEl>
                                              <a:dgm id="{C603BFA4-97DB-451B-8032-8D2D14A733EB}"/>
                                            </p:graphicEl>
                                          </p:spTgt>
                                        </p:tgtEl>
                                        <p:attrNameLst>
                                          <p:attrName>style.rotation</p:attrName>
                                        </p:attrNameLst>
                                      </p:cBhvr>
                                      <p:tavLst>
                                        <p:tav tm="0">
                                          <p:val>
                                            <p:fltVal val="90"/>
                                          </p:val>
                                        </p:tav>
                                        <p:tav tm="100000">
                                          <p:val>
                                            <p:fltVal val="0"/>
                                          </p:val>
                                        </p:tav>
                                      </p:tavLst>
                                    </p:anim>
                                    <p:animEffect transition="in" filter="fade">
                                      <p:cBhvr>
                                        <p:cTn id="36" dur="1000"/>
                                        <p:tgtEl>
                                          <p:spTgt spid="25">
                                            <p:graphicEl>
                                              <a:dgm id="{C603BFA4-97DB-451B-8032-8D2D14A733EB}"/>
                                            </p:graphicEl>
                                          </p:spTgt>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25">
                                            <p:graphicEl>
                                              <a:dgm id="{596DEBF5-D638-4165-AFE0-3053219B0811}"/>
                                            </p:graphicEl>
                                          </p:spTgt>
                                        </p:tgtEl>
                                        <p:attrNameLst>
                                          <p:attrName>style.visibility</p:attrName>
                                        </p:attrNameLst>
                                      </p:cBhvr>
                                      <p:to>
                                        <p:strVal val="visible"/>
                                      </p:to>
                                    </p:set>
                                    <p:anim calcmode="lin" valueType="num">
                                      <p:cBhvr>
                                        <p:cTn id="39" dur="1000" fill="hold"/>
                                        <p:tgtEl>
                                          <p:spTgt spid="25">
                                            <p:graphicEl>
                                              <a:dgm id="{596DEBF5-D638-4165-AFE0-3053219B0811}"/>
                                            </p:graphicEl>
                                          </p:spTgt>
                                        </p:tgtEl>
                                        <p:attrNameLst>
                                          <p:attrName>ppt_w</p:attrName>
                                        </p:attrNameLst>
                                      </p:cBhvr>
                                      <p:tavLst>
                                        <p:tav tm="0">
                                          <p:val>
                                            <p:fltVal val="0"/>
                                          </p:val>
                                        </p:tav>
                                        <p:tav tm="100000">
                                          <p:val>
                                            <p:strVal val="#ppt_w"/>
                                          </p:val>
                                        </p:tav>
                                      </p:tavLst>
                                    </p:anim>
                                    <p:anim calcmode="lin" valueType="num">
                                      <p:cBhvr>
                                        <p:cTn id="40" dur="1000" fill="hold"/>
                                        <p:tgtEl>
                                          <p:spTgt spid="25">
                                            <p:graphicEl>
                                              <a:dgm id="{596DEBF5-D638-4165-AFE0-3053219B0811}"/>
                                            </p:graphicEl>
                                          </p:spTgt>
                                        </p:tgtEl>
                                        <p:attrNameLst>
                                          <p:attrName>ppt_h</p:attrName>
                                        </p:attrNameLst>
                                      </p:cBhvr>
                                      <p:tavLst>
                                        <p:tav tm="0">
                                          <p:val>
                                            <p:fltVal val="0"/>
                                          </p:val>
                                        </p:tav>
                                        <p:tav tm="100000">
                                          <p:val>
                                            <p:strVal val="#ppt_h"/>
                                          </p:val>
                                        </p:tav>
                                      </p:tavLst>
                                    </p:anim>
                                    <p:anim calcmode="lin" valueType="num">
                                      <p:cBhvr>
                                        <p:cTn id="41" dur="1000" fill="hold"/>
                                        <p:tgtEl>
                                          <p:spTgt spid="25">
                                            <p:graphicEl>
                                              <a:dgm id="{596DEBF5-D638-4165-AFE0-3053219B0811}"/>
                                            </p:graphicEl>
                                          </p:spTgt>
                                        </p:tgtEl>
                                        <p:attrNameLst>
                                          <p:attrName>style.rotation</p:attrName>
                                        </p:attrNameLst>
                                      </p:cBhvr>
                                      <p:tavLst>
                                        <p:tav tm="0">
                                          <p:val>
                                            <p:fltVal val="90"/>
                                          </p:val>
                                        </p:tav>
                                        <p:tav tm="100000">
                                          <p:val>
                                            <p:fltVal val="0"/>
                                          </p:val>
                                        </p:tav>
                                      </p:tavLst>
                                    </p:anim>
                                    <p:animEffect transition="in" filter="fade">
                                      <p:cBhvr>
                                        <p:cTn id="42" dur="1000"/>
                                        <p:tgtEl>
                                          <p:spTgt spid="25">
                                            <p:graphicEl>
                                              <a:dgm id="{596DEBF5-D638-4165-AFE0-3053219B08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B28DE0B-5598-48D8-8424-A96D55F58EE1}"/>
              </a:ext>
            </a:extLst>
          </p:cNvPr>
          <p:cNvSpPr>
            <a:spLocks noGrp="1"/>
          </p:cNvSpPr>
          <p:nvPr>
            <p:ph type="title"/>
          </p:nvPr>
        </p:nvSpPr>
        <p:spPr>
          <a:xfrm>
            <a:off x="4384039" y="365125"/>
            <a:ext cx="7164493" cy="1325563"/>
          </a:xfrm>
        </p:spPr>
        <p:txBody>
          <a:bodyPr>
            <a:normAutofit/>
          </a:bodyPr>
          <a:lstStyle/>
          <a:p>
            <a:r>
              <a:rPr lang="en-US" b="1" i="0">
                <a:effectLst/>
                <a:latin typeface="fira-sans"/>
              </a:rPr>
              <a:t>Example Problem 2</a:t>
            </a:r>
            <a:br>
              <a:rPr lang="en-US" b="1" i="0">
                <a:effectLst/>
                <a:latin typeface="fira-sans"/>
              </a:rPr>
            </a:br>
            <a:endParaRPr lang="en-US"/>
          </a:p>
        </p:txBody>
      </p:sp>
      <p:pic>
        <p:nvPicPr>
          <p:cNvPr id="16" name="Graphic 15" descr="Group">
            <a:extLst>
              <a:ext uri="{FF2B5EF4-FFF2-40B4-BE49-F238E27FC236}">
                <a16:creationId xmlns:a16="http://schemas.microsoft.com/office/drawing/2014/main" id="{FA0D7621-25B1-7672-3916-991F7639BF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060" y="1715781"/>
            <a:ext cx="3425957" cy="3425957"/>
          </a:xfrm>
          <a:prstGeom prst="rect">
            <a:avLst/>
          </a:prstGeom>
        </p:spPr>
      </p:pic>
      <p:sp>
        <p:nvSpPr>
          <p:cNvPr id="3" name="Content Placeholder 2">
            <a:extLst>
              <a:ext uri="{FF2B5EF4-FFF2-40B4-BE49-F238E27FC236}">
                <a16:creationId xmlns:a16="http://schemas.microsoft.com/office/drawing/2014/main" id="{4285F100-70EF-46B2-81CC-7CDEB6A125D2}"/>
              </a:ext>
            </a:extLst>
          </p:cNvPr>
          <p:cNvSpPr>
            <a:spLocks noGrp="1"/>
          </p:cNvSpPr>
          <p:nvPr>
            <p:ph idx="1"/>
          </p:nvPr>
        </p:nvSpPr>
        <p:spPr>
          <a:xfrm>
            <a:off x="3682767" y="2022601"/>
            <a:ext cx="7865765" cy="4154361"/>
          </a:xfrm>
        </p:spPr>
        <p:txBody>
          <a:bodyPr>
            <a:normAutofit/>
          </a:bodyPr>
          <a:lstStyle/>
          <a:p>
            <a:pPr marL="0" indent="0">
              <a:buNone/>
            </a:pPr>
            <a:r>
              <a:rPr lang="en-US" sz="2000" b="0" i="0" dirty="0">
                <a:effectLst/>
                <a:latin typeface="fira-sans"/>
              </a:rPr>
              <a:t>On the military separation examination, the veteran had the following test results.</a:t>
            </a:r>
          </a:p>
          <a:p>
            <a:pPr marL="457200" lvl="1" indent="0">
              <a:buNone/>
            </a:pPr>
            <a:endParaRPr lang="en-US" sz="2000" dirty="0">
              <a:latin typeface="fira-sans"/>
            </a:endParaRPr>
          </a:p>
          <a:p>
            <a:pPr marL="457200" lvl="1" indent="0">
              <a:buNone/>
            </a:pPr>
            <a:endParaRPr lang="en-US" sz="2000" b="0" i="0" dirty="0">
              <a:effectLst/>
              <a:latin typeface="fira-sans"/>
            </a:endParaRPr>
          </a:p>
          <a:p>
            <a:pPr marL="457200" lvl="1" indent="0" algn="just">
              <a:buNone/>
            </a:pPr>
            <a:r>
              <a:rPr lang="en-US" sz="2000" dirty="0">
                <a:latin typeface="fira-sans"/>
              </a:rPr>
              <a:t>	</a:t>
            </a:r>
            <a:r>
              <a:rPr lang="en-US" sz="2000" b="0" i="0" dirty="0">
                <a:effectLst/>
                <a:latin typeface="fira-sans"/>
              </a:rPr>
              <a:t>250      500    1000    2000    3000    4000    6000    8000    HERTZ</a:t>
            </a:r>
          </a:p>
          <a:p>
            <a:pPr marL="457200" lvl="1" indent="0" algn="just">
              <a:buNone/>
            </a:pPr>
            <a:endParaRPr lang="en-US" sz="2000" b="0" i="0" dirty="0">
              <a:effectLst/>
              <a:latin typeface="fira-sans"/>
            </a:endParaRPr>
          </a:p>
          <a:p>
            <a:pPr algn="just"/>
            <a:r>
              <a:rPr lang="en-US" sz="2000" b="0" i="0" dirty="0">
                <a:effectLst/>
                <a:latin typeface="fira-sans"/>
              </a:rPr>
              <a:t>RT        20        30        35        45        45        50        55          65</a:t>
            </a:r>
          </a:p>
          <a:p>
            <a:pPr algn="just"/>
            <a:r>
              <a:rPr lang="en-US" sz="2000" b="0" i="0" dirty="0">
                <a:effectLst/>
                <a:latin typeface="fira-sans"/>
              </a:rPr>
              <a:t>LT        -5           0          0          5          15        20        35          45</a:t>
            </a:r>
          </a:p>
          <a:p>
            <a:pPr marL="0" indent="0">
              <a:buNone/>
            </a:pPr>
            <a:endParaRPr lang="en-US" sz="2000" dirty="0"/>
          </a:p>
        </p:txBody>
      </p:sp>
    </p:spTree>
    <p:extLst>
      <p:ext uri="{BB962C8B-B14F-4D97-AF65-F5344CB8AC3E}">
        <p14:creationId xmlns:p14="http://schemas.microsoft.com/office/powerpoint/2010/main" val="64098272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4E4288A-DFC8-40A2-90E5-70E851A9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979312-17FB-4CAA-9A38-FF3FB3117314}"/>
              </a:ext>
            </a:extLst>
          </p:cNvPr>
          <p:cNvSpPr>
            <a:spLocks noGrp="1"/>
          </p:cNvSpPr>
          <p:nvPr>
            <p:ph type="title"/>
          </p:nvPr>
        </p:nvSpPr>
        <p:spPr>
          <a:xfrm>
            <a:off x="965199" y="447741"/>
            <a:ext cx="4278623" cy="1645919"/>
          </a:xfrm>
        </p:spPr>
        <p:txBody>
          <a:bodyPr>
            <a:normAutofit/>
          </a:bodyPr>
          <a:lstStyle/>
          <a:p>
            <a:endParaRPr lang="en-US" sz="4000"/>
          </a:p>
        </p:txBody>
      </p:sp>
      <p:grpSp>
        <p:nvGrpSpPr>
          <p:cNvPr id="21" name="Group 20">
            <a:extLst>
              <a:ext uri="{FF2B5EF4-FFF2-40B4-BE49-F238E27FC236}">
                <a16:creationId xmlns:a16="http://schemas.microsoft.com/office/drawing/2014/main" id="{C770F868-28FE-4B38-8FC7-E9C841B837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567451"/>
            <a:ext cx="1128382" cy="847206"/>
            <a:chOff x="5307830" y="325570"/>
            <a:chExt cx="1128382" cy="847206"/>
          </a:xfrm>
        </p:grpSpPr>
        <p:sp>
          <p:nvSpPr>
            <p:cNvPr id="22" name="Freeform 5">
              <a:extLst>
                <a:ext uri="{FF2B5EF4-FFF2-40B4-BE49-F238E27FC236}">
                  <a16:creationId xmlns:a16="http://schemas.microsoft.com/office/drawing/2014/main" id="{3E5BF88F-B1F5-4A09-887A-B5CA246CAC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3" name="Freeform 5">
              <a:extLst>
                <a:ext uri="{FF2B5EF4-FFF2-40B4-BE49-F238E27FC236}">
                  <a16:creationId xmlns:a16="http://schemas.microsoft.com/office/drawing/2014/main" id="{D8984A5C-991A-40D3-A4C9-7E0DCA2A7A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25" name="Freeform 5">
            <a:extLst>
              <a:ext uri="{FF2B5EF4-FFF2-40B4-BE49-F238E27FC236}">
                <a16:creationId xmlns:a16="http://schemas.microsoft.com/office/drawing/2014/main" id="{956571CF-1434-4180-A385-D4AC63B62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5131" y="958617"/>
            <a:ext cx="4888676" cy="4290039"/>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Shape 26">
            <a:extLst>
              <a:ext uri="{FF2B5EF4-FFF2-40B4-BE49-F238E27FC236}">
                <a16:creationId xmlns:a16="http://schemas.microsoft.com/office/drawing/2014/main" id="{9AD93FD3-7DF2-4DC8-BD55-8B2EB5F63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3579"/>
            <a:ext cx="8109718" cy="4604421"/>
          </a:xfrm>
          <a:custGeom>
            <a:avLst/>
            <a:gdLst>
              <a:gd name="connsiteX0" fmla="*/ 7381313 w 8109718"/>
              <a:gd name="connsiteY0" fmla="*/ 1839459 h 4604421"/>
              <a:gd name="connsiteX1" fmla="*/ 7381313 w 8109718"/>
              <a:gd name="connsiteY1" fmla="*/ 1853646 h 4604421"/>
              <a:gd name="connsiteX2" fmla="*/ 7379359 w 8109718"/>
              <a:gd name="connsiteY2" fmla="*/ 1846552 h 4604421"/>
              <a:gd name="connsiteX3" fmla="*/ 1321854 w 8109718"/>
              <a:gd name="connsiteY3" fmla="*/ 0 h 4604421"/>
              <a:gd name="connsiteX4" fmla="*/ 5365317 w 8109718"/>
              <a:gd name="connsiteY4" fmla="*/ 0 h 4604421"/>
              <a:gd name="connsiteX5" fmla="*/ 5985373 w 8109718"/>
              <a:gd name="connsiteY5" fmla="*/ 365439 h 4604421"/>
              <a:gd name="connsiteX6" fmla="*/ 8011470 w 8109718"/>
              <a:gd name="connsiteY6" fmla="*/ 3854515 h 4604421"/>
              <a:gd name="connsiteX7" fmla="*/ 8011470 w 8109718"/>
              <a:gd name="connsiteY7" fmla="*/ 4567993 h 4604421"/>
              <a:gd name="connsiteX8" fmla="*/ 7998115 w 8109718"/>
              <a:gd name="connsiteY8" fmla="*/ 4590992 h 4604421"/>
              <a:gd name="connsiteX9" fmla="*/ 7990317 w 8109718"/>
              <a:gd name="connsiteY9" fmla="*/ 4604421 h 4604421"/>
              <a:gd name="connsiteX10" fmla="*/ 0 w 8109718"/>
              <a:gd name="connsiteY10" fmla="*/ 4604421 h 4604421"/>
              <a:gd name="connsiteX11" fmla="*/ 0 w 8109718"/>
              <a:gd name="connsiteY11" fmla="*/ 1564110 h 4604421"/>
              <a:gd name="connsiteX12" fmla="*/ 27177 w 8109718"/>
              <a:gd name="connsiteY12" fmla="*/ 1517107 h 4604421"/>
              <a:gd name="connsiteX13" fmla="*/ 693065 w 8109718"/>
              <a:gd name="connsiteY13" fmla="*/ 365439 h 4604421"/>
              <a:gd name="connsiteX14" fmla="*/ 1321854 w 8109718"/>
              <a:gd name="connsiteY14" fmla="*/ 0 h 460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604421">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98115" y="4590992"/>
                </a:cubicBezTo>
                <a:lnTo>
                  <a:pt x="7990317" y="4604421"/>
                </a:lnTo>
                <a:lnTo>
                  <a:pt x="0" y="4604421"/>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11C399C-3981-43BA-B163-883B05409CEE}"/>
              </a:ext>
            </a:extLst>
          </p:cNvPr>
          <p:cNvSpPr>
            <a:spLocks noGrp="1"/>
          </p:cNvSpPr>
          <p:nvPr>
            <p:ph idx="1"/>
          </p:nvPr>
        </p:nvSpPr>
        <p:spPr>
          <a:xfrm>
            <a:off x="965199" y="2912937"/>
            <a:ext cx="4741917" cy="3093546"/>
          </a:xfrm>
        </p:spPr>
        <p:txBody>
          <a:bodyPr>
            <a:normAutofit/>
          </a:bodyPr>
          <a:lstStyle/>
          <a:p>
            <a:pPr marL="0" indent="0" algn="just">
              <a:buNone/>
            </a:pPr>
            <a:r>
              <a:rPr lang="en-US" sz="2400" b="1" i="0" dirty="0">
                <a:solidFill>
                  <a:schemeClr val="bg1"/>
                </a:solidFill>
                <a:effectLst/>
                <a:latin typeface="fira-sans"/>
              </a:rPr>
              <a:t>Does the veteran have impaired hearing of either the right or left ear?</a:t>
            </a:r>
            <a:endParaRPr lang="en-US" sz="2400" dirty="0">
              <a:solidFill>
                <a:schemeClr val="bg1"/>
              </a:solidFill>
            </a:endParaRPr>
          </a:p>
        </p:txBody>
      </p:sp>
      <p:pic>
        <p:nvPicPr>
          <p:cNvPr id="7" name="Graphic 6" descr="Closed Caption">
            <a:extLst>
              <a:ext uri="{FF2B5EF4-FFF2-40B4-BE49-F238E27FC236}">
                <a16:creationId xmlns:a16="http://schemas.microsoft.com/office/drawing/2014/main" id="{10F1977A-1263-5E2F-3075-972D4692C4E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72428" y="1636595"/>
            <a:ext cx="2934082" cy="2934082"/>
          </a:xfrm>
          <a:prstGeom prst="rect">
            <a:avLst/>
          </a:prstGeom>
        </p:spPr>
      </p:pic>
    </p:spTree>
    <p:extLst>
      <p:ext uri="{BB962C8B-B14F-4D97-AF65-F5344CB8AC3E}">
        <p14:creationId xmlns:p14="http://schemas.microsoft.com/office/powerpoint/2010/main" val="619176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166</TotalTime>
  <Words>1570</Words>
  <Application>Microsoft Office PowerPoint</Application>
  <PresentationFormat>Widescreen</PresentationFormat>
  <Paragraphs>73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fira-sans</vt:lpstr>
      <vt:lpstr>museo-slab</vt:lpstr>
      <vt:lpstr>Office Theme</vt:lpstr>
      <vt:lpstr>  Eduard G. Bueno DAV National Service Officer  </vt:lpstr>
      <vt:lpstr>What is Impaired Hearing? </vt:lpstr>
      <vt:lpstr>Hearing Loss</vt:lpstr>
      <vt:lpstr>Hearing Loss Examples</vt:lpstr>
      <vt:lpstr>Example Problem 1 </vt:lpstr>
      <vt:lpstr>PowerPoint Presentation</vt:lpstr>
      <vt:lpstr>Answer</vt:lpstr>
      <vt:lpstr>Example Problem 2 </vt:lpstr>
      <vt:lpstr>PowerPoint Presentation</vt:lpstr>
      <vt:lpstr>Answer</vt:lpstr>
      <vt:lpstr>Hearing Loss</vt:lpstr>
      <vt:lpstr>Hearing Loss</vt:lpstr>
      <vt:lpstr>Types of Hearing Loss </vt:lpstr>
      <vt:lpstr>Impairment of hearing in these ranges may result from any of four forms of hearing loss:</vt:lpstr>
      <vt:lpstr>Hearing Loss types</vt:lpstr>
      <vt:lpstr>Hearing Loss types continued.</vt:lpstr>
      <vt:lpstr>Evaluation of Hearing Impairment - § 4.85 </vt:lpstr>
      <vt:lpstr>Hearing Loss</vt:lpstr>
      <vt:lpstr>Hearing Loss</vt:lpstr>
      <vt:lpstr>PowerPoint Presentation</vt:lpstr>
      <vt:lpstr>PowerPoint Presentation</vt:lpstr>
      <vt:lpstr>Special Monthly Compensation for Hearing Loss </vt:lpstr>
      <vt:lpstr>Provisions of § 3.383 Special consideration for paired organs and extremities.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Connection of Hearing Loss</dc:title>
  <dc:creator>Bueno, Eduard, VBASPT</dc:creator>
  <cp:lastModifiedBy>Bueno, Eduard, VBASPT</cp:lastModifiedBy>
  <cp:revision>13</cp:revision>
  <dcterms:created xsi:type="dcterms:W3CDTF">2022-04-22T11:35:51Z</dcterms:created>
  <dcterms:modified xsi:type="dcterms:W3CDTF">2022-04-22T14:24:24Z</dcterms:modified>
</cp:coreProperties>
</file>