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4"/>
  </p:sldMasterIdLst>
  <p:notesMasterIdLst>
    <p:notesMasterId r:id="rId19"/>
  </p:notesMasterIdLst>
  <p:sldIdLst>
    <p:sldId id="256" r:id="rId5"/>
    <p:sldId id="301" r:id="rId6"/>
    <p:sldId id="264" r:id="rId7"/>
    <p:sldId id="269" r:id="rId8"/>
    <p:sldId id="268" r:id="rId9"/>
    <p:sldId id="304" r:id="rId10"/>
    <p:sldId id="307" r:id="rId11"/>
    <p:sldId id="305" r:id="rId12"/>
    <p:sldId id="308" r:id="rId13"/>
    <p:sldId id="306" r:id="rId14"/>
    <p:sldId id="271" r:id="rId15"/>
    <p:sldId id="280" r:id="rId16"/>
    <p:sldId id="302" r:id="rId17"/>
    <p:sldId id="299" r:id="rId18"/>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7" autoAdjust="0"/>
    <p:restoredTop sz="94660"/>
  </p:normalViewPr>
  <p:slideViewPr>
    <p:cSldViewPr>
      <p:cViewPr varScale="1">
        <p:scale>
          <a:sx n="68" d="100"/>
          <a:sy n="68" d="100"/>
        </p:scale>
        <p:origin x="115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77F4922-F12B-48F6-BA4C-1C893D72C038}" type="datetimeFigureOut">
              <a:rPr lang="en-US" smtClean="0"/>
              <a:t>4/12/2022</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D60E969-3FDD-4BD7-8876-97DB1F0FE75C}" type="slidenum">
              <a:rPr lang="en-US" smtClean="0"/>
              <a:t>‹#›</a:t>
            </a:fld>
            <a:endParaRPr lang="en-US"/>
          </a:p>
        </p:txBody>
      </p:sp>
    </p:spTree>
    <p:extLst>
      <p:ext uri="{BB962C8B-B14F-4D97-AF65-F5344CB8AC3E}">
        <p14:creationId xmlns:p14="http://schemas.microsoft.com/office/powerpoint/2010/main" val="1874044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B445B-0B5B-44A8-8AA2-3067383C015D}"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524D18E-BA1C-4FF8-B274-8AE8717ADBFB}"/>
              </a:ext>
            </a:extLst>
          </p:cNvPr>
          <p:cNvSpPr/>
          <p:nvPr userDrawn="1"/>
        </p:nvSpPr>
        <p:spPr>
          <a:xfrm>
            <a:off x="0" y="2362200"/>
            <a:ext cx="9144000" cy="449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chemeClr val="bg1"/>
              </a:solidFill>
            </a:endParaRPr>
          </a:p>
        </p:txBody>
      </p:sp>
      <p:pic>
        <p:nvPicPr>
          <p:cNvPr id="12" name="Picture 11">
            <a:extLst>
              <a:ext uri="{FF2B5EF4-FFF2-40B4-BE49-F238E27FC236}">
                <a16:creationId xmlns:a16="http://schemas.microsoft.com/office/drawing/2014/main" id="{17BE981F-0AB3-4F85-8550-F2235E1AF91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9442" b="2"/>
          <a:stretch/>
        </p:blipFill>
        <p:spPr>
          <a:xfrm>
            <a:off x="0" y="0"/>
            <a:ext cx="9144000" cy="5943600"/>
          </a:xfrm>
          <a:prstGeom prst="rect">
            <a:avLst/>
          </a:prstGeom>
        </p:spPr>
      </p:pic>
    </p:spTree>
    <p:extLst>
      <p:ext uri="{BB962C8B-B14F-4D97-AF65-F5344CB8AC3E}">
        <p14:creationId xmlns:p14="http://schemas.microsoft.com/office/powerpoint/2010/main" val="747789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253143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B445B-0B5B-44A8-8AA2-3067383C015D}"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68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Rectangle 4"/>
          <p:cNvSpPr/>
          <p:nvPr userDrawn="1"/>
        </p:nvSpPr>
        <p:spPr>
          <a:xfrm>
            <a:off x="0" y="2362200"/>
            <a:ext cx="9144000" cy="449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chemeClr val="bg1"/>
              </a:solidFill>
            </a:endParaRP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49442" b="2"/>
          <a:stretch/>
        </p:blipFill>
        <p:spPr>
          <a:xfrm>
            <a:off x="0" y="0"/>
            <a:ext cx="9144000" cy="5943600"/>
          </a:xfrm>
          <a:prstGeom prst="rect">
            <a:avLst/>
          </a:prstGeom>
        </p:spPr>
      </p:pic>
      <p:sp>
        <p:nvSpPr>
          <p:cNvPr id="3" name="Subtitle 2"/>
          <p:cNvSpPr>
            <a:spLocks noGrp="1"/>
          </p:cNvSpPr>
          <p:nvPr>
            <p:ph type="subTitle" idx="1"/>
          </p:nvPr>
        </p:nvSpPr>
        <p:spPr>
          <a:xfrm>
            <a:off x="914400" y="4637049"/>
            <a:ext cx="6400800" cy="12192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3"/>
          <p:cNvSpPr>
            <a:spLocks noGrp="1"/>
          </p:cNvSpPr>
          <p:nvPr>
            <p:ph type="title"/>
          </p:nvPr>
        </p:nvSpPr>
        <p:spPr>
          <a:xfrm>
            <a:off x="914400" y="1066800"/>
            <a:ext cx="7363691" cy="1447800"/>
          </a:xfrm>
        </p:spPr>
        <p:txBody>
          <a:bodyPr/>
          <a:lstStyle>
            <a:lvl1pPr>
              <a:defRPr>
                <a:solidFill>
                  <a:schemeClr val="bg1"/>
                </a:solidFill>
              </a:defRPr>
            </a:lvl1pPr>
          </a:lstStyle>
          <a:p>
            <a:r>
              <a:rPr lang="en-US" dirty="0"/>
              <a:t>Click to edit Master title style</a:t>
            </a:r>
          </a:p>
        </p:txBody>
      </p:sp>
      <p:sp>
        <p:nvSpPr>
          <p:cNvPr id="8" name="Date Placeholder 7">
            <a:extLst>
              <a:ext uri="{FF2B5EF4-FFF2-40B4-BE49-F238E27FC236}">
                <a16:creationId xmlns:a16="http://schemas.microsoft.com/office/drawing/2014/main" id="{C2ABF225-28B1-4DB0-9987-862440CAD16B}"/>
              </a:ext>
            </a:extLst>
          </p:cNvPr>
          <p:cNvSpPr>
            <a:spLocks noGrp="1"/>
          </p:cNvSpPr>
          <p:nvPr>
            <p:ph type="dt" sz="half" idx="10"/>
          </p:nvPr>
        </p:nvSpPr>
        <p:spPr/>
        <p:txBody>
          <a:bodyPr/>
          <a:lstStyle/>
          <a:p>
            <a:endParaRPr lang="en-US" dirty="0"/>
          </a:p>
        </p:txBody>
      </p:sp>
      <p:sp>
        <p:nvSpPr>
          <p:cNvPr id="10" name="Slide Number Placeholder 9">
            <a:extLst>
              <a:ext uri="{FF2B5EF4-FFF2-40B4-BE49-F238E27FC236}">
                <a16:creationId xmlns:a16="http://schemas.microsoft.com/office/drawing/2014/main" id="{8797AED9-454B-4317-B061-FC1B6A2A576E}"/>
              </a:ext>
            </a:extLst>
          </p:cNvPr>
          <p:cNvSpPr>
            <a:spLocks noGrp="1"/>
          </p:cNvSpPr>
          <p:nvPr>
            <p:ph type="sldNum" sz="quarter" idx="11"/>
          </p:nvPr>
        </p:nvSpPr>
        <p:spPr/>
        <p:txBody>
          <a:bodyPr/>
          <a:lstStyle/>
          <a:p>
            <a:fld id="{32DB445B-0B5B-44A8-8AA2-3067383C015D}" type="slidenum">
              <a:rPr lang="en-US" smtClean="0"/>
              <a:t>‹#›</a:t>
            </a:fld>
            <a:endParaRPr lang="en-US" dirty="0"/>
          </a:p>
        </p:txBody>
      </p:sp>
    </p:spTree>
    <p:extLst>
      <p:ext uri="{BB962C8B-B14F-4D97-AF65-F5344CB8AC3E}">
        <p14:creationId xmlns:p14="http://schemas.microsoft.com/office/powerpoint/2010/main" val="553616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1098412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B445B-0B5B-44A8-8AA2-3067383C015D}"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38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103636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4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147994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316000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B445B-0B5B-44A8-8AA2-3067383C015D}" type="slidenum">
              <a:rPr lang="en-US" smtClean="0"/>
              <a:t>‹#›</a:t>
            </a:fld>
            <a:endParaRPr lang="en-US"/>
          </a:p>
        </p:txBody>
      </p:sp>
    </p:spTree>
    <p:extLst>
      <p:ext uri="{BB962C8B-B14F-4D97-AF65-F5344CB8AC3E}">
        <p14:creationId xmlns:p14="http://schemas.microsoft.com/office/powerpoint/2010/main" val="385879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B445B-0B5B-44A8-8AA2-3067383C015D}"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8479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2DB445B-0B5B-44A8-8AA2-3067383C015D}"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43C47E6E-B6D3-45B2-83A5-446E57AFC4C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6667"/>
          <a:stretch/>
        </p:blipFill>
        <p:spPr>
          <a:xfrm>
            <a:off x="0" y="-457200"/>
            <a:ext cx="9144000" cy="7315200"/>
          </a:xfrm>
          <a:prstGeom prst="rect">
            <a:avLst/>
          </a:prstGeom>
        </p:spPr>
      </p:pic>
    </p:spTree>
    <p:extLst>
      <p:ext uri="{BB962C8B-B14F-4D97-AF65-F5344CB8AC3E}">
        <p14:creationId xmlns:p14="http://schemas.microsoft.com/office/powerpoint/2010/main" val="873906269"/>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649" r:id="rId12"/>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46/content/554400000048802/Minimum-Active-Duty-Service-Requirement" TargetMode="External"/><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696200" cy="2362200"/>
          </a:xfrm>
        </p:spPr>
        <p:txBody>
          <a:bodyPr>
            <a:normAutofit/>
          </a:bodyPr>
          <a:lstStyle/>
          <a:p>
            <a:pPr algn="ctr"/>
            <a:r>
              <a:rPr lang="en-US" dirty="0">
                <a:solidFill>
                  <a:schemeClr val="bg1"/>
                </a:solidFill>
                <a:latin typeface="+mn-lt"/>
              </a:rPr>
              <a:t>Enrollment and Eligibility </a:t>
            </a:r>
            <a:br>
              <a:rPr lang="en-US" dirty="0">
                <a:solidFill>
                  <a:schemeClr val="bg1"/>
                </a:solidFill>
                <a:latin typeface="+mn-lt"/>
              </a:rPr>
            </a:br>
            <a:r>
              <a:rPr lang="en-US" dirty="0">
                <a:solidFill>
                  <a:schemeClr val="bg1"/>
                </a:solidFill>
                <a:latin typeface="+mn-lt"/>
              </a:rPr>
              <a:t>for </a:t>
            </a:r>
            <a:br>
              <a:rPr lang="en-US" dirty="0">
                <a:solidFill>
                  <a:schemeClr val="bg1"/>
                </a:solidFill>
                <a:latin typeface="+mn-lt"/>
              </a:rPr>
            </a:br>
            <a:r>
              <a:rPr lang="en-US" dirty="0">
                <a:solidFill>
                  <a:schemeClr val="bg1"/>
                </a:solidFill>
                <a:latin typeface="+mn-lt"/>
              </a:rPr>
              <a:t>VA Health Care Benefits</a:t>
            </a:r>
          </a:p>
        </p:txBody>
      </p:sp>
      <p:sp>
        <p:nvSpPr>
          <p:cNvPr id="2" name="Slide Number Placeholder 1">
            <a:extLst>
              <a:ext uri="{FF2B5EF4-FFF2-40B4-BE49-F238E27FC236}">
                <a16:creationId xmlns:a16="http://schemas.microsoft.com/office/drawing/2014/main" id="{939534D4-8F87-4566-B077-4623C43C9EF8}"/>
              </a:ext>
            </a:extLst>
          </p:cNvPr>
          <p:cNvSpPr>
            <a:spLocks noGrp="1"/>
          </p:cNvSpPr>
          <p:nvPr>
            <p:ph type="sldNum" sz="quarter" idx="12"/>
          </p:nvPr>
        </p:nvSpPr>
        <p:spPr/>
        <p:txBody>
          <a:bodyPr/>
          <a:lstStyle/>
          <a:p>
            <a:fld id="{32DB445B-0B5B-44A8-8AA2-3067383C015D}" type="slidenum">
              <a:rPr lang="en-US" smtClean="0"/>
              <a:t>1</a:t>
            </a:fld>
            <a:endParaRPr lang="en-US"/>
          </a:p>
        </p:txBody>
      </p:sp>
      <p:sp>
        <p:nvSpPr>
          <p:cNvPr id="6" name="TextBox 5">
            <a:extLst>
              <a:ext uri="{FF2B5EF4-FFF2-40B4-BE49-F238E27FC236}">
                <a16:creationId xmlns:a16="http://schemas.microsoft.com/office/drawing/2014/main" id="{EBD7F744-CCB9-4855-AB08-B3C38FF11069}"/>
              </a:ext>
            </a:extLst>
          </p:cNvPr>
          <p:cNvSpPr txBox="1"/>
          <p:nvPr/>
        </p:nvSpPr>
        <p:spPr>
          <a:xfrm>
            <a:off x="5334000" y="4648200"/>
            <a:ext cx="3810000" cy="923330"/>
          </a:xfrm>
          <a:prstGeom prst="rect">
            <a:avLst/>
          </a:prstGeom>
          <a:noFill/>
        </p:spPr>
        <p:txBody>
          <a:bodyPr wrap="square" rtlCol="0">
            <a:spAutoFit/>
          </a:bodyPr>
          <a:lstStyle/>
          <a:p>
            <a:r>
              <a:rPr lang="en-US" dirty="0"/>
              <a:t>C. W Bill Young VA Medical Center </a:t>
            </a:r>
          </a:p>
          <a:p>
            <a:r>
              <a:rPr lang="en-US" dirty="0"/>
              <a:t>10000 Bay Pines Blvd. Bay Pines, FL 33744</a:t>
            </a:r>
          </a:p>
        </p:txBody>
      </p:sp>
    </p:spTree>
    <p:extLst>
      <p:ext uri="{BB962C8B-B14F-4D97-AF65-F5344CB8AC3E}">
        <p14:creationId xmlns:p14="http://schemas.microsoft.com/office/powerpoint/2010/main" val="1153315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Combat Veterans Eligibility</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10</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marL="342900" indent="-342900">
              <a:buFont typeface="Arial" panose="020B0604020202020204" pitchFamily="34" charset="0"/>
              <a:buChar char="•"/>
            </a:pPr>
            <a:r>
              <a:rPr lang="en-US" dirty="0"/>
              <a:t>Veterans, including activated Reservists and members of the National Guard are eligible if they served on Active Duty in a theater of combat operations after November 11, 1998 and discharged under other than dishonorable conditions.</a:t>
            </a:r>
          </a:p>
          <a:p>
            <a:pPr marL="342900" indent="-342900">
              <a:buFont typeface="Arial" panose="020B0604020202020204" pitchFamily="34" charset="0"/>
              <a:buChar char="•"/>
            </a:pPr>
            <a:r>
              <a:rPr lang="en-US" dirty="0"/>
              <a:t>Combat Veterans discharged on or after January 28, 2003, are eligible to receive cost-free VA health care for combat-related conditions and enhanced enrollment for 5 years after their separation from Active Duty.</a:t>
            </a:r>
          </a:p>
          <a:p>
            <a:pPr marL="342900" indent="-342900">
              <a:buFont typeface="Arial" panose="020B0604020202020204" pitchFamily="34" charset="0"/>
              <a:buChar char="•"/>
            </a:pPr>
            <a:r>
              <a:rPr lang="en-US" dirty="0"/>
              <a:t>In addition, Veteran must meet the </a:t>
            </a:r>
            <a:r>
              <a:rPr lang="en-US" dirty="0">
                <a:solidFill>
                  <a:srgbClr val="FF0000"/>
                </a:solidFill>
                <a:hlinkClick r:id="rId3">
                  <a:extLst>
                    <a:ext uri="{A12FA001-AC4F-418D-AE19-62706E023703}">
                      <ahyp:hlinkClr xmlns:ahyp="http://schemas.microsoft.com/office/drawing/2018/hyperlinkcolor" val="tx"/>
                    </a:ext>
                  </a:extLst>
                </a:hlinkClick>
              </a:rPr>
              <a:t>minimum active duty service requirement</a:t>
            </a:r>
            <a:r>
              <a:rPr lang="en-US" dirty="0">
                <a:solidFill>
                  <a:srgbClr val="FF0000"/>
                </a:solidFill>
              </a:rPr>
              <a:t>.</a:t>
            </a:r>
          </a:p>
        </p:txBody>
      </p:sp>
    </p:spTree>
    <p:extLst>
      <p:ext uri="{BB962C8B-B14F-4D97-AF65-F5344CB8AC3E}">
        <p14:creationId xmlns:p14="http://schemas.microsoft.com/office/powerpoint/2010/main" val="168481792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Basic Veteran Status</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11</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marL="342900" indent="-342900">
              <a:buFont typeface="Wingdings" panose="05000000000000000000" pitchFamily="2" charset="2"/>
              <a:buChar char="Ø"/>
            </a:pPr>
            <a:r>
              <a:rPr lang="en-US" dirty="0">
                <a:solidFill>
                  <a:srgbClr val="FFFF00"/>
                </a:solidFill>
                <a:latin typeface="Calibri" pitchFamily="34" charset="0"/>
                <a:cs typeface="Calibri" panose="020F0502020204030204" pitchFamily="34" charset="0"/>
              </a:rPr>
              <a:t>Non-service Connected: </a:t>
            </a:r>
            <a:r>
              <a:rPr lang="en-US" dirty="0">
                <a:latin typeface="Calibri" pitchFamily="34" charset="0"/>
                <a:cs typeface="Calibri" panose="020F0502020204030204" pitchFamily="34" charset="0"/>
              </a:rPr>
              <a:t>Veteran does not have injuries or illnesses that were determined by the VA to have been incurred or aggravated by their military service</a:t>
            </a:r>
          </a:p>
          <a:p>
            <a:endParaRPr lang="en-US" dirty="0">
              <a:gradFill>
                <a:gsLst>
                  <a:gs pos="0">
                    <a:srgbClr val="FFFFFF"/>
                  </a:gs>
                  <a:gs pos="90000">
                    <a:srgbClr val="DBE5F1">
                      <a:lumMod val="90000"/>
                    </a:srgbClr>
                  </a:gs>
                </a:gsLst>
                <a:lin ang="5400000" scaled="0"/>
              </a:gra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dirty="0">
                <a:solidFill>
                  <a:srgbClr val="FFFF00"/>
                </a:solidFill>
                <a:latin typeface="Calibri" pitchFamily="34" charset="0"/>
                <a:cs typeface="Calibri" panose="020F0502020204030204" pitchFamily="34" charset="0"/>
              </a:rPr>
              <a:t>Service Connected:  </a:t>
            </a:r>
            <a:r>
              <a:rPr lang="en-US" dirty="0">
                <a:latin typeface="Calibri" pitchFamily="34" charset="0"/>
                <a:cs typeface="Calibri" panose="020F0502020204030204" pitchFamily="34" charset="0"/>
              </a:rPr>
              <a:t>Veteran has been determined by the VA to have a disability or illness incurred or aggravated by their military service</a:t>
            </a:r>
          </a:p>
          <a:p>
            <a:pPr marL="1028700" lvl="2" indent="-342900">
              <a:buFont typeface="Arial" panose="020B0604020202020204" pitchFamily="34" charset="0"/>
              <a:buChar char="•"/>
            </a:pPr>
            <a:r>
              <a:rPr lang="en-US" sz="2400" dirty="0">
                <a:solidFill>
                  <a:schemeClr val="bg1"/>
                </a:solidFill>
                <a:cs typeface="Calibri" panose="020F0502020204030204" pitchFamily="34" charset="0"/>
              </a:rPr>
              <a:t>Veterans rated 10% disabled or greater are eligible to receive compensation benefits</a:t>
            </a:r>
          </a:p>
        </p:txBody>
      </p:sp>
    </p:spTree>
    <p:extLst>
      <p:ext uri="{BB962C8B-B14F-4D97-AF65-F5344CB8AC3E}">
        <p14:creationId xmlns:p14="http://schemas.microsoft.com/office/powerpoint/2010/main" val="216536118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pPr algn="ctr"/>
            <a:r>
              <a:rPr lang="en-US" dirty="0">
                <a:solidFill>
                  <a:schemeClr val="bg1"/>
                </a:solidFill>
                <a:latin typeface="+mn-lt"/>
              </a:rPr>
              <a:t>Priority Group 8</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12</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lvl="1" indent="0">
              <a:buNone/>
            </a:pPr>
            <a:r>
              <a:rPr lang="en-US" sz="2800" b="1" dirty="0">
                <a:solidFill>
                  <a:srgbClr val="FFFF00"/>
                </a:solidFill>
                <a:cs typeface="Calibri" panose="020F0502020204030204" pitchFamily="34" charset="0"/>
              </a:rPr>
              <a:t>Veterans not eligible for enrollment:</a:t>
            </a:r>
          </a:p>
          <a:p>
            <a:pPr lvl="2" indent="0">
              <a:buNone/>
            </a:pPr>
            <a:r>
              <a:rPr lang="en-US" sz="2200" dirty="0">
                <a:solidFill>
                  <a:schemeClr val="bg1"/>
                </a:solidFill>
                <a:cs typeface="Calibri" panose="020F0502020204030204" pitchFamily="34" charset="0"/>
              </a:rPr>
              <a:t>Veterans not meeting the criteria outlined for sub-priorities 8a-8d</a:t>
            </a:r>
          </a:p>
          <a:p>
            <a:pPr marL="1257300" lvl="3" indent="-342900">
              <a:buFont typeface="Arial" panose="020B0604020202020204" pitchFamily="34" charset="0"/>
              <a:buChar char="•"/>
            </a:pPr>
            <a:r>
              <a:rPr lang="en-US" sz="2800" b="1" dirty="0">
                <a:solidFill>
                  <a:srgbClr val="FFFF00"/>
                </a:solidFill>
                <a:cs typeface="Calibri" panose="020F0502020204030204" pitchFamily="34" charset="0"/>
              </a:rPr>
              <a:t>Sub-priority e:  </a:t>
            </a:r>
            <a:r>
              <a:rPr lang="en-US" sz="2200" dirty="0">
                <a:solidFill>
                  <a:schemeClr val="bg1"/>
                </a:solidFill>
                <a:cs typeface="Calibri" panose="020F0502020204030204" pitchFamily="34" charset="0"/>
              </a:rPr>
              <a:t>Non-compensable 0% SC (eligible for care of the SC condition only)</a:t>
            </a:r>
          </a:p>
          <a:p>
            <a:pPr marL="1257300" lvl="3" indent="-342900">
              <a:buFont typeface="Arial" panose="020B0604020202020204" pitchFamily="34" charset="0"/>
              <a:buChar char="•"/>
            </a:pPr>
            <a:r>
              <a:rPr lang="en-US" sz="2800" b="1" dirty="0">
                <a:solidFill>
                  <a:srgbClr val="FFFF00"/>
                </a:solidFill>
                <a:cs typeface="Calibri" panose="020F0502020204030204" pitchFamily="34" charset="0"/>
              </a:rPr>
              <a:t>Sub-priority g:  </a:t>
            </a:r>
            <a:r>
              <a:rPr lang="en-US" sz="2200" dirty="0">
                <a:solidFill>
                  <a:schemeClr val="bg1"/>
                </a:solidFill>
                <a:cs typeface="Calibri" panose="020F0502020204030204" pitchFamily="34" charset="0"/>
              </a:rPr>
              <a:t>Non service-connected (NSC)</a:t>
            </a:r>
          </a:p>
        </p:txBody>
      </p:sp>
    </p:spTree>
    <p:extLst>
      <p:ext uri="{BB962C8B-B14F-4D97-AF65-F5344CB8AC3E}">
        <p14:creationId xmlns:p14="http://schemas.microsoft.com/office/powerpoint/2010/main" val="353313561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pPr algn="ctr"/>
            <a:r>
              <a:rPr lang="en-US" dirty="0">
                <a:solidFill>
                  <a:schemeClr val="bg1"/>
                </a:solidFill>
                <a:latin typeface="+mn-lt"/>
              </a:rPr>
              <a:t>Hardship</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13</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lvl="1" indent="0">
              <a:buNone/>
            </a:pPr>
            <a:r>
              <a:rPr lang="en-US" sz="2200" dirty="0">
                <a:solidFill>
                  <a:schemeClr val="bg1"/>
                </a:solidFill>
                <a:cs typeface="Calibri" panose="020F0502020204030204" pitchFamily="34" charset="0"/>
              </a:rPr>
              <a:t>A Veteran has the right by law, to request a hardship determination If income for the previous year was above the threshold but currently below the threshold.</a:t>
            </a:r>
          </a:p>
          <a:p>
            <a:pPr lvl="1" indent="0">
              <a:buNone/>
            </a:pPr>
            <a:r>
              <a:rPr lang="en-US" sz="2200" dirty="0">
                <a:solidFill>
                  <a:schemeClr val="bg1"/>
                </a:solidFill>
                <a:cs typeface="Calibri" panose="020F0502020204030204" pitchFamily="34" charset="0"/>
              </a:rPr>
              <a:t>The veteran must provide  information as to his/her income, medical bills, projected income and expenses, and any other special circumstances he/she believes will help in approving hardship.</a:t>
            </a:r>
          </a:p>
          <a:p>
            <a:pPr lvl="1" indent="0">
              <a:buNone/>
            </a:pPr>
            <a:r>
              <a:rPr lang="en-US" sz="2200" dirty="0">
                <a:solidFill>
                  <a:schemeClr val="bg1"/>
                </a:solidFill>
                <a:cs typeface="Calibri" panose="020F0502020204030204" pitchFamily="34" charset="0"/>
              </a:rPr>
              <a:t>Examples include: Loss of employment, bankruptcy etc.. </a:t>
            </a:r>
          </a:p>
          <a:p>
            <a:pPr lvl="1" indent="0">
              <a:buNone/>
            </a:pPr>
            <a:r>
              <a:rPr lang="en-US" sz="2200" dirty="0">
                <a:solidFill>
                  <a:srgbClr val="FF0000"/>
                </a:solidFill>
                <a:cs typeface="Calibri" panose="020F0502020204030204" pitchFamily="34" charset="0"/>
              </a:rPr>
              <a:t>**Hardships cannot be granted for medication co-pays**</a:t>
            </a:r>
          </a:p>
          <a:p>
            <a:pPr lvl="1" indent="0">
              <a:buNone/>
            </a:pPr>
            <a:r>
              <a:rPr lang="en-US" sz="2200" dirty="0">
                <a:solidFill>
                  <a:srgbClr val="FF0000"/>
                </a:solidFill>
                <a:cs typeface="Calibri" panose="020F0502020204030204" pitchFamily="34" charset="0"/>
              </a:rPr>
              <a:t> </a:t>
            </a:r>
          </a:p>
          <a:p>
            <a:pPr lvl="1" indent="0">
              <a:buNone/>
            </a:pPr>
            <a:endParaRPr lang="en-US" sz="2200" dirty="0">
              <a:solidFill>
                <a:schemeClr val="bg1"/>
              </a:solidFill>
              <a:cs typeface="Calibri" panose="020F0502020204030204" pitchFamily="34" charset="0"/>
            </a:endParaRPr>
          </a:p>
        </p:txBody>
      </p:sp>
    </p:spTree>
    <p:extLst>
      <p:ext uri="{BB962C8B-B14F-4D97-AF65-F5344CB8AC3E}">
        <p14:creationId xmlns:p14="http://schemas.microsoft.com/office/powerpoint/2010/main" val="83207621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CCC1887-2D71-491C-B5D4-88F68284A143}"/>
              </a:ext>
            </a:extLst>
          </p:cNvPr>
          <p:cNvSpPr>
            <a:spLocks noGrp="1"/>
          </p:cNvSpPr>
          <p:nvPr>
            <p:ph type="ctrTitle"/>
          </p:nvPr>
        </p:nvSpPr>
        <p:spPr>
          <a:xfrm>
            <a:off x="533400" y="609600"/>
            <a:ext cx="7696200" cy="1524000"/>
          </a:xfrm>
        </p:spPr>
        <p:txBody>
          <a:bodyPr vert="horz" lIns="91440" tIns="45720" rIns="91440" bIns="45720" rtlCol="0" anchor="b">
            <a:normAutofit/>
          </a:bodyPr>
          <a:lstStyle/>
          <a:p>
            <a:pPr algn="ctr">
              <a:lnSpc>
                <a:spcPct val="90000"/>
              </a:lnSpc>
            </a:pPr>
            <a:r>
              <a:rPr lang="en-US" sz="6600" kern="1200" dirty="0">
                <a:solidFill>
                  <a:srgbClr val="FFFFFF"/>
                </a:solidFill>
                <a:latin typeface="+mj-lt"/>
                <a:ea typeface="+mj-ea"/>
                <a:cs typeface="+mj-cs"/>
              </a:rPr>
              <a:t>Questions?</a:t>
            </a:r>
          </a:p>
        </p:txBody>
      </p:sp>
      <p:sp>
        <p:nvSpPr>
          <p:cNvPr id="2" name="Slide Number Placeholder 1">
            <a:extLst>
              <a:ext uri="{FF2B5EF4-FFF2-40B4-BE49-F238E27FC236}">
                <a16:creationId xmlns:a16="http://schemas.microsoft.com/office/drawing/2014/main" id="{939534D4-8F87-4566-B077-4623C43C9EF8}"/>
              </a:ext>
            </a:extLst>
          </p:cNvPr>
          <p:cNvSpPr>
            <a:spLocks noGrp="1"/>
          </p:cNvSpPr>
          <p:nvPr>
            <p:ph type="sldNum" sz="quarter" idx="12"/>
          </p:nvPr>
        </p:nvSpPr>
        <p:spPr/>
        <p:txBody>
          <a:bodyPr/>
          <a:lstStyle/>
          <a:p>
            <a:fld id="{32DB445B-0B5B-44A8-8AA2-3067383C015D}" type="slidenum">
              <a:rPr lang="en-US" smtClean="0"/>
              <a:t>14</a:t>
            </a:fld>
            <a:endParaRPr lang="en-US"/>
          </a:p>
        </p:txBody>
      </p:sp>
    </p:spTree>
    <p:extLst>
      <p:ext uri="{BB962C8B-B14F-4D97-AF65-F5344CB8AC3E}">
        <p14:creationId xmlns:p14="http://schemas.microsoft.com/office/powerpoint/2010/main" val="3071447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03C8-E411-4401-B419-C990568885C0}"/>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297FFCA5-B9EB-4A62-8678-742D3672AD25}"/>
              </a:ext>
            </a:extLst>
          </p:cNvPr>
          <p:cNvSpPr>
            <a:spLocks noGrp="1"/>
          </p:cNvSpPr>
          <p:nvPr>
            <p:ph type="sldNum" sz="quarter" idx="12"/>
          </p:nvPr>
        </p:nvSpPr>
        <p:spPr/>
        <p:txBody>
          <a:bodyPr/>
          <a:lstStyle/>
          <a:p>
            <a:fld id="{32DB445B-0B5B-44A8-8AA2-3067383C015D}" type="slidenum">
              <a:rPr lang="en-US" smtClean="0"/>
              <a:t>2</a:t>
            </a:fld>
            <a:endParaRPr lang="en-US"/>
          </a:p>
        </p:txBody>
      </p:sp>
      <p:pic>
        <p:nvPicPr>
          <p:cNvPr id="1026" name="Picture 2">
            <a:extLst>
              <a:ext uri="{FF2B5EF4-FFF2-40B4-BE49-F238E27FC236}">
                <a16:creationId xmlns:a16="http://schemas.microsoft.com/office/drawing/2014/main" id="{87D99CE9-8066-44F6-8090-4D35C814C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4763"/>
            <a:ext cx="10129837"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8949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Apply by Mail</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3</a:t>
            </a:fld>
            <a:endParaRPr lang="en-US"/>
          </a:p>
        </p:txBody>
      </p:sp>
      <p:sp>
        <p:nvSpPr>
          <p:cNvPr id="4" name="Content Placeholder 1">
            <a:extLst>
              <a:ext uri="{FF2B5EF4-FFF2-40B4-BE49-F238E27FC236}">
                <a16:creationId xmlns:a16="http://schemas.microsoft.com/office/drawing/2014/main" id="{007A360A-BF50-439D-A20D-68485974DB9A}"/>
              </a:ext>
            </a:extLst>
          </p:cNvPr>
          <p:cNvSpPr txBox="1">
            <a:spLocks/>
          </p:cNvSpPr>
          <p:nvPr/>
        </p:nvSpPr>
        <p:spPr>
          <a:xfrm>
            <a:off x="381000" y="1752600"/>
            <a:ext cx="8305800" cy="4114800"/>
          </a:xfrm>
          <a:prstGeom prst="rect">
            <a:avLst/>
          </a:prstGeom>
          <a:solidFill>
            <a:schemeClr val="accent2"/>
          </a:solidFill>
        </p:spPr>
        <p:txBody>
          <a:bodyPr vert="horz" lIns="91440" tIns="45720" rIns="91440" bIns="45720" rtlCol="0">
            <a:normAutofit fontScale="92500"/>
          </a:bodyPr>
          <a:lstStyle>
            <a:lvl1pPr marL="228600" indent="-228600" algn="l" rtl="0" eaLnBrk="1" fontAlgn="base" hangingPunct="1">
              <a:spcBef>
                <a:spcPts val="1200"/>
              </a:spcBef>
              <a:spcAft>
                <a:spcPct val="0"/>
              </a:spcAft>
              <a:buClr>
                <a:schemeClr val="bg2"/>
              </a:buClr>
              <a:buBlip>
                <a:blip r:embed="rId2"/>
              </a:buBlip>
              <a:defRPr sz="2200" kern="1200">
                <a:gradFill>
                  <a:gsLst>
                    <a:gs pos="0">
                      <a:schemeClr val="bg1"/>
                    </a:gs>
                    <a:gs pos="90000">
                      <a:schemeClr val="bg2">
                        <a:lumMod val="90000"/>
                      </a:schemeClr>
                    </a:gs>
                  </a:gsLst>
                  <a:lin ang="5400000" scaled="0"/>
                </a:gradFill>
                <a:latin typeface="Calibri" pitchFamily="34" charset="0"/>
                <a:ea typeface="+mn-ea"/>
                <a:cs typeface="+mn-cs"/>
              </a:defRPr>
            </a:lvl1pPr>
            <a:lvl2pPr marL="457200" indent="-228600" algn="l" rtl="0" eaLnBrk="1" fontAlgn="base" hangingPunct="1">
              <a:spcBef>
                <a:spcPts val="1200"/>
              </a:spcBef>
              <a:spcAft>
                <a:spcPct val="0"/>
              </a:spcAft>
              <a:buBlip>
                <a:blip r:embed="rId3"/>
              </a:buBlip>
              <a:defRPr sz="2000" kern="1200">
                <a:gradFill>
                  <a:gsLst>
                    <a:gs pos="0">
                      <a:schemeClr val="bg1"/>
                    </a:gs>
                    <a:gs pos="90000">
                      <a:schemeClr val="bg2">
                        <a:lumMod val="90000"/>
                      </a:schemeClr>
                    </a:gs>
                  </a:gsLst>
                  <a:lin ang="5400000" scaled="0"/>
                </a:gradFill>
                <a:latin typeface="Calibri" pitchFamily="34" charset="0"/>
                <a:ea typeface="+mn-ea"/>
                <a:cs typeface="+mn-cs"/>
              </a:defRPr>
            </a:lvl2pPr>
            <a:lvl3pPr marL="685800" indent="-228600" algn="l" rtl="0" eaLnBrk="1" fontAlgn="base" hangingPunct="1">
              <a:spcBef>
                <a:spcPts val="1200"/>
              </a:spcBef>
              <a:spcAft>
                <a:spcPct val="0"/>
              </a:spcAft>
              <a:buBlip>
                <a:blip r:embed="rId3"/>
              </a:buBlip>
              <a:defRPr sz="2000" kern="1200">
                <a:gradFill>
                  <a:gsLst>
                    <a:gs pos="0">
                      <a:schemeClr val="bg1"/>
                    </a:gs>
                    <a:gs pos="90000">
                      <a:schemeClr val="bg2">
                        <a:lumMod val="90000"/>
                      </a:schemeClr>
                    </a:gs>
                  </a:gsLst>
                  <a:lin ang="5400000" scaled="0"/>
                </a:gradFill>
                <a:latin typeface="Calibri" pitchFamily="34" charset="0"/>
                <a:ea typeface="+mn-ea"/>
                <a:cs typeface="+mn-cs"/>
              </a:defRPr>
            </a:lvl3pPr>
            <a:lvl4pPr marL="914400" indent="-228600" algn="l" rtl="0" eaLnBrk="1" fontAlgn="base" hangingPunct="1">
              <a:spcBef>
                <a:spcPts val="1200"/>
              </a:spcBef>
              <a:spcAft>
                <a:spcPct val="0"/>
              </a:spcAft>
              <a:buBlip>
                <a:blip r:embed="rId3"/>
              </a:buBlip>
              <a:defRPr sz="2000" kern="1200">
                <a:gradFill>
                  <a:gsLst>
                    <a:gs pos="0">
                      <a:schemeClr val="bg1"/>
                    </a:gs>
                    <a:gs pos="90000">
                      <a:schemeClr val="bg2">
                        <a:lumMod val="90000"/>
                      </a:schemeClr>
                    </a:gs>
                  </a:gsLst>
                  <a:lin ang="5400000" scaled="0"/>
                </a:gradFill>
                <a:latin typeface="Calibri" pitchFamily="34" charset="0"/>
                <a:ea typeface="+mn-ea"/>
                <a:cs typeface="+mn-cs"/>
              </a:defRPr>
            </a:lvl4pPr>
            <a:lvl5pPr marL="1143000" indent="-228600" algn="l" rtl="0" eaLnBrk="1" fontAlgn="base" hangingPunct="1">
              <a:spcBef>
                <a:spcPts val="1200"/>
              </a:spcBef>
              <a:spcAft>
                <a:spcPct val="0"/>
              </a:spcAft>
              <a:buBlip>
                <a:blip r:embed="rId3"/>
              </a:buBlip>
              <a:defRPr sz="2000" kern="1200">
                <a:gradFill>
                  <a:gsLst>
                    <a:gs pos="0">
                      <a:schemeClr val="bg1"/>
                    </a:gs>
                    <a:gs pos="90000">
                      <a:schemeClr val="bg2">
                        <a:lumMod val="90000"/>
                      </a:schemeClr>
                    </a:gs>
                  </a:gsLst>
                  <a:lin ang="5400000" scaled="0"/>
                </a:gradFill>
                <a:latin typeface="Calibri" pitchFamily="34" charset="0"/>
                <a:ea typeface="+mn-ea"/>
                <a:cs typeface="+mn-cs"/>
              </a:defRPr>
            </a:lvl5pPr>
            <a:lvl6pPr marL="1371600" indent="-228600" algn="l" defTabSz="914400" rtl="0" eaLnBrk="1" latinLnBrk="0" hangingPunct="1">
              <a:spcBef>
                <a:spcPts val="1200"/>
              </a:spcBef>
              <a:buClrTx/>
              <a:buFont typeface="Arial" pitchFamily="34" charset="0"/>
              <a:buChar char="•"/>
              <a:defRPr sz="1800" kern="1200">
                <a:gradFill>
                  <a:gsLst>
                    <a:gs pos="0">
                      <a:schemeClr val="bg1"/>
                    </a:gs>
                    <a:gs pos="90000">
                      <a:schemeClr val="bg2">
                        <a:lumMod val="90000"/>
                      </a:schemeClr>
                    </a:gs>
                  </a:gsLst>
                  <a:lin ang="5400000" scaled="0"/>
                </a:gradFill>
                <a:latin typeface="+mn-lt"/>
                <a:ea typeface="+mn-ea"/>
                <a:cs typeface="+mn-cs"/>
              </a:defRPr>
            </a:lvl6pPr>
            <a:lvl7pPr marL="1600200" indent="-228600" algn="l" defTabSz="914400" rtl="0" eaLnBrk="1" latinLnBrk="0" hangingPunct="1">
              <a:spcBef>
                <a:spcPts val="1200"/>
              </a:spcBef>
              <a:buClrTx/>
              <a:buFont typeface="Arial" pitchFamily="34" charset="0"/>
              <a:buChar char="•"/>
              <a:defRPr sz="1800" kern="1200">
                <a:gradFill>
                  <a:gsLst>
                    <a:gs pos="0">
                      <a:schemeClr val="bg1"/>
                    </a:gs>
                    <a:gs pos="90000">
                      <a:schemeClr val="bg2">
                        <a:lumMod val="90000"/>
                      </a:schemeClr>
                    </a:gs>
                  </a:gsLst>
                  <a:lin ang="5400000" scaled="0"/>
                </a:gradFill>
                <a:latin typeface="+mn-lt"/>
                <a:ea typeface="+mn-ea"/>
                <a:cs typeface="+mn-cs"/>
              </a:defRPr>
            </a:lvl7pPr>
            <a:lvl8pPr marL="1828800" indent="-228600" algn="l" defTabSz="914400" rtl="0" eaLnBrk="1" latinLnBrk="0" hangingPunct="1">
              <a:spcBef>
                <a:spcPts val="1200"/>
              </a:spcBef>
              <a:buClrTx/>
              <a:buFont typeface="Arial" pitchFamily="34" charset="0"/>
              <a:buChar char="•"/>
              <a:defRPr sz="1800" kern="1200" baseline="0">
                <a:gradFill>
                  <a:gsLst>
                    <a:gs pos="0">
                      <a:schemeClr val="bg1"/>
                    </a:gs>
                    <a:gs pos="90000">
                      <a:schemeClr val="bg2">
                        <a:lumMod val="90000"/>
                      </a:schemeClr>
                    </a:gs>
                  </a:gsLst>
                  <a:lin ang="5400000" scaled="0"/>
                </a:gradFill>
                <a:latin typeface="+mn-lt"/>
                <a:ea typeface="+mn-ea"/>
                <a:cs typeface="+mn-cs"/>
              </a:defRPr>
            </a:lvl8pPr>
            <a:lvl9pPr marL="2057400" indent="-228600" algn="l" defTabSz="914400" rtl="0" eaLnBrk="1" latinLnBrk="0" hangingPunct="1">
              <a:spcBef>
                <a:spcPts val="1200"/>
              </a:spcBef>
              <a:buClrTx/>
              <a:buFont typeface="Arial" pitchFamily="34" charset="0"/>
              <a:buChar char="•"/>
              <a:defRPr sz="1800" kern="1200" baseline="0">
                <a:gradFill>
                  <a:gsLst>
                    <a:gs pos="0">
                      <a:schemeClr val="bg1"/>
                    </a:gs>
                    <a:gs pos="90000">
                      <a:schemeClr val="bg2">
                        <a:lumMod val="90000"/>
                      </a:schemeClr>
                    </a:gs>
                  </a:gsLst>
                  <a:lin ang="5400000" scaled="0"/>
                </a:gradFill>
                <a:latin typeface="+mn-lt"/>
                <a:ea typeface="+mn-ea"/>
                <a:cs typeface="+mn-cs"/>
              </a:defRPr>
            </a:lvl9pPr>
          </a:lstStyle>
          <a:p>
            <a:pPr marL="457200" marR="0" lvl="0" indent="-457200" algn="l" defTabSz="914400" rtl="0" eaLnBrk="1" fontAlgn="base" latinLnBrk="0" hangingPunct="1">
              <a:lnSpc>
                <a:spcPct val="100000"/>
              </a:lnSpc>
              <a:spcBef>
                <a:spcPts val="1200"/>
              </a:spcBef>
              <a:spcAft>
                <a:spcPct val="0"/>
              </a:spcAft>
              <a:buClr>
                <a:srgbClr val="DBE5F1"/>
              </a:buClr>
              <a:buSzTx/>
              <a:buFontTx/>
              <a:buAutoNum type="arabicPeriod"/>
              <a:tabLst/>
              <a:defRPr/>
            </a:pPr>
            <a:r>
              <a:rPr kumimoji="0" lang="en-US" sz="2400" b="0" i="0" u="none" strike="noStrike" kern="1200" cap="none" spc="0" normalizeH="0" baseline="0" noProof="0" dirty="0">
                <a:ln>
                  <a:noFill/>
                </a:ln>
                <a:solidFill>
                  <a:schemeClr val="bg1"/>
                </a:solidFill>
                <a:effectLst/>
                <a:uLnTx/>
                <a:uFillTx/>
                <a:latin typeface="+mn-lt"/>
              </a:rPr>
              <a:t>Complete VA Form 10-10EZ, Application for Health Benefits</a:t>
            </a:r>
          </a:p>
          <a:p>
            <a:pPr marL="0" marR="0" lvl="0" indent="0" algn="l" defTabSz="914400" rtl="0" eaLnBrk="1" fontAlgn="base" latinLnBrk="0" hangingPunct="1">
              <a:lnSpc>
                <a:spcPct val="100000"/>
              </a:lnSpc>
              <a:spcBef>
                <a:spcPts val="1200"/>
              </a:spcBef>
              <a:spcAft>
                <a:spcPct val="0"/>
              </a:spcAft>
              <a:buClr>
                <a:srgbClr val="DBE5F1"/>
              </a:buClr>
              <a:buSzTx/>
              <a:buNone/>
              <a:tabLst/>
              <a:defRPr/>
            </a:pPr>
            <a:endParaRPr kumimoji="0" lang="en-US" sz="2400" b="0" i="0" u="none" strike="noStrike" kern="1200" cap="none" spc="0" normalizeH="0" baseline="0" noProof="0" dirty="0">
              <a:ln>
                <a:noFill/>
              </a:ln>
              <a:solidFill>
                <a:schemeClr val="bg1"/>
              </a:solidFill>
              <a:effectLst/>
              <a:uLnTx/>
              <a:uFillTx/>
              <a:latin typeface="+mn-lt"/>
            </a:endParaRPr>
          </a:p>
          <a:p>
            <a:pPr marL="0" marR="0" lvl="0" indent="0" algn="l" defTabSz="914400" rtl="0" eaLnBrk="1" fontAlgn="base" latinLnBrk="0" hangingPunct="1">
              <a:lnSpc>
                <a:spcPct val="100000"/>
              </a:lnSpc>
              <a:spcBef>
                <a:spcPts val="1200"/>
              </a:spcBef>
              <a:spcAft>
                <a:spcPct val="0"/>
              </a:spcAft>
              <a:buClr>
                <a:srgbClr val="DBE5F1"/>
              </a:buClr>
              <a:buSzTx/>
              <a:buFontTx/>
              <a:buNone/>
              <a:tabLst/>
              <a:defRPr/>
            </a:pPr>
            <a:r>
              <a:rPr kumimoji="0" lang="en-US" sz="2400" b="0" i="0" u="none" strike="noStrike" kern="1200" cap="none" spc="0" normalizeH="0" baseline="0" noProof="0" dirty="0">
                <a:ln>
                  <a:noFill/>
                </a:ln>
                <a:solidFill>
                  <a:schemeClr val="bg1"/>
                </a:solidFill>
                <a:effectLst/>
                <a:uLnTx/>
                <a:uFillTx/>
                <a:latin typeface="+mn-lt"/>
              </a:rPr>
              <a:t>2.  Mail the application to:</a:t>
            </a:r>
          </a:p>
          <a:p>
            <a:pPr marL="0" indent="0">
              <a:buNone/>
            </a:pPr>
            <a:r>
              <a:rPr kumimoji="0" lang="en-US" sz="2400" b="0" i="0" u="none" strike="noStrike" kern="1200" cap="none" spc="0" normalizeH="0" baseline="0" noProof="0" dirty="0">
                <a:ln>
                  <a:noFill/>
                </a:ln>
                <a:solidFill>
                  <a:schemeClr val="bg1"/>
                </a:solidFill>
                <a:effectLst/>
                <a:uLnTx/>
                <a:uFillTx/>
                <a:latin typeface="+mn-lt"/>
              </a:rPr>
              <a:t>		</a:t>
            </a:r>
            <a:r>
              <a:rPr lang="en-US" sz="2000" dirty="0"/>
              <a:t>C. W Bill Young VA Medical Center </a:t>
            </a:r>
          </a:p>
          <a:p>
            <a:pPr marL="0" indent="0">
              <a:buNone/>
            </a:pPr>
            <a:r>
              <a:rPr lang="en-US" sz="2000" dirty="0"/>
              <a:t>                 10000 Bay Pines Blvd. Bay Pines, FL 33744 </a:t>
            </a:r>
          </a:p>
          <a:p>
            <a:pPr marL="0" indent="0">
              <a:buNone/>
            </a:pPr>
            <a:r>
              <a:rPr lang="en-US" sz="2000" dirty="0"/>
              <a:t>                               OR</a:t>
            </a:r>
          </a:p>
          <a:p>
            <a:pPr marL="0" indent="0">
              <a:buNone/>
            </a:pPr>
            <a:r>
              <a:rPr lang="en-US" sz="2000" dirty="0"/>
              <a:t>                   PO Box 5005</a:t>
            </a:r>
          </a:p>
          <a:p>
            <a:pPr marL="0" marR="0" lvl="0" indent="0" algn="l" defTabSz="914400" rtl="0" eaLnBrk="1" fontAlgn="base" latinLnBrk="0" hangingPunct="1">
              <a:lnSpc>
                <a:spcPct val="100000"/>
              </a:lnSpc>
              <a:spcBef>
                <a:spcPts val="0"/>
              </a:spcBef>
              <a:spcAft>
                <a:spcPct val="0"/>
              </a:spcAft>
              <a:buClr>
                <a:srgbClr val="DBE5F1"/>
              </a:buClr>
              <a:buSzTx/>
              <a:buFontTx/>
              <a:buNone/>
              <a:tabLst/>
              <a:defRPr/>
            </a:pPr>
            <a:endParaRPr kumimoji="0" lang="en-US" sz="2400" b="0" i="0" u="none" strike="noStrike" kern="1200" cap="none" spc="0" normalizeH="0" baseline="0" noProof="0" dirty="0">
              <a:ln>
                <a:noFill/>
              </a:ln>
              <a:solidFill>
                <a:schemeClr val="bg1"/>
              </a:solidFill>
              <a:effectLst/>
              <a:uLnTx/>
              <a:uFillTx/>
              <a:latin typeface="+mn-lt"/>
            </a:endParaRPr>
          </a:p>
          <a:p>
            <a:pPr marL="0" marR="0" lvl="0" indent="0" algn="l" defTabSz="914400" rtl="0" eaLnBrk="1" fontAlgn="base" latinLnBrk="0" hangingPunct="1">
              <a:lnSpc>
                <a:spcPct val="100000"/>
              </a:lnSpc>
              <a:spcBef>
                <a:spcPts val="0"/>
              </a:spcBef>
              <a:spcAft>
                <a:spcPct val="0"/>
              </a:spcAft>
              <a:buClr>
                <a:srgbClr val="DBE5F1"/>
              </a:buClr>
              <a:buSzTx/>
              <a:buFontTx/>
              <a:buNone/>
              <a:tabLst/>
              <a:defRPr/>
            </a:pPr>
            <a:r>
              <a:rPr kumimoji="0" lang="en-US" sz="2400" b="0" i="0" u="none" strike="noStrike" kern="1200" cap="none" spc="0" normalizeH="0" baseline="0" noProof="0" dirty="0">
                <a:ln>
                  <a:noFill/>
                </a:ln>
                <a:solidFill>
                  <a:schemeClr val="bg1"/>
                </a:solidFill>
                <a:effectLst/>
                <a:uLnTx/>
                <a:uFillTx/>
                <a:latin typeface="+mn-lt"/>
              </a:rPr>
              <a:t>3.  </a:t>
            </a:r>
            <a:r>
              <a:rPr lang="en-US" sz="2400" dirty="0">
                <a:solidFill>
                  <a:schemeClr val="bg1"/>
                </a:solidFill>
                <a:latin typeface="+mn-lt"/>
              </a:rPr>
              <a:t>I</a:t>
            </a:r>
            <a:r>
              <a:rPr kumimoji="0" lang="en-US" sz="2400" b="0" i="0" u="none" strike="noStrike" kern="1200" cap="none" spc="0" normalizeH="0" baseline="0" noProof="0" dirty="0" err="1">
                <a:ln>
                  <a:noFill/>
                </a:ln>
                <a:solidFill>
                  <a:schemeClr val="bg1"/>
                </a:solidFill>
                <a:effectLst/>
                <a:uLnTx/>
                <a:uFillTx/>
                <a:latin typeface="+mn-lt"/>
              </a:rPr>
              <a:t>nclude</a:t>
            </a:r>
            <a:r>
              <a:rPr kumimoji="0" lang="en-US" sz="2400" b="0" i="0" u="none" strike="noStrike" kern="1200" cap="none" spc="0" normalizeH="0" baseline="0" noProof="0" dirty="0">
                <a:ln>
                  <a:noFill/>
                </a:ln>
                <a:solidFill>
                  <a:schemeClr val="bg1"/>
                </a:solidFill>
                <a:effectLst/>
                <a:uLnTx/>
                <a:uFillTx/>
                <a:latin typeface="+mn-lt"/>
              </a:rPr>
              <a:t> copies of your DD-214 and current health coverage card(s)</a:t>
            </a:r>
          </a:p>
        </p:txBody>
      </p:sp>
    </p:spTree>
    <p:extLst>
      <p:ext uri="{BB962C8B-B14F-4D97-AF65-F5344CB8AC3E}">
        <p14:creationId xmlns:p14="http://schemas.microsoft.com/office/powerpoint/2010/main" val="238948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Basic Eligibility</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4</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fontScale="92500" lnSpcReduction="10000"/>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r>
              <a:rPr lang="en-US" dirty="0">
                <a:latin typeface="Calibri" pitchFamily="34" charset="0"/>
                <a:cs typeface="Calibri" panose="020F0502020204030204" pitchFamily="34" charset="0"/>
              </a:rPr>
              <a:t>A Veteran meets basic eligibility requirements for VA healthcare, if they meet the following minimum duty requirements.</a:t>
            </a:r>
          </a:p>
          <a:p>
            <a:pPr marL="342900" indent="-342900">
              <a:buFont typeface="Wingdings" panose="05000000000000000000" pitchFamily="2" charset="2"/>
              <a:buChar char="Ø"/>
            </a:pPr>
            <a:r>
              <a:rPr lang="en-US" dirty="0">
                <a:latin typeface="Calibri" pitchFamily="34" charset="0"/>
                <a:cs typeface="Calibri" panose="020F0502020204030204" pitchFamily="34" charset="0"/>
              </a:rPr>
              <a:t>One day of active duty service for enlisted members who served on or before 9/7/1980 and  officers who served on or before 10/16/1981</a:t>
            </a:r>
          </a:p>
          <a:p>
            <a:pPr marL="342900" indent="-342900">
              <a:buFont typeface="Wingdings" panose="05000000000000000000" pitchFamily="2" charset="2"/>
              <a:buChar char="Ø"/>
            </a:pPr>
            <a:r>
              <a:rPr lang="en-US" sz="2400" dirty="0">
                <a:solidFill>
                  <a:schemeClr val="bg1"/>
                </a:solidFill>
                <a:cs typeface="Calibri" panose="020F0502020204030204" pitchFamily="34" charset="0"/>
              </a:rPr>
              <a:t>After 9/7/1980 and 10/16/1981, a service member must serve 24 months continuous active duty service, or the full period for which they were called or ordered to active duty</a:t>
            </a:r>
          </a:p>
          <a:p>
            <a:pPr marL="342900" indent="-342900">
              <a:buFont typeface="Wingdings" panose="05000000000000000000" pitchFamily="2" charset="2"/>
              <a:buChar char="Ø"/>
            </a:pPr>
            <a:r>
              <a:rPr lang="en-US" sz="2400" dirty="0">
                <a:solidFill>
                  <a:schemeClr val="bg1"/>
                </a:solidFill>
                <a:cs typeface="Calibri" panose="020F0502020204030204" pitchFamily="34" charset="0"/>
              </a:rPr>
              <a:t>Reservist or National Guard member activated under title 10 executive order will satisfy the minimum duty requirements for any period that they were called to serve</a:t>
            </a:r>
          </a:p>
        </p:txBody>
      </p:sp>
    </p:spTree>
    <p:extLst>
      <p:ext uri="{BB962C8B-B14F-4D97-AF65-F5344CB8AC3E}">
        <p14:creationId xmlns:p14="http://schemas.microsoft.com/office/powerpoint/2010/main" val="168549257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normAutofit/>
          </a:bodyPr>
          <a:lstStyle/>
          <a:p>
            <a:pPr algn="ctr"/>
            <a:r>
              <a:rPr lang="en-US" sz="3200" dirty="0">
                <a:solidFill>
                  <a:schemeClr val="bg1"/>
                </a:solidFill>
                <a:latin typeface="+mn-lt"/>
              </a:rPr>
              <a:t>Exceptions to minimum Duty Requirements</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5</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fontScale="70000" lnSpcReduction="20000"/>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a:lnSpc>
                <a:spcPct val="120000"/>
              </a:lnSpc>
            </a:pPr>
            <a:r>
              <a:rPr lang="en-US" sz="2800" dirty="0">
                <a:latin typeface="Calibri" pitchFamily="34" charset="0"/>
                <a:cs typeface="Calibri" panose="020F0502020204030204" pitchFamily="34" charset="0"/>
              </a:rPr>
              <a:t>In accordance with 38 USC 5303A - Minimum active duty requirements do not apply to persons discharged or released from active duty for:</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Early out (enlisted only), information found on DD 214</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Hardship</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Discharge due to a disability that was incurred or aggravated in line of duty</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Veterans with compensable SC disability that was incurred in line of duty</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Contracted for a 15-month enlistment (National Call to Service) </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Active duty for training 0% Service connected (SC) Non-compensable National Guard/Reservist</a:t>
            </a:r>
            <a:endParaRPr lang="en-US" dirty="0">
              <a:gradFill>
                <a:gsLst>
                  <a:gs pos="0">
                    <a:srgbClr val="FFFFFF"/>
                  </a:gs>
                  <a:gs pos="90000">
                    <a:srgbClr val="DBE5F1">
                      <a:lumMod val="90000"/>
                    </a:srgbClr>
                  </a:gs>
                </a:gsLst>
                <a:lin ang="5400000" scaled="0"/>
              </a:gradFill>
            </a:endParaRPr>
          </a:p>
        </p:txBody>
      </p:sp>
    </p:spTree>
    <p:extLst>
      <p:ext uri="{BB962C8B-B14F-4D97-AF65-F5344CB8AC3E}">
        <p14:creationId xmlns:p14="http://schemas.microsoft.com/office/powerpoint/2010/main" val="290314246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Character of Discharge</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6</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a:lnSpc>
                <a:spcPct val="120000"/>
              </a:lnSpc>
            </a:pPr>
            <a:r>
              <a:rPr lang="en-US" sz="2800" dirty="0">
                <a:latin typeface="Calibri" pitchFamily="34" charset="0"/>
                <a:cs typeface="Calibri" panose="020F0502020204030204" pitchFamily="34" charset="0"/>
              </a:rPr>
              <a:t>For enrollment, Character of Discharge must be:</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1. Honorable</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2. Honorable for VA purposes “Adjudicated” (HVA)</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3. Under honorable conditions (UHC) (General)</a:t>
            </a:r>
          </a:p>
          <a:p>
            <a:pPr>
              <a:lnSpc>
                <a:spcPct val="120000"/>
              </a:lnSpc>
            </a:pPr>
            <a:endParaRPr lang="en-US" dirty="0">
              <a:gradFill>
                <a:gsLst>
                  <a:gs pos="0">
                    <a:srgbClr val="FFFFFF"/>
                  </a:gs>
                  <a:gs pos="90000">
                    <a:srgbClr val="DBE5F1">
                      <a:lumMod val="90000"/>
                    </a:srgbClr>
                  </a:gs>
                </a:gsLst>
                <a:lin ang="5400000" scaled="0"/>
              </a:gradFill>
            </a:endParaRPr>
          </a:p>
        </p:txBody>
      </p:sp>
    </p:spTree>
    <p:extLst>
      <p:ext uri="{BB962C8B-B14F-4D97-AF65-F5344CB8AC3E}">
        <p14:creationId xmlns:p14="http://schemas.microsoft.com/office/powerpoint/2010/main" val="392426835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Character of Discharge</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7</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pPr>
              <a:lnSpc>
                <a:spcPct val="120000"/>
              </a:lnSpc>
            </a:pPr>
            <a:r>
              <a:rPr lang="en-US" sz="2800" dirty="0">
                <a:latin typeface="Calibri" pitchFamily="34" charset="0"/>
                <a:cs typeface="Calibri" panose="020F0502020204030204" pitchFamily="34" charset="0"/>
              </a:rPr>
              <a:t>If the Character of discharge is one of the following: </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Other than Honorable discharge (OTH)</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Uncharacterized discharge</a:t>
            </a:r>
          </a:p>
          <a:p>
            <a:pPr marL="342900" indent="-342900">
              <a:lnSpc>
                <a:spcPct val="120000"/>
              </a:lnSpc>
              <a:buFont typeface="Wingdings" panose="05000000000000000000" pitchFamily="2" charset="2"/>
              <a:buChar char="Ø"/>
            </a:pPr>
            <a:r>
              <a:rPr lang="en-US" sz="2800" dirty="0">
                <a:latin typeface="Calibri" pitchFamily="34" charset="0"/>
                <a:cs typeface="Calibri" panose="020F0502020204030204" pitchFamily="34" charset="0"/>
              </a:rPr>
              <a:t>Bad conduct</a:t>
            </a:r>
          </a:p>
          <a:p>
            <a:pPr>
              <a:lnSpc>
                <a:spcPct val="120000"/>
              </a:lnSpc>
            </a:pPr>
            <a:r>
              <a:rPr lang="en-US" dirty="0">
                <a:latin typeface="Calibri" pitchFamily="34" charset="0"/>
                <a:cs typeface="Calibri" panose="020F0502020204030204" pitchFamily="34" charset="0"/>
              </a:rPr>
              <a:t>Then </a:t>
            </a:r>
            <a:r>
              <a:rPr lang="en-US" dirty="0"/>
              <a:t>a Veterans Benefits Administration (VBA) review and decision will be made before routine health care may be provided.</a:t>
            </a:r>
            <a:endParaRPr lang="en-US" dirty="0">
              <a:latin typeface="Calibri" pitchFamily="34" charset="0"/>
              <a:cs typeface="Calibri" panose="020F0502020204030204" pitchFamily="34" charset="0"/>
            </a:endParaRPr>
          </a:p>
          <a:p>
            <a:pPr>
              <a:lnSpc>
                <a:spcPct val="120000"/>
              </a:lnSpc>
            </a:pPr>
            <a:endParaRPr lang="en-US" sz="2800" dirty="0">
              <a:latin typeface="Calibri" pitchFamily="34" charset="0"/>
              <a:cs typeface="Calibri" panose="020F0502020204030204" pitchFamily="34" charset="0"/>
            </a:endParaRPr>
          </a:p>
          <a:p>
            <a:pPr marL="342900" indent="-342900">
              <a:lnSpc>
                <a:spcPct val="120000"/>
              </a:lnSpc>
              <a:buFont typeface="Wingdings" panose="05000000000000000000" pitchFamily="2" charset="2"/>
              <a:buChar char="Ø"/>
            </a:pPr>
            <a:endParaRPr lang="en-US" sz="2800" dirty="0">
              <a:latin typeface="Calibri" pitchFamily="34" charset="0"/>
              <a:cs typeface="Calibri" panose="020F0502020204030204" pitchFamily="34" charset="0"/>
            </a:endParaRPr>
          </a:p>
          <a:p>
            <a:pPr>
              <a:lnSpc>
                <a:spcPct val="120000"/>
              </a:lnSpc>
            </a:pPr>
            <a:endParaRPr lang="en-US" dirty="0">
              <a:gradFill>
                <a:gsLst>
                  <a:gs pos="0">
                    <a:srgbClr val="FFFFFF"/>
                  </a:gs>
                  <a:gs pos="90000">
                    <a:srgbClr val="DBE5F1">
                      <a:lumMod val="90000"/>
                    </a:srgbClr>
                  </a:gs>
                </a:gsLst>
                <a:lin ang="5400000" scaled="0"/>
              </a:gradFill>
            </a:endParaRPr>
          </a:p>
        </p:txBody>
      </p:sp>
    </p:spTree>
    <p:extLst>
      <p:ext uri="{BB962C8B-B14F-4D97-AF65-F5344CB8AC3E}">
        <p14:creationId xmlns:p14="http://schemas.microsoft.com/office/powerpoint/2010/main" val="143294389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lstStyle/>
          <a:p>
            <a:r>
              <a:rPr lang="en-US" dirty="0">
                <a:solidFill>
                  <a:schemeClr val="bg1"/>
                </a:solidFill>
                <a:latin typeface="+mn-lt"/>
              </a:rPr>
              <a:t>Special Eligibilities</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8</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endParaRPr lang="en-US" dirty="0"/>
          </a:p>
          <a:p>
            <a:pPr marL="342900" indent="-342900">
              <a:buFont typeface="Arial" panose="020B0604020202020204" pitchFamily="34" charset="0"/>
              <a:buChar char="•"/>
            </a:pPr>
            <a:r>
              <a:rPr lang="en-US" dirty="0"/>
              <a:t>Ionizing Radiation  </a:t>
            </a:r>
          </a:p>
          <a:p>
            <a:pPr marL="342900" indent="-342900">
              <a:buFont typeface="Arial" panose="020B0604020202020204" pitchFamily="34" charset="0"/>
              <a:buChar char="•"/>
            </a:pPr>
            <a:r>
              <a:rPr lang="en-US" dirty="0"/>
              <a:t>Project 112/SHAD  </a:t>
            </a:r>
          </a:p>
          <a:p>
            <a:pPr marL="342900" indent="-342900">
              <a:buFont typeface="Arial" panose="020B0604020202020204" pitchFamily="34" charset="0"/>
              <a:buChar char="•"/>
            </a:pPr>
            <a:r>
              <a:rPr lang="en-US" dirty="0"/>
              <a:t>Vietnam/Agent Orange </a:t>
            </a:r>
          </a:p>
          <a:p>
            <a:pPr marL="342900" indent="-342900">
              <a:buFont typeface="Arial" panose="020B0604020202020204" pitchFamily="34" charset="0"/>
              <a:buChar char="•"/>
            </a:pPr>
            <a:r>
              <a:rPr lang="en-US" dirty="0"/>
              <a:t>Southwest Asia  </a:t>
            </a:r>
          </a:p>
          <a:p>
            <a:pPr marL="342900" indent="-342900">
              <a:buFont typeface="Arial" panose="020B0604020202020204" pitchFamily="34" charset="0"/>
              <a:buChar char="•"/>
            </a:pPr>
            <a:r>
              <a:rPr lang="en-US" dirty="0"/>
              <a:t>Camp Lejeune </a:t>
            </a:r>
          </a:p>
          <a:p>
            <a:pPr marL="342900" indent="-342900">
              <a:buFont typeface="Arial" panose="020B0604020202020204" pitchFamily="34" charset="0"/>
              <a:buChar char="•"/>
            </a:pPr>
            <a:r>
              <a:rPr lang="en-US" dirty="0"/>
              <a:t>Blue Water Veterans</a:t>
            </a:r>
          </a:p>
        </p:txBody>
      </p:sp>
    </p:spTree>
    <p:extLst>
      <p:ext uri="{BB962C8B-B14F-4D97-AF65-F5344CB8AC3E}">
        <p14:creationId xmlns:p14="http://schemas.microsoft.com/office/powerpoint/2010/main" val="332284028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B2D0-9A09-4D37-BCDB-6E4BD1810147}"/>
              </a:ext>
            </a:extLst>
          </p:cNvPr>
          <p:cNvSpPr>
            <a:spLocks noGrp="1"/>
          </p:cNvSpPr>
          <p:nvPr>
            <p:ph type="title"/>
          </p:nvPr>
        </p:nvSpPr>
        <p:spPr>
          <a:xfrm>
            <a:off x="381000" y="274638"/>
            <a:ext cx="8305800" cy="1143000"/>
          </a:xfrm>
          <a:solidFill>
            <a:schemeClr val="accent2"/>
          </a:solidFill>
        </p:spPr>
        <p:txBody>
          <a:bodyPr>
            <a:normAutofit fontScale="90000"/>
          </a:bodyPr>
          <a:lstStyle/>
          <a:p>
            <a:r>
              <a:rPr lang="en-US" dirty="0">
                <a:solidFill>
                  <a:schemeClr val="bg1"/>
                </a:solidFill>
                <a:latin typeface="+mn-lt"/>
              </a:rPr>
              <a:t>0% SC Active Duty for training</a:t>
            </a:r>
          </a:p>
        </p:txBody>
      </p:sp>
      <p:sp>
        <p:nvSpPr>
          <p:cNvPr id="3" name="Slide Number Placeholder 2">
            <a:extLst>
              <a:ext uri="{FF2B5EF4-FFF2-40B4-BE49-F238E27FC236}">
                <a16:creationId xmlns:a16="http://schemas.microsoft.com/office/drawing/2014/main" id="{33140D5C-B9C5-4D74-AF8E-9C2D239A2B76}"/>
              </a:ext>
            </a:extLst>
          </p:cNvPr>
          <p:cNvSpPr>
            <a:spLocks noGrp="1"/>
          </p:cNvSpPr>
          <p:nvPr>
            <p:ph type="sldNum" sz="quarter" idx="12"/>
          </p:nvPr>
        </p:nvSpPr>
        <p:spPr/>
        <p:txBody>
          <a:bodyPr/>
          <a:lstStyle/>
          <a:p>
            <a:fld id="{32DB445B-0B5B-44A8-8AA2-3067383C015D}" type="slidenum">
              <a:rPr lang="en-US" smtClean="0"/>
              <a:t>9</a:t>
            </a:fld>
            <a:endParaRPr lang="en-US"/>
          </a:p>
        </p:txBody>
      </p:sp>
      <p:sp>
        <p:nvSpPr>
          <p:cNvPr id="5" name="Content Placeholder 1">
            <a:extLst>
              <a:ext uri="{FF2B5EF4-FFF2-40B4-BE49-F238E27FC236}">
                <a16:creationId xmlns:a16="http://schemas.microsoft.com/office/drawing/2014/main" id="{86DBE750-2B8F-414E-86C1-B3D7B4C6D9AB}"/>
              </a:ext>
            </a:extLst>
          </p:cNvPr>
          <p:cNvSpPr txBox="1">
            <a:spLocks/>
          </p:cNvSpPr>
          <p:nvPr/>
        </p:nvSpPr>
        <p:spPr>
          <a:xfrm>
            <a:off x="381000" y="1676400"/>
            <a:ext cx="8305800" cy="4114800"/>
          </a:xfrm>
          <a:prstGeom prst="rect">
            <a:avLst/>
          </a:prstGeom>
          <a:solidFill>
            <a:schemeClr val="accent2"/>
          </a:solidFill>
        </p:spPr>
        <p:txBody>
          <a:bodyPr vert="horz" lIns="91440" tIns="45720" rIns="91440" bIns="45720" rtlCol="0">
            <a:normAutofit fontScale="92500"/>
          </a:bodyPr>
          <a:lstStyle>
            <a:defPPr>
              <a:defRPr lang="en-US"/>
            </a:defPPr>
            <a:lvl1pPr marR="0" lvl="0" indent="0" fontAlgn="base">
              <a:lnSpc>
                <a:spcPct val="100000"/>
              </a:lnSpc>
              <a:spcBef>
                <a:spcPts val="1200"/>
              </a:spcBef>
              <a:spcAft>
                <a:spcPct val="0"/>
              </a:spcAft>
              <a:buClr>
                <a:srgbClr val="DBE5F1"/>
              </a:buClr>
              <a:buSzTx/>
              <a:buFontTx/>
              <a:buNone/>
              <a:tabLst/>
              <a:defRPr kumimoji="0" sz="2400" b="0" i="0" u="none" strike="noStrike" cap="none" spc="0" normalizeH="0" baseline="0">
                <a:ln>
                  <a:noFill/>
                </a:ln>
                <a:solidFill>
                  <a:schemeClr val="bg1"/>
                </a:solidFill>
                <a:effectLst/>
                <a:uLnTx/>
                <a:uFillTx/>
              </a:defRPr>
            </a:lvl1pPr>
            <a:lvl2pPr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2pPr>
            <a:lvl3pPr marL="6858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3pPr>
            <a:lvl4pPr marL="9144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4pPr>
            <a:lvl5pPr marL="1143000" indent="-228600" fontAlgn="base">
              <a:spcBef>
                <a:spcPts val="1200"/>
              </a:spcBef>
              <a:spcAft>
                <a:spcPct val="0"/>
              </a:spcAft>
              <a:buBlip>
                <a:blip r:embed="rId2"/>
              </a:buBlip>
              <a:defRPr sz="2000">
                <a:gradFill>
                  <a:gsLst>
                    <a:gs pos="0">
                      <a:schemeClr val="bg1"/>
                    </a:gs>
                    <a:gs pos="90000">
                      <a:schemeClr val="bg2">
                        <a:lumMod val="90000"/>
                      </a:schemeClr>
                    </a:gs>
                  </a:gsLst>
                  <a:lin ang="5400000" scaled="0"/>
                </a:gradFill>
                <a:latin typeface="Calibri" pitchFamily="34" charset="0"/>
              </a:defRPr>
            </a:lvl5pPr>
            <a:lvl6pPr marL="13716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6pPr>
            <a:lvl7pPr marL="1600200" indent="-228600">
              <a:spcBef>
                <a:spcPts val="1200"/>
              </a:spcBef>
              <a:buClrTx/>
              <a:buFont typeface="Arial" pitchFamily="34" charset="0"/>
              <a:buChar char="•"/>
              <a:defRPr>
                <a:gradFill>
                  <a:gsLst>
                    <a:gs pos="0">
                      <a:schemeClr val="bg1"/>
                    </a:gs>
                    <a:gs pos="90000">
                      <a:schemeClr val="bg2">
                        <a:lumMod val="90000"/>
                      </a:schemeClr>
                    </a:gs>
                  </a:gsLst>
                  <a:lin ang="5400000" scaled="0"/>
                </a:gradFill>
              </a:defRPr>
            </a:lvl7pPr>
            <a:lvl8pPr marL="18288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8pPr>
            <a:lvl9pPr marL="2057400" indent="-228600">
              <a:spcBef>
                <a:spcPts val="1200"/>
              </a:spcBef>
              <a:buClrTx/>
              <a:buFont typeface="Arial" pitchFamily="34" charset="0"/>
              <a:buChar char="•"/>
              <a:defRPr baseline="0">
                <a:gradFill>
                  <a:gsLst>
                    <a:gs pos="0">
                      <a:schemeClr val="bg1"/>
                    </a:gs>
                    <a:gs pos="90000">
                      <a:schemeClr val="bg2">
                        <a:lumMod val="90000"/>
                      </a:schemeClr>
                    </a:gs>
                  </a:gsLst>
                  <a:lin ang="5400000" scaled="0"/>
                </a:gradFill>
              </a:defRPr>
            </a:lvl9pPr>
          </a:lstStyle>
          <a:p>
            <a:r>
              <a:rPr lang="en-US" dirty="0"/>
              <a:t>Any  period of active duty for training during which the individual concerned was disabled and any period of inactive duty training during which the individual concerned was disabled (38 US Code 101 (24)).</a:t>
            </a:r>
          </a:p>
          <a:p>
            <a:r>
              <a:rPr lang="en-US" b="1" dirty="0"/>
              <a:t>What does this mean? </a:t>
            </a:r>
            <a:endParaRPr lang="en-US" dirty="0"/>
          </a:p>
          <a:p>
            <a:r>
              <a:rPr lang="en-US" dirty="0"/>
              <a:t>• Eligible for Comprehensive VA health care </a:t>
            </a:r>
          </a:p>
          <a:p>
            <a:r>
              <a:rPr lang="en-US" dirty="0"/>
              <a:t>• Enrollment is subject to a Financial Assessment (Means Test) </a:t>
            </a:r>
          </a:p>
          <a:p>
            <a:r>
              <a:rPr lang="en-US" dirty="0"/>
              <a:t>• Veterans may qualify for enrollment in priority groups 5, 7, 8a, or 8b </a:t>
            </a:r>
          </a:p>
          <a:p>
            <a:r>
              <a:rPr lang="en-US" dirty="0"/>
              <a:t>• If income is over the MTT/GMTT, Veteran will be assigned to priority group 8e (can receive treatment for SC condition only)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0447700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99298C-DA06-48FD-B8A1-24013E4C0977}">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E769D654-1947-4B90-B98A-A88EB138CE60}">
  <ds:schemaRefs>
    <ds:schemaRef ds:uri="http://schemas.microsoft.com/sharepoint/v3/contenttype/forms"/>
  </ds:schemaRefs>
</ds:datastoreItem>
</file>

<file path=customXml/itemProps3.xml><?xml version="1.0" encoding="utf-8"?>
<ds:datastoreItem xmlns:ds="http://schemas.openxmlformats.org/officeDocument/2006/customXml" ds:itemID="{6F7EC33E-F783-4580-83CD-DCAF337FFB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TM04033919[[fn=Circuit]]</Template>
  <TotalTime>2845</TotalTime>
  <Words>797</Words>
  <Application>Microsoft Office PowerPoint</Application>
  <PresentationFormat>On-screen Show (4:3)</PresentationFormat>
  <Paragraphs>88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Tw Cen MT</vt:lpstr>
      <vt:lpstr>Tw Cen MT Condensed</vt:lpstr>
      <vt:lpstr>Wingdings</vt:lpstr>
      <vt:lpstr>Wingdings 3</vt:lpstr>
      <vt:lpstr>Integral</vt:lpstr>
      <vt:lpstr>Enrollment and Eligibility  for  VA Health Care Benefits</vt:lpstr>
      <vt:lpstr>PowerPoint Presentation</vt:lpstr>
      <vt:lpstr>Apply by Mail</vt:lpstr>
      <vt:lpstr>Basic Eligibility</vt:lpstr>
      <vt:lpstr>Exceptions to minimum Duty Requirements</vt:lpstr>
      <vt:lpstr>Character of Discharge</vt:lpstr>
      <vt:lpstr>Character of Discharge</vt:lpstr>
      <vt:lpstr>Special Eligibilities</vt:lpstr>
      <vt:lpstr>0% SC Active Duty for training</vt:lpstr>
      <vt:lpstr>Combat Veterans Eligibility</vt:lpstr>
      <vt:lpstr>Basic Veteran Status</vt:lpstr>
      <vt:lpstr>Priority Group 8</vt:lpstr>
      <vt:lpstr>Hardship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Enrollment and Eligibility  for  VA Health Care Benefits</dc:title>
  <dc:creator>Walton, Megan</dc:creator>
  <cp:lastModifiedBy>Mccall, Shana L.</cp:lastModifiedBy>
  <cp:revision>63</cp:revision>
  <dcterms:created xsi:type="dcterms:W3CDTF">2020-01-17T18:32:42Z</dcterms:created>
  <dcterms:modified xsi:type="dcterms:W3CDTF">2022-04-12T11:31:02Z</dcterms:modified>
</cp:coreProperties>
</file>