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5" r:id="rId1"/>
  </p:sldMasterIdLst>
  <p:notesMasterIdLst>
    <p:notesMasterId r:id="rId15"/>
  </p:notesMasterIdLst>
  <p:handoutMasterIdLst>
    <p:handoutMasterId r:id="rId16"/>
  </p:handoutMasterIdLst>
  <p:sldIdLst>
    <p:sldId id="498" r:id="rId2"/>
    <p:sldId id="579" r:id="rId3"/>
    <p:sldId id="588" r:id="rId4"/>
    <p:sldId id="585" r:id="rId5"/>
    <p:sldId id="589" r:id="rId6"/>
    <p:sldId id="590" r:id="rId7"/>
    <p:sldId id="591" r:id="rId8"/>
    <p:sldId id="592" r:id="rId9"/>
    <p:sldId id="587" r:id="rId10"/>
    <p:sldId id="586" r:id="rId11"/>
    <p:sldId id="593" r:id="rId12"/>
    <p:sldId id="576" r:id="rId13"/>
    <p:sldId id="495" r:id="rId14"/>
  </p:sldIdLst>
  <p:sldSz cx="7315200" cy="4114800"/>
  <p:notesSz cx="69469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4">
          <p15:clr>
            <a:srgbClr val="A4A3A4"/>
          </p15:clr>
        </p15:guide>
        <p15:guide id="2" pos="2304">
          <p15:clr>
            <a:srgbClr val="A4A3A4"/>
          </p15:clr>
        </p15:guide>
      </p15:sldGuideLst>
    </p:ext>
    <p:ext uri="{2D200454-40CA-4A62-9FC3-DE9A4176ACB9}">
      <p15:notesGuideLst xmlns:p15="http://schemas.microsoft.com/office/powerpoint/2012/main">
        <p15:guide id="1" orient="horz" pos="292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2657" autoAdjust="0"/>
  </p:normalViewPr>
  <p:slideViewPr>
    <p:cSldViewPr snapToGrid="0" snapToObjects="1">
      <p:cViewPr varScale="1">
        <p:scale>
          <a:sx n="167" d="100"/>
          <a:sy n="167" d="100"/>
        </p:scale>
        <p:origin x="1008" y="126"/>
      </p:cViewPr>
      <p:guideLst>
        <p:guide orient="horz" pos="1294"/>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866" y="2538"/>
      </p:cViewPr>
      <p:guideLst>
        <p:guide orient="horz" pos="292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4185"/>
          </a:xfrm>
          <a:prstGeom prst="rect">
            <a:avLst/>
          </a:prstGeom>
        </p:spPr>
        <p:txBody>
          <a:bodyPr vert="horz" lIns="92727" tIns="46363" rIns="92727" bIns="46363"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34970" y="1"/>
            <a:ext cx="3010323" cy="464185"/>
          </a:xfrm>
          <a:prstGeom prst="rect">
            <a:avLst/>
          </a:prstGeom>
        </p:spPr>
        <p:txBody>
          <a:bodyPr vert="horz" wrap="square" lIns="92727" tIns="46363" rIns="92727" bIns="46363" numCol="1" anchor="t" anchorCtr="0" compatLnSpc="1">
            <a:prstTxWarp prst="textNoShape">
              <a:avLst/>
            </a:prstTxWarp>
          </a:bodyPr>
          <a:lstStyle>
            <a:lvl1pPr algn="r">
              <a:defRPr sz="1200" smtClean="0"/>
            </a:lvl1pPr>
          </a:lstStyle>
          <a:p>
            <a:pPr>
              <a:defRPr/>
            </a:pPr>
            <a:fld id="{D1B1107F-655D-4F46-A0F3-E78860BCF10F}" type="datetimeFigureOut">
              <a:rPr lang="en-US"/>
              <a:pPr>
                <a:defRPr/>
              </a:pPr>
              <a:t>04/25/2022</a:t>
            </a:fld>
            <a:endParaRPr lang="en-US" dirty="0"/>
          </a:p>
        </p:txBody>
      </p:sp>
      <p:sp>
        <p:nvSpPr>
          <p:cNvPr id="4" name="Footer Placeholder 3"/>
          <p:cNvSpPr>
            <a:spLocks noGrp="1"/>
          </p:cNvSpPr>
          <p:nvPr>
            <p:ph type="ftr" sz="quarter" idx="2"/>
          </p:nvPr>
        </p:nvSpPr>
        <p:spPr>
          <a:xfrm>
            <a:off x="0" y="8817904"/>
            <a:ext cx="3010323" cy="464185"/>
          </a:xfrm>
          <a:prstGeom prst="rect">
            <a:avLst/>
          </a:prstGeom>
        </p:spPr>
        <p:txBody>
          <a:bodyPr vert="horz" lIns="92727" tIns="46363" rIns="92727" bIns="46363"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34970" y="8817904"/>
            <a:ext cx="3010323" cy="464185"/>
          </a:xfrm>
          <a:prstGeom prst="rect">
            <a:avLst/>
          </a:prstGeom>
        </p:spPr>
        <p:txBody>
          <a:bodyPr vert="horz" wrap="square" lIns="92727" tIns="46363" rIns="92727" bIns="46363" numCol="1" anchor="b" anchorCtr="0" compatLnSpc="1">
            <a:prstTxWarp prst="textNoShape">
              <a:avLst/>
            </a:prstTxWarp>
          </a:bodyPr>
          <a:lstStyle>
            <a:lvl1pPr algn="r">
              <a:defRPr sz="1200" smtClean="0"/>
            </a:lvl1pPr>
          </a:lstStyle>
          <a:p>
            <a:pPr>
              <a:defRPr/>
            </a:pPr>
            <a:fld id="{A675EDFA-C92B-4662-9353-93F27E056FFB}" type="slidenum">
              <a:rPr lang="en-US"/>
              <a:pPr>
                <a:defRPr/>
              </a:pPr>
              <a:t>‹#›</a:t>
            </a:fld>
            <a:endParaRPr lang="en-US" dirty="0"/>
          </a:p>
        </p:txBody>
      </p:sp>
    </p:spTree>
    <p:extLst>
      <p:ext uri="{BB962C8B-B14F-4D97-AF65-F5344CB8AC3E}">
        <p14:creationId xmlns:p14="http://schemas.microsoft.com/office/powerpoint/2010/main" val="3743854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4185"/>
          </a:xfrm>
          <a:prstGeom prst="rect">
            <a:avLst/>
          </a:prstGeom>
        </p:spPr>
        <p:txBody>
          <a:bodyPr vert="horz" lIns="92727" tIns="46363" rIns="92727" bIns="46363"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34970" y="1"/>
            <a:ext cx="3010323" cy="464185"/>
          </a:xfrm>
          <a:prstGeom prst="rect">
            <a:avLst/>
          </a:prstGeom>
        </p:spPr>
        <p:txBody>
          <a:bodyPr vert="horz" wrap="square" lIns="92727" tIns="46363" rIns="92727" bIns="46363" numCol="1" anchor="t" anchorCtr="0" compatLnSpc="1">
            <a:prstTxWarp prst="textNoShape">
              <a:avLst/>
            </a:prstTxWarp>
          </a:bodyPr>
          <a:lstStyle>
            <a:lvl1pPr algn="r">
              <a:defRPr sz="1200" smtClean="0"/>
            </a:lvl1pPr>
          </a:lstStyle>
          <a:p>
            <a:pPr>
              <a:defRPr/>
            </a:pPr>
            <a:fld id="{725F4BCD-DEA9-4B3C-8F88-8BBCF4B0AA63}" type="datetimeFigureOut">
              <a:rPr lang="en-US"/>
              <a:pPr>
                <a:defRPr/>
              </a:pPr>
              <a:t>04/25/2022</a:t>
            </a:fld>
            <a:endParaRPr lang="en-US" dirty="0"/>
          </a:p>
        </p:txBody>
      </p:sp>
      <p:sp>
        <p:nvSpPr>
          <p:cNvPr id="4" name="Slide Image Placeholder 3"/>
          <p:cNvSpPr>
            <a:spLocks noGrp="1" noRot="1" noChangeAspect="1"/>
          </p:cNvSpPr>
          <p:nvPr>
            <p:ph type="sldImg" idx="2"/>
          </p:nvPr>
        </p:nvSpPr>
        <p:spPr>
          <a:xfrm>
            <a:off x="379413" y="696913"/>
            <a:ext cx="6188075" cy="3481387"/>
          </a:xfrm>
          <a:prstGeom prst="rect">
            <a:avLst/>
          </a:prstGeom>
          <a:noFill/>
          <a:ln w="12700">
            <a:solidFill>
              <a:prstClr val="black"/>
            </a:solidFill>
          </a:ln>
        </p:spPr>
        <p:txBody>
          <a:bodyPr vert="horz" lIns="92727" tIns="46363" rIns="92727" bIns="46363" rtlCol="0" anchor="ctr"/>
          <a:lstStyle/>
          <a:p>
            <a:pPr lvl="0"/>
            <a:endParaRPr lang="en-US" noProof="0" dirty="0"/>
          </a:p>
        </p:txBody>
      </p:sp>
      <p:sp>
        <p:nvSpPr>
          <p:cNvPr id="5" name="Notes Placeholder 4"/>
          <p:cNvSpPr>
            <a:spLocks noGrp="1"/>
          </p:cNvSpPr>
          <p:nvPr>
            <p:ph type="body" sz="quarter" idx="3"/>
          </p:nvPr>
        </p:nvSpPr>
        <p:spPr>
          <a:xfrm>
            <a:off x="694690" y="4409758"/>
            <a:ext cx="5557520" cy="4177665"/>
          </a:xfrm>
          <a:prstGeom prst="rect">
            <a:avLst/>
          </a:prstGeom>
        </p:spPr>
        <p:txBody>
          <a:bodyPr vert="horz" lIns="92727" tIns="46363" rIns="92727" bIns="4636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10323" cy="464185"/>
          </a:xfrm>
          <a:prstGeom prst="rect">
            <a:avLst/>
          </a:prstGeom>
        </p:spPr>
        <p:txBody>
          <a:bodyPr vert="horz" lIns="92727" tIns="46363" rIns="92727" bIns="46363"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34970" y="8817904"/>
            <a:ext cx="3010323" cy="464185"/>
          </a:xfrm>
          <a:prstGeom prst="rect">
            <a:avLst/>
          </a:prstGeom>
        </p:spPr>
        <p:txBody>
          <a:bodyPr vert="horz" wrap="square" lIns="92727" tIns="46363" rIns="92727" bIns="46363" numCol="1" anchor="b" anchorCtr="0" compatLnSpc="1">
            <a:prstTxWarp prst="textNoShape">
              <a:avLst/>
            </a:prstTxWarp>
          </a:bodyPr>
          <a:lstStyle>
            <a:lvl1pPr algn="r">
              <a:defRPr sz="1200" smtClean="0"/>
            </a:lvl1pPr>
          </a:lstStyle>
          <a:p>
            <a:pPr>
              <a:defRPr/>
            </a:pPr>
            <a:fld id="{98CF45F5-36DA-417B-9EB1-EF0A53E2CE5D}" type="slidenum">
              <a:rPr lang="en-US"/>
              <a:pPr>
                <a:defRPr/>
              </a:pPr>
              <a:t>‹#›</a:t>
            </a:fld>
            <a:endParaRPr lang="en-US" dirty="0"/>
          </a:p>
        </p:txBody>
      </p:sp>
    </p:spTree>
    <p:extLst>
      <p:ext uri="{BB962C8B-B14F-4D97-AF65-F5344CB8AC3E}">
        <p14:creationId xmlns:p14="http://schemas.microsoft.com/office/powerpoint/2010/main" val="77558730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a:defRPr/>
            </a:pPr>
            <a:fld id="{98CF45F5-36DA-417B-9EB1-EF0A53E2CE5D}" type="slidenum">
              <a:rPr lang="en-US" smtClean="0"/>
              <a:pPr>
                <a:defRPr/>
              </a:pPr>
              <a:t>3</a:t>
            </a:fld>
            <a:endParaRPr lang="en-US" dirty="0"/>
          </a:p>
        </p:txBody>
      </p:sp>
    </p:spTree>
    <p:extLst>
      <p:ext uri="{BB962C8B-B14F-4D97-AF65-F5344CB8AC3E}">
        <p14:creationId xmlns:p14="http://schemas.microsoft.com/office/powerpoint/2010/main" val="56687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Black" pitchFamily="34" charset="0"/>
                <a:cs typeface="Times New Roman" pitchFamily="18" charset="0"/>
              </a:defRPr>
            </a:lvl1pPr>
            <a:lvl2pPr marL="742710" indent="-285657" eaLnBrk="0" hangingPunct="0">
              <a:defRPr>
                <a:solidFill>
                  <a:schemeClr val="tx1"/>
                </a:solidFill>
                <a:latin typeface="Arial Black" pitchFamily="34" charset="0"/>
                <a:cs typeface="Times New Roman" pitchFamily="18" charset="0"/>
              </a:defRPr>
            </a:lvl2pPr>
            <a:lvl3pPr marL="1142632" indent="-228526" eaLnBrk="0" hangingPunct="0">
              <a:defRPr>
                <a:solidFill>
                  <a:schemeClr val="tx1"/>
                </a:solidFill>
                <a:latin typeface="Arial Black" pitchFamily="34" charset="0"/>
                <a:cs typeface="Times New Roman" pitchFamily="18" charset="0"/>
              </a:defRPr>
            </a:lvl3pPr>
            <a:lvl4pPr marL="1599683" indent="-228526" eaLnBrk="0" hangingPunct="0">
              <a:defRPr>
                <a:solidFill>
                  <a:schemeClr val="tx1"/>
                </a:solidFill>
                <a:latin typeface="Arial Black" pitchFamily="34" charset="0"/>
                <a:cs typeface="Times New Roman" pitchFamily="18" charset="0"/>
              </a:defRPr>
            </a:lvl4pPr>
            <a:lvl5pPr marL="2056738" indent="-228526" eaLnBrk="0" hangingPunct="0">
              <a:defRPr>
                <a:solidFill>
                  <a:schemeClr val="tx1"/>
                </a:solidFill>
                <a:latin typeface="Arial Black" pitchFamily="34" charset="0"/>
                <a:cs typeface="Times New Roman" pitchFamily="18" charset="0"/>
              </a:defRPr>
            </a:lvl5pPr>
            <a:lvl6pPr marL="2513790" indent="-228526" eaLnBrk="0" fontAlgn="base" hangingPunct="0">
              <a:spcBef>
                <a:spcPct val="0"/>
              </a:spcBef>
              <a:spcAft>
                <a:spcPct val="0"/>
              </a:spcAft>
              <a:defRPr>
                <a:solidFill>
                  <a:schemeClr val="tx1"/>
                </a:solidFill>
                <a:latin typeface="Arial Black" pitchFamily="34" charset="0"/>
                <a:cs typeface="Times New Roman" pitchFamily="18" charset="0"/>
              </a:defRPr>
            </a:lvl6pPr>
            <a:lvl7pPr marL="2970844" indent="-228526" eaLnBrk="0" fontAlgn="base" hangingPunct="0">
              <a:spcBef>
                <a:spcPct val="0"/>
              </a:spcBef>
              <a:spcAft>
                <a:spcPct val="0"/>
              </a:spcAft>
              <a:defRPr>
                <a:solidFill>
                  <a:schemeClr val="tx1"/>
                </a:solidFill>
                <a:latin typeface="Arial Black" pitchFamily="34" charset="0"/>
                <a:cs typeface="Times New Roman" pitchFamily="18" charset="0"/>
              </a:defRPr>
            </a:lvl7pPr>
            <a:lvl8pPr marL="3427895" indent="-228526" eaLnBrk="0" fontAlgn="base" hangingPunct="0">
              <a:spcBef>
                <a:spcPct val="0"/>
              </a:spcBef>
              <a:spcAft>
                <a:spcPct val="0"/>
              </a:spcAft>
              <a:defRPr>
                <a:solidFill>
                  <a:schemeClr val="tx1"/>
                </a:solidFill>
                <a:latin typeface="Arial Black" pitchFamily="34" charset="0"/>
                <a:cs typeface="Times New Roman" pitchFamily="18" charset="0"/>
              </a:defRPr>
            </a:lvl8pPr>
            <a:lvl9pPr marL="3884949" indent="-228526" eaLnBrk="0" fontAlgn="base" hangingPunct="0">
              <a:spcBef>
                <a:spcPct val="0"/>
              </a:spcBef>
              <a:spcAft>
                <a:spcPct val="0"/>
              </a:spcAft>
              <a:defRPr>
                <a:solidFill>
                  <a:schemeClr val="tx1"/>
                </a:solidFill>
                <a:latin typeface="Arial Black" pitchFamily="34" charset="0"/>
                <a:cs typeface="Times New Roman" pitchFamily="18" charset="0"/>
              </a:defRPr>
            </a:lvl9pPr>
          </a:lstStyle>
          <a:p>
            <a:pPr eaLnBrk="1" hangingPunct="1"/>
            <a:fld id="{6BC2D99B-18C4-4426-B439-7BA6AD4523AE}" type="slidenum">
              <a:rPr lang="en-US" smtClean="0">
                <a:latin typeface="Times New Roman" pitchFamily="18" charset="0"/>
              </a:rPr>
              <a:pPr eaLnBrk="1" hangingPunct="1"/>
              <a:t>12</a:t>
            </a:fld>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9B4E-19CB-46D3-8B31-25177214C7AA}"/>
              </a:ext>
            </a:extLst>
          </p:cNvPr>
          <p:cNvSpPr>
            <a:spLocks noGrp="1"/>
          </p:cNvSpPr>
          <p:nvPr>
            <p:ph type="ctrTitle"/>
          </p:nvPr>
        </p:nvSpPr>
        <p:spPr>
          <a:xfrm>
            <a:off x="914400" y="673418"/>
            <a:ext cx="5486400" cy="1432560"/>
          </a:xfr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5966C40-A80E-45DA-9E8D-EF650268EB5B}"/>
              </a:ext>
            </a:extLst>
          </p:cNvPr>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4A714CBE-B63A-4FA1-B401-13AE77C0E197}"/>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5" name="Footer Placeholder 4">
            <a:extLst>
              <a:ext uri="{FF2B5EF4-FFF2-40B4-BE49-F238E27FC236}">
                <a16:creationId xmlns:a16="http://schemas.microsoft.com/office/drawing/2014/main" id="{EBB090F0-E1E3-4168-82A9-24C45907FD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CA6C90-D34B-41D8-9C2D-3D6ACC655D6A}"/>
              </a:ext>
            </a:extLst>
          </p:cNvPr>
          <p:cNvSpPr>
            <a:spLocks noGrp="1"/>
          </p:cNvSpPr>
          <p:nvPr>
            <p:ph type="sldNum" sz="quarter" idx="12"/>
          </p:nvPr>
        </p:nvSpPr>
        <p:spPr/>
        <p:txBody>
          <a:bodyPr/>
          <a:lstStyle/>
          <a:p>
            <a:pPr>
              <a:defRPr/>
            </a:pPr>
            <a:fld id="{14E467AB-7619-4716-A6B7-EA17C1F85C71}" type="slidenum">
              <a:rPr lang="en-US" smtClean="0"/>
              <a:pPr>
                <a:defRPr/>
              </a:pPr>
              <a:t>‹#›</a:t>
            </a:fld>
            <a:endParaRPr lang="en-US" dirty="0"/>
          </a:p>
        </p:txBody>
      </p:sp>
    </p:spTree>
    <p:extLst>
      <p:ext uri="{BB962C8B-B14F-4D97-AF65-F5344CB8AC3E}">
        <p14:creationId xmlns:p14="http://schemas.microsoft.com/office/powerpoint/2010/main" val="380329370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D74F-FE2E-41B2-87DC-44FCA9397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3728B4-F2FA-4AD0-A305-887CE1370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F9BC7-97FB-4094-B8E2-C669DAF2D98B}"/>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5" name="Footer Placeholder 4">
            <a:extLst>
              <a:ext uri="{FF2B5EF4-FFF2-40B4-BE49-F238E27FC236}">
                <a16:creationId xmlns:a16="http://schemas.microsoft.com/office/drawing/2014/main" id="{CCAE77BB-954F-4DA0-B2BA-CED8149E2F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2D684E-8C39-4EAC-A785-CF847DA138EE}"/>
              </a:ext>
            </a:extLst>
          </p:cNvPr>
          <p:cNvSpPr>
            <a:spLocks noGrp="1"/>
          </p:cNvSpPr>
          <p:nvPr>
            <p:ph type="sldNum" sz="quarter" idx="12"/>
          </p:nvPr>
        </p:nvSpPr>
        <p:spPr/>
        <p:txBody>
          <a:bodyPr/>
          <a:lstStyle/>
          <a:p>
            <a:pPr>
              <a:defRPr/>
            </a:pPr>
            <a:fld id="{14E467AB-7619-4716-A6B7-EA17C1F85C71}" type="slidenum">
              <a:rPr lang="en-US" smtClean="0"/>
              <a:pPr>
                <a:defRPr/>
              </a:pPr>
              <a:t>‹#›</a:t>
            </a:fld>
            <a:endParaRPr lang="en-US" dirty="0"/>
          </a:p>
        </p:txBody>
      </p:sp>
    </p:spTree>
    <p:extLst>
      <p:ext uri="{BB962C8B-B14F-4D97-AF65-F5344CB8AC3E}">
        <p14:creationId xmlns:p14="http://schemas.microsoft.com/office/powerpoint/2010/main" val="7795367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DDB6D-8188-4DFC-AEE6-03BD36C58A9D}"/>
              </a:ext>
            </a:extLst>
          </p:cNvPr>
          <p:cNvSpPr>
            <a:spLocks noGrp="1"/>
          </p:cNvSpPr>
          <p:nvPr>
            <p:ph type="title" orient="vert"/>
          </p:nvPr>
        </p:nvSpPr>
        <p:spPr>
          <a:xfrm>
            <a:off x="5234940" y="219075"/>
            <a:ext cx="1577340" cy="348710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F39BC3-FBA9-4A1F-9B08-640514450807}"/>
              </a:ext>
            </a:extLst>
          </p:cNvPr>
          <p:cNvSpPr>
            <a:spLocks noGrp="1"/>
          </p:cNvSpPr>
          <p:nvPr>
            <p:ph type="body" orient="vert" idx="1"/>
          </p:nvPr>
        </p:nvSpPr>
        <p:spPr>
          <a:xfrm>
            <a:off x="502920" y="219075"/>
            <a:ext cx="4640580" cy="3487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C8DF7-F908-4AD0-8804-0B16DCB78CCE}"/>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5" name="Footer Placeholder 4">
            <a:extLst>
              <a:ext uri="{FF2B5EF4-FFF2-40B4-BE49-F238E27FC236}">
                <a16:creationId xmlns:a16="http://schemas.microsoft.com/office/drawing/2014/main" id="{D47734FF-C18F-474C-ADA3-AE79B4F80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AACFA-DEC8-492F-B8A3-16ADA1B55F19}"/>
              </a:ext>
            </a:extLst>
          </p:cNvPr>
          <p:cNvSpPr>
            <a:spLocks noGrp="1"/>
          </p:cNvSpPr>
          <p:nvPr>
            <p:ph type="sldNum" sz="quarter" idx="12"/>
          </p:nvPr>
        </p:nvSpPr>
        <p:spPr/>
        <p:txBody>
          <a:bodyPr/>
          <a:lstStyle/>
          <a:p>
            <a:pPr>
              <a:defRPr/>
            </a:pPr>
            <a:fld id="{14E467AB-7619-4716-A6B7-EA17C1F85C71}" type="slidenum">
              <a:rPr lang="en-US" smtClean="0"/>
              <a:pPr>
                <a:defRPr/>
              </a:pPr>
              <a:t>‹#›</a:t>
            </a:fld>
            <a:endParaRPr lang="en-US" dirty="0"/>
          </a:p>
        </p:txBody>
      </p:sp>
    </p:spTree>
    <p:extLst>
      <p:ext uri="{BB962C8B-B14F-4D97-AF65-F5344CB8AC3E}">
        <p14:creationId xmlns:p14="http://schemas.microsoft.com/office/powerpoint/2010/main" val="42734249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68325" y="798513"/>
            <a:ext cx="2886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1400" b="1" baseline="30000" dirty="0">
                <a:solidFill>
                  <a:schemeClr val="bg1"/>
                </a:solidFill>
              </a:rPr>
              <a:t>VETERANS </a:t>
            </a:r>
          </a:p>
          <a:p>
            <a:pPr>
              <a:defRPr/>
            </a:pPr>
            <a:r>
              <a:rPr lang="en-US" sz="1400" b="1" baseline="30000" dirty="0">
                <a:solidFill>
                  <a:schemeClr val="bg1"/>
                </a:solidFill>
              </a:rPr>
              <a:t>BENEFITS</a:t>
            </a:r>
          </a:p>
          <a:p>
            <a:pPr>
              <a:defRPr/>
            </a:pPr>
            <a:r>
              <a:rPr lang="en-US" sz="1400" b="1" baseline="30000" dirty="0">
                <a:solidFill>
                  <a:schemeClr val="bg1"/>
                </a:solidFill>
              </a:rPr>
              <a:t>ADMINISTRATION</a:t>
            </a:r>
            <a:endParaRPr lang="en-US" sz="1400" dirty="0">
              <a:solidFill>
                <a:schemeClr val="bg1"/>
              </a:solidFill>
            </a:endParaRPr>
          </a:p>
        </p:txBody>
      </p:sp>
      <p:pic>
        <p:nvPicPr>
          <p:cNvPr id="3" name="Picture 8" descr="Header_0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563" y="134938"/>
            <a:ext cx="69500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295275" y="3740150"/>
            <a:ext cx="34480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900" dirty="0">
                <a:solidFill>
                  <a:srgbClr val="A6A6A6"/>
                </a:solidFill>
              </a:rPr>
              <a:t>VETERANS BENEFITS ADMINISTRATION</a:t>
            </a:r>
          </a:p>
        </p:txBody>
      </p:sp>
      <p:pic>
        <p:nvPicPr>
          <p:cNvPr id="5" name="Picture 12" descr="VA_PrimaryLogo_transparent_rg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88013" y="3675063"/>
            <a:ext cx="14446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Dir\Monitors\3rd Floor\Pics - new\iStock_000003264435Lar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563" y="1323975"/>
            <a:ext cx="69500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95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233CA08E-0825-4C81-BFCC-8ED48E6ADCCB}" type="slidenum">
              <a:rPr lang="en-US"/>
              <a:pPr>
                <a:defRPr/>
              </a:pPr>
              <a:t>‹#›</a:t>
            </a:fld>
            <a:endParaRPr lang="en-US" dirty="0"/>
          </a:p>
        </p:txBody>
      </p:sp>
    </p:spTree>
    <p:extLst>
      <p:ext uri="{BB962C8B-B14F-4D97-AF65-F5344CB8AC3E}">
        <p14:creationId xmlns:p14="http://schemas.microsoft.com/office/powerpoint/2010/main" val="203855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ln/>
        </p:spPr>
        <p:txBody>
          <a:bodyPr/>
          <a:lstStyle>
            <a:lvl1pPr>
              <a:defRPr/>
            </a:lvl1pPr>
          </a:lstStyle>
          <a:p>
            <a:pPr>
              <a:defRPr/>
            </a:pPr>
            <a:fld id="{71BC4A0B-482B-41CF-A935-BE3EAE42D6E6}" type="slidenum">
              <a:rPr lang="en-US"/>
              <a:pPr>
                <a:defRPr/>
              </a:pPr>
              <a:t>‹#›</a:t>
            </a:fld>
            <a:endParaRPr lang="en-US" dirty="0"/>
          </a:p>
        </p:txBody>
      </p:sp>
    </p:spTree>
    <p:extLst>
      <p:ext uri="{BB962C8B-B14F-4D97-AF65-F5344CB8AC3E}">
        <p14:creationId xmlns:p14="http://schemas.microsoft.com/office/powerpoint/2010/main" val="403041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28EE-C204-4147-BCBE-359EC0729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72F21-4C48-405A-8FE1-FDF53F2A8A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7BF01-E411-4A14-9E65-32B6090C5354}"/>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5" name="Footer Placeholder 4">
            <a:extLst>
              <a:ext uri="{FF2B5EF4-FFF2-40B4-BE49-F238E27FC236}">
                <a16:creationId xmlns:a16="http://schemas.microsoft.com/office/drawing/2014/main" id="{B45A3653-142B-4C4C-B787-5E963F8B96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298C62-6225-4CF8-88AE-9EEED68DEF9D}"/>
              </a:ext>
            </a:extLst>
          </p:cNvPr>
          <p:cNvSpPr>
            <a:spLocks noGrp="1"/>
          </p:cNvSpPr>
          <p:nvPr>
            <p:ph type="sldNum" sz="quarter" idx="12"/>
          </p:nvPr>
        </p:nvSpPr>
        <p:spPr/>
        <p:txBody>
          <a:bodyPr/>
          <a:lstStyle/>
          <a:p>
            <a:pPr>
              <a:defRPr/>
            </a:pPr>
            <a:fld id="{CCBA4231-17E8-4FBA-9216-1A3063ABFD58}" type="slidenum">
              <a:rPr lang="en-US" smtClean="0"/>
              <a:pPr>
                <a:defRPr/>
              </a:pPr>
              <a:t>‹#›</a:t>
            </a:fld>
            <a:endParaRPr lang="en-US" dirty="0"/>
          </a:p>
        </p:txBody>
      </p:sp>
    </p:spTree>
    <p:extLst>
      <p:ext uri="{BB962C8B-B14F-4D97-AF65-F5344CB8AC3E}">
        <p14:creationId xmlns:p14="http://schemas.microsoft.com/office/powerpoint/2010/main" val="315924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49F6-5B94-446B-9A32-C2D66F21FE81}"/>
              </a:ext>
            </a:extLst>
          </p:cNvPr>
          <p:cNvSpPr>
            <a:spLocks noGrp="1"/>
          </p:cNvSpPr>
          <p:nvPr>
            <p:ph type="title"/>
          </p:nvPr>
        </p:nvSpPr>
        <p:spPr>
          <a:xfrm>
            <a:off x="499110" y="1025843"/>
            <a:ext cx="6309360" cy="1711642"/>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2EC595D0-9C2A-4411-ACFD-BE908BA0BD27}"/>
              </a:ext>
            </a:extLst>
          </p:cNvPr>
          <p:cNvSpPr>
            <a:spLocks noGrp="1"/>
          </p:cNvSpPr>
          <p:nvPr>
            <p:ph type="body" idx="1"/>
          </p:nvPr>
        </p:nvSpPr>
        <p:spPr>
          <a:xfrm>
            <a:off x="499110" y="2753678"/>
            <a:ext cx="6309360" cy="900112"/>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4DCBB-4C32-4779-BC75-88DE4B7ECB31}"/>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5" name="Footer Placeholder 4">
            <a:extLst>
              <a:ext uri="{FF2B5EF4-FFF2-40B4-BE49-F238E27FC236}">
                <a16:creationId xmlns:a16="http://schemas.microsoft.com/office/drawing/2014/main" id="{795D23CE-73EF-4A30-8A7D-2D2064740D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37A642-0F6E-4C1B-903B-9902776CB707}"/>
              </a:ext>
            </a:extLst>
          </p:cNvPr>
          <p:cNvSpPr>
            <a:spLocks noGrp="1"/>
          </p:cNvSpPr>
          <p:nvPr>
            <p:ph type="sldNum" sz="quarter" idx="12"/>
          </p:nvPr>
        </p:nvSpPr>
        <p:spPr/>
        <p:txBody>
          <a:bodyPr/>
          <a:lstStyle/>
          <a:p>
            <a:fld id="{9411FC46-7A9A-4FEA-BEF8-47494F2A2DC3}" type="slidenum">
              <a:rPr lang="en-US" smtClean="0"/>
              <a:t>‹#›</a:t>
            </a:fld>
            <a:endParaRPr lang="en-US" dirty="0"/>
          </a:p>
        </p:txBody>
      </p:sp>
    </p:spTree>
    <p:extLst>
      <p:ext uri="{BB962C8B-B14F-4D97-AF65-F5344CB8AC3E}">
        <p14:creationId xmlns:p14="http://schemas.microsoft.com/office/powerpoint/2010/main" val="181130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B0B7-ADB3-4311-BBE0-BDE49B2FB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818D8-FD63-43E1-AAE2-6839BFF6DBA1}"/>
              </a:ext>
            </a:extLst>
          </p:cNvPr>
          <p:cNvSpPr>
            <a:spLocks noGrp="1"/>
          </p:cNvSpPr>
          <p:nvPr>
            <p:ph sz="half" idx="1"/>
          </p:nvPr>
        </p:nvSpPr>
        <p:spPr>
          <a:xfrm>
            <a:off x="5029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5CEEB-9160-4A5D-9B88-581136E2912A}"/>
              </a:ext>
            </a:extLst>
          </p:cNvPr>
          <p:cNvSpPr>
            <a:spLocks noGrp="1"/>
          </p:cNvSpPr>
          <p:nvPr>
            <p:ph sz="half" idx="2"/>
          </p:nvPr>
        </p:nvSpPr>
        <p:spPr>
          <a:xfrm>
            <a:off x="37033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76E27-9671-4A91-B8FD-1004FDBBBAFC}"/>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6" name="Footer Placeholder 5">
            <a:extLst>
              <a:ext uri="{FF2B5EF4-FFF2-40B4-BE49-F238E27FC236}">
                <a16:creationId xmlns:a16="http://schemas.microsoft.com/office/drawing/2014/main" id="{9936767D-CF67-4C24-B58F-85BFBF5BBD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13DCCF-7105-4929-8413-C3B067CF224F}"/>
              </a:ext>
            </a:extLst>
          </p:cNvPr>
          <p:cNvSpPr>
            <a:spLocks noGrp="1"/>
          </p:cNvSpPr>
          <p:nvPr>
            <p:ph type="sldNum" sz="quarter" idx="12"/>
          </p:nvPr>
        </p:nvSpPr>
        <p:spPr/>
        <p:txBody>
          <a:bodyPr/>
          <a:lstStyle/>
          <a:p>
            <a:pPr>
              <a:defRPr/>
            </a:pPr>
            <a:fld id="{E26C3A68-86CF-4971-8A25-C83730BE09A9}" type="slidenum">
              <a:rPr lang="en-US" smtClean="0"/>
              <a:pPr>
                <a:defRPr/>
              </a:pPr>
              <a:t>‹#›</a:t>
            </a:fld>
            <a:endParaRPr lang="en-US" dirty="0"/>
          </a:p>
        </p:txBody>
      </p:sp>
    </p:spTree>
    <p:extLst>
      <p:ext uri="{BB962C8B-B14F-4D97-AF65-F5344CB8AC3E}">
        <p14:creationId xmlns:p14="http://schemas.microsoft.com/office/powerpoint/2010/main" val="5775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2FB0-E025-4F72-BA57-318030E23DA1}"/>
              </a:ext>
            </a:extLst>
          </p:cNvPr>
          <p:cNvSpPr>
            <a:spLocks noGrp="1"/>
          </p:cNvSpPr>
          <p:nvPr>
            <p:ph type="title"/>
          </p:nvPr>
        </p:nvSpPr>
        <p:spPr>
          <a:xfrm>
            <a:off x="503873" y="219075"/>
            <a:ext cx="6309360" cy="79533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D29561-048A-44C5-8CC0-3B8D1B39F8E5}"/>
              </a:ext>
            </a:extLst>
          </p:cNvPr>
          <p:cNvSpPr>
            <a:spLocks noGrp="1"/>
          </p:cNvSpPr>
          <p:nvPr>
            <p:ph type="body" idx="1"/>
          </p:nvPr>
        </p:nvSpPr>
        <p:spPr>
          <a:xfrm>
            <a:off x="503873" y="1008698"/>
            <a:ext cx="3094672"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a:extLst>
              <a:ext uri="{FF2B5EF4-FFF2-40B4-BE49-F238E27FC236}">
                <a16:creationId xmlns:a16="http://schemas.microsoft.com/office/drawing/2014/main" id="{1A0A19A3-6EB7-4305-B7B4-C26822058B23}"/>
              </a:ext>
            </a:extLst>
          </p:cNvPr>
          <p:cNvSpPr>
            <a:spLocks noGrp="1"/>
          </p:cNvSpPr>
          <p:nvPr>
            <p:ph sz="half" idx="2"/>
          </p:nvPr>
        </p:nvSpPr>
        <p:spPr>
          <a:xfrm>
            <a:off x="503873" y="1503045"/>
            <a:ext cx="3094672"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1FAF1B-8A06-49E4-9AE7-E7BD955DA139}"/>
              </a:ext>
            </a:extLst>
          </p:cNvPr>
          <p:cNvSpPr>
            <a:spLocks noGrp="1"/>
          </p:cNvSpPr>
          <p:nvPr>
            <p:ph type="body" sz="quarter" idx="3"/>
          </p:nvPr>
        </p:nvSpPr>
        <p:spPr>
          <a:xfrm>
            <a:off x="3703320" y="1008698"/>
            <a:ext cx="3109913"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a:extLst>
              <a:ext uri="{FF2B5EF4-FFF2-40B4-BE49-F238E27FC236}">
                <a16:creationId xmlns:a16="http://schemas.microsoft.com/office/drawing/2014/main" id="{5F6EBF88-309C-4CF3-9A6A-02A38E6CBCE9}"/>
              </a:ext>
            </a:extLst>
          </p:cNvPr>
          <p:cNvSpPr>
            <a:spLocks noGrp="1"/>
          </p:cNvSpPr>
          <p:nvPr>
            <p:ph sz="quarter" idx="4"/>
          </p:nvPr>
        </p:nvSpPr>
        <p:spPr>
          <a:xfrm>
            <a:off x="3703320" y="1503045"/>
            <a:ext cx="3109913"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F3411-1FCB-4D21-917B-06344B5D9034}"/>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8" name="Footer Placeholder 7">
            <a:extLst>
              <a:ext uri="{FF2B5EF4-FFF2-40B4-BE49-F238E27FC236}">
                <a16:creationId xmlns:a16="http://schemas.microsoft.com/office/drawing/2014/main" id="{B31546BB-BC72-4CA0-8903-12C3EFAD9B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9F4B00-E29D-4D89-B769-5A15D9B4F22F}"/>
              </a:ext>
            </a:extLst>
          </p:cNvPr>
          <p:cNvSpPr>
            <a:spLocks noGrp="1"/>
          </p:cNvSpPr>
          <p:nvPr>
            <p:ph type="sldNum" sz="quarter" idx="12"/>
          </p:nvPr>
        </p:nvSpPr>
        <p:spPr/>
        <p:txBody>
          <a:bodyPr/>
          <a:lstStyle/>
          <a:p>
            <a:pPr>
              <a:defRPr/>
            </a:pPr>
            <a:fld id="{BCEF25C9-5086-4348-8556-650170145562}" type="slidenum">
              <a:rPr lang="en-US" smtClean="0"/>
              <a:pPr>
                <a:defRPr/>
              </a:pPr>
              <a:t>‹#›</a:t>
            </a:fld>
            <a:endParaRPr lang="en-US" dirty="0"/>
          </a:p>
        </p:txBody>
      </p:sp>
    </p:spTree>
    <p:extLst>
      <p:ext uri="{BB962C8B-B14F-4D97-AF65-F5344CB8AC3E}">
        <p14:creationId xmlns:p14="http://schemas.microsoft.com/office/powerpoint/2010/main" val="178461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8AA1-51A9-48C5-8262-6996AD659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F116D0-4449-4BEF-8793-F258C78EC282}"/>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4" name="Footer Placeholder 3">
            <a:extLst>
              <a:ext uri="{FF2B5EF4-FFF2-40B4-BE49-F238E27FC236}">
                <a16:creationId xmlns:a16="http://schemas.microsoft.com/office/drawing/2014/main" id="{24A099A5-5344-4FB5-B3D0-3C4F407F3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7ED9A6-AD35-4333-8F1F-F5F3DBCF7D3B}"/>
              </a:ext>
            </a:extLst>
          </p:cNvPr>
          <p:cNvSpPr>
            <a:spLocks noGrp="1"/>
          </p:cNvSpPr>
          <p:nvPr>
            <p:ph type="sldNum" sz="quarter" idx="12"/>
          </p:nvPr>
        </p:nvSpPr>
        <p:spPr/>
        <p:txBody>
          <a:bodyPr/>
          <a:lstStyle/>
          <a:p>
            <a:pPr>
              <a:defRPr/>
            </a:pPr>
            <a:fld id="{1C62F616-0270-4558-9E2F-43A69F23508B}" type="slidenum">
              <a:rPr lang="en-US" smtClean="0"/>
              <a:pPr>
                <a:defRPr/>
              </a:pPr>
              <a:t>‹#›</a:t>
            </a:fld>
            <a:endParaRPr lang="en-US" dirty="0"/>
          </a:p>
        </p:txBody>
      </p:sp>
    </p:spTree>
    <p:extLst>
      <p:ext uri="{BB962C8B-B14F-4D97-AF65-F5344CB8AC3E}">
        <p14:creationId xmlns:p14="http://schemas.microsoft.com/office/powerpoint/2010/main" val="136188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93762-C6C4-4D43-B2A2-B8D38A872044}"/>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3" name="Footer Placeholder 2">
            <a:extLst>
              <a:ext uri="{FF2B5EF4-FFF2-40B4-BE49-F238E27FC236}">
                <a16:creationId xmlns:a16="http://schemas.microsoft.com/office/drawing/2014/main" id="{2D3D95EB-1770-4276-B842-5552F0FB10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F49119-6FCB-4E52-BF63-DAFFA752A576}"/>
              </a:ext>
            </a:extLst>
          </p:cNvPr>
          <p:cNvSpPr>
            <a:spLocks noGrp="1"/>
          </p:cNvSpPr>
          <p:nvPr>
            <p:ph type="sldNum" sz="quarter" idx="12"/>
          </p:nvPr>
        </p:nvSpPr>
        <p:spPr/>
        <p:txBody>
          <a:bodyPr/>
          <a:lstStyle/>
          <a:p>
            <a:pPr>
              <a:defRPr/>
            </a:pPr>
            <a:fld id="{A58B99FA-26AB-46F6-AB09-22A1F438C043}" type="slidenum">
              <a:rPr lang="en-US" smtClean="0"/>
              <a:pPr>
                <a:defRPr/>
              </a:pPr>
              <a:t>‹#›</a:t>
            </a:fld>
            <a:endParaRPr lang="en-US" dirty="0"/>
          </a:p>
        </p:txBody>
      </p:sp>
    </p:spTree>
    <p:extLst>
      <p:ext uri="{BB962C8B-B14F-4D97-AF65-F5344CB8AC3E}">
        <p14:creationId xmlns:p14="http://schemas.microsoft.com/office/powerpoint/2010/main" val="399347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6214-7096-4B1F-A606-BAF1BEF01AAE}"/>
              </a:ext>
            </a:extLst>
          </p:cNvPr>
          <p:cNvSpPr>
            <a:spLocks noGrp="1"/>
          </p:cNvSpPr>
          <p:nvPr>
            <p:ph type="title"/>
          </p:nvPr>
        </p:nvSpPr>
        <p:spPr>
          <a:xfrm>
            <a:off x="503873" y="274320"/>
            <a:ext cx="2359342" cy="96012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1C27BFFA-A7D3-4091-99B7-33B41495D856}"/>
              </a:ext>
            </a:extLst>
          </p:cNvPr>
          <p:cNvSpPr>
            <a:spLocks noGrp="1"/>
          </p:cNvSpPr>
          <p:nvPr>
            <p:ph idx="1"/>
          </p:nvPr>
        </p:nvSpPr>
        <p:spPr>
          <a:xfrm>
            <a:off x="3109913" y="592455"/>
            <a:ext cx="3703320" cy="292417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E47DB-0D32-46F0-818B-A8C8CB9C0299}"/>
              </a:ext>
            </a:extLst>
          </p:cNvPr>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54B0E46C-BE25-4A84-8F02-44D66D81CCF2}"/>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6" name="Footer Placeholder 5">
            <a:extLst>
              <a:ext uri="{FF2B5EF4-FFF2-40B4-BE49-F238E27FC236}">
                <a16:creationId xmlns:a16="http://schemas.microsoft.com/office/drawing/2014/main" id="{B06ED86B-E384-47C8-AA39-676641B581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E00314-16EC-4179-A8D4-0B3FE05F5850}"/>
              </a:ext>
            </a:extLst>
          </p:cNvPr>
          <p:cNvSpPr>
            <a:spLocks noGrp="1"/>
          </p:cNvSpPr>
          <p:nvPr>
            <p:ph type="sldNum" sz="quarter" idx="12"/>
          </p:nvPr>
        </p:nvSpPr>
        <p:spPr/>
        <p:txBody>
          <a:bodyPr/>
          <a:lstStyle/>
          <a:p>
            <a:pPr>
              <a:defRPr/>
            </a:pPr>
            <a:fld id="{233CA08E-0825-4C81-BFCC-8ED48E6ADCCB}" type="slidenum">
              <a:rPr lang="en-US" smtClean="0"/>
              <a:pPr>
                <a:defRPr/>
              </a:pPr>
              <a:t>‹#›</a:t>
            </a:fld>
            <a:endParaRPr lang="en-US" dirty="0"/>
          </a:p>
        </p:txBody>
      </p:sp>
    </p:spTree>
    <p:extLst>
      <p:ext uri="{BB962C8B-B14F-4D97-AF65-F5344CB8AC3E}">
        <p14:creationId xmlns:p14="http://schemas.microsoft.com/office/powerpoint/2010/main" val="30384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8D2C-10B0-4A87-A1DD-5696271CE2A0}"/>
              </a:ext>
            </a:extLst>
          </p:cNvPr>
          <p:cNvSpPr>
            <a:spLocks noGrp="1"/>
          </p:cNvSpPr>
          <p:nvPr>
            <p:ph type="title"/>
          </p:nvPr>
        </p:nvSpPr>
        <p:spPr>
          <a:xfrm>
            <a:off x="503873" y="274320"/>
            <a:ext cx="2359342" cy="960120"/>
          </a:xfrm>
        </p:spPr>
        <p:txBody>
          <a:bodyPr anchor="b"/>
          <a:lstStyle>
            <a:lvl1pPr>
              <a:defRPr sz="1920"/>
            </a:lvl1pPr>
          </a:lstStyle>
          <a:p>
            <a:r>
              <a:rPr lang="en-US"/>
              <a:t>Click to edit Master title style</a:t>
            </a:r>
          </a:p>
        </p:txBody>
      </p:sp>
      <p:sp>
        <p:nvSpPr>
          <p:cNvPr id="3" name="Picture Placeholder 2">
            <a:extLst>
              <a:ext uri="{FF2B5EF4-FFF2-40B4-BE49-F238E27FC236}">
                <a16:creationId xmlns:a16="http://schemas.microsoft.com/office/drawing/2014/main" id="{B177C5D2-6C4B-4049-B2DA-C1AB19D12CE0}"/>
              </a:ext>
            </a:extLst>
          </p:cNvPr>
          <p:cNvSpPr>
            <a:spLocks noGrp="1"/>
          </p:cNvSpPr>
          <p:nvPr>
            <p:ph type="pic" idx="1"/>
          </p:nvPr>
        </p:nvSpPr>
        <p:spPr>
          <a:xfrm>
            <a:off x="3109913" y="592455"/>
            <a:ext cx="3703320" cy="292417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en-US" dirty="0"/>
          </a:p>
        </p:txBody>
      </p:sp>
      <p:sp>
        <p:nvSpPr>
          <p:cNvPr id="4" name="Text Placeholder 3">
            <a:extLst>
              <a:ext uri="{FF2B5EF4-FFF2-40B4-BE49-F238E27FC236}">
                <a16:creationId xmlns:a16="http://schemas.microsoft.com/office/drawing/2014/main" id="{518F3A14-5A8A-40D6-9233-0340A55B1D86}"/>
              </a:ext>
            </a:extLst>
          </p:cNvPr>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C138F298-0C06-4A45-8A2C-627E9D6B4A68}"/>
              </a:ext>
            </a:extLst>
          </p:cNvPr>
          <p:cNvSpPr>
            <a:spLocks noGrp="1"/>
          </p:cNvSpPr>
          <p:nvPr>
            <p:ph type="dt" sz="half" idx="10"/>
          </p:nvPr>
        </p:nvSpPr>
        <p:spPr/>
        <p:txBody>
          <a:bodyPr/>
          <a:lstStyle/>
          <a:p>
            <a:fld id="{FDF2D9F7-B78E-48CF-A07D-F21C8BA97669}" type="datetimeFigureOut">
              <a:rPr lang="en-US" smtClean="0"/>
              <a:t>04/25/2022</a:t>
            </a:fld>
            <a:endParaRPr lang="en-US" dirty="0"/>
          </a:p>
        </p:txBody>
      </p:sp>
      <p:sp>
        <p:nvSpPr>
          <p:cNvPr id="6" name="Footer Placeholder 5">
            <a:extLst>
              <a:ext uri="{FF2B5EF4-FFF2-40B4-BE49-F238E27FC236}">
                <a16:creationId xmlns:a16="http://schemas.microsoft.com/office/drawing/2014/main" id="{E7AB3295-8112-4719-8E68-273BB90778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BAC83A-C1F0-4E8D-8329-94E98713F28F}"/>
              </a:ext>
            </a:extLst>
          </p:cNvPr>
          <p:cNvSpPr>
            <a:spLocks noGrp="1"/>
          </p:cNvSpPr>
          <p:nvPr>
            <p:ph type="sldNum" sz="quarter" idx="12"/>
          </p:nvPr>
        </p:nvSpPr>
        <p:spPr/>
        <p:txBody>
          <a:bodyPr/>
          <a:lstStyle/>
          <a:p>
            <a:pPr>
              <a:defRPr/>
            </a:pPr>
            <a:fld id="{71BC4A0B-482B-41CF-A935-BE3EAE42D6E6}" type="slidenum">
              <a:rPr lang="en-US" smtClean="0"/>
              <a:pPr>
                <a:defRPr/>
              </a:pPr>
              <a:t>‹#›</a:t>
            </a:fld>
            <a:endParaRPr lang="en-US" dirty="0"/>
          </a:p>
        </p:txBody>
      </p:sp>
    </p:spTree>
    <p:extLst>
      <p:ext uri="{BB962C8B-B14F-4D97-AF65-F5344CB8AC3E}">
        <p14:creationId xmlns:p14="http://schemas.microsoft.com/office/powerpoint/2010/main" val="76449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55DAF-DAE1-463D-83B2-AB25D26580E6}"/>
              </a:ext>
            </a:extLst>
          </p:cNvPr>
          <p:cNvSpPr>
            <a:spLocks noGrp="1"/>
          </p:cNvSpPr>
          <p:nvPr>
            <p:ph type="title"/>
          </p:nvPr>
        </p:nvSpPr>
        <p:spPr>
          <a:xfrm>
            <a:off x="502920" y="219075"/>
            <a:ext cx="6309360" cy="7953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C2AC5E-446E-41C2-8B0C-5FC1E8583CFC}"/>
              </a:ext>
            </a:extLst>
          </p:cNvPr>
          <p:cNvSpPr>
            <a:spLocks noGrp="1"/>
          </p:cNvSpPr>
          <p:nvPr>
            <p:ph type="body" idx="1"/>
          </p:nvPr>
        </p:nvSpPr>
        <p:spPr>
          <a:xfrm>
            <a:off x="502920" y="1095375"/>
            <a:ext cx="6309360" cy="2610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83124-57E9-4572-8462-443AAD6117C0}"/>
              </a:ext>
            </a:extLst>
          </p:cNvPr>
          <p:cNvSpPr>
            <a:spLocks noGrp="1"/>
          </p:cNvSpPr>
          <p:nvPr>
            <p:ph type="dt" sz="half" idx="2"/>
          </p:nvPr>
        </p:nvSpPr>
        <p:spPr>
          <a:xfrm>
            <a:off x="502920" y="3813810"/>
            <a:ext cx="1645920" cy="219075"/>
          </a:xfrm>
          <a:prstGeom prst="rect">
            <a:avLst/>
          </a:prstGeom>
        </p:spPr>
        <p:txBody>
          <a:bodyPr vert="horz" lIns="91440" tIns="45720" rIns="91440" bIns="45720" rtlCol="0" anchor="ctr"/>
          <a:lstStyle>
            <a:lvl1pPr algn="l">
              <a:defRPr sz="720">
                <a:solidFill>
                  <a:schemeClr val="tx1">
                    <a:tint val="75000"/>
                  </a:schemeClr>
                </a:solidFill>
              </a:defRPr>
            </a:lvl1pPr>
          </a:lstStyle>
          <a:p>
            <a:fld id="{FDF2D9F7-B78E-48CF-A07D-F21C8BA97669}" type="datetimeFigureOut">
              <a:rPr lang="en-US" smtClean="0"/>
              <a:t>04/25/2022</a:t>
            </a:fld>
            <a:endParaRPr lang="en-US" dirty="0"/>
          </a:p>
        </p:txBody>
      </p:sp>
      <p:sp>
        <p:nvSpPr>
          <p:cNvPr id="5" name="Footer Placeholder 4">
            <a:extLst>
              <a:ext uri="{FF2B5EF4-FFF2-40B4-BE49-F238E27FC236}">
                <a16:creationId xmlns:a16="http://schemas.microsoft.com/office/drawing/2014/main" id="{4B9BC720-ADD9-4870-89C4-3E33721F19FB}"/>
              </a:ext>
            </a:extLst>
          </p:cNvPr>
          <p:cNvSpPr>
            <a:spLocks noGrp="1"/>
          </p:cNvSpPr>
          <p:nvPr>
            <p:ph type="ftr" sz="quarter" idx="3"/>
          </p:nvPr>
        </p:nvSpPr>
        <p:spPr>
          <a:xfrm>
            <a:off x="2423160" y="3813810"/>
            <a:ext cx="2468880" cy="21907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C2F087-D615-426B-B63E-9F2F0AD7802E}"/>
              </a:ext>
            </a:extLst>
          </p:cNvPr>
          <p:cNvSpPr>
            <a:spLocks noGrp="1"/>
          </p:cNvSpPr>
          <p:nvPr>
            <p:ph type="sldNum" sz="quarter" idx="4"/>
          </p:nvPr>
        </p:nvSpPr>
        <p:spPr>
          <a:xfrm>
            <a:off x="5166360" y="3813810"/>
            <a:ext cx="1645920" cy="219075"/>
          </a:xfrm>
          <a:prstGeom prst="rect">
            <a:avLst/>
          </a:prstGeom>
        </p:spPr>
        <p:txBody>
          <a:bodyPr vert="horz" lIns="91440" tIns="45720" rIns="91440" bIns="45720" rtlCol="0" anchor="ctr"/>
          <a:lstStyle>
            <a:lvl1pPr algn="r">
              <a:defRPr sz="720">
                <a:solidFill>
                  <a:schemeClr val="tx1">
                    <a:tint val="75000"/>
                  </a:schemeClr>
                </a:solidFill>
              </a:defRPr>
            </a:lvl1pPr>
          </a:lstStyle>
          <a:p>
            <a:pPr>
              <a:defRPr/>
            </a:pPr>
            <a:fld id="{14E467AB-7619-4716-A6B7-EA17C1F85C71}" type="slidenum">
              <a:rPr lang="en-US" smtClean="0"/>
              <a:pPr>
                <a:defRPr/>
              </a:pPr>
              <a:t>‹#›</a:t>
            </a:fld>
            <a:endParaRPr lang="en-US" dirty="0"/>
          </a:p>
        </p:txBody>
      </p:sp>
      <p:sp>
        <p:nvSpPr>
          <p:cNvPr id="7" name="TextBox 6">
            <a:extLst>
              <a:ext uri="{FF2B5EF4-FFF2-40B4-BE49-F238E27FC236}">
                <a16:creationId xmlns:a16="http://schemas.microsoft.com/office/drawing/2014/main" id="{BAA48153-1DA5-44D1-82E7-95D6B3F16696}"/>
              </a:ext>
            </a:extLst>
          </p:cNvPr>
          <p:cNvSpPr txBox="1">
            <a:spLocks noChangeArrowheads="1"/>
          </p:cNvSpPr>
          <p:nvPr userDrawn="1"/>
        </p:nvSpPr>
        <p:spPr bwMode="auto">
          <a:xfrm>
            <a:off x="365125" y="3770313"/>
            <a:ext cx="344963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a:defRPr>
                <a:solidFill>
                  <a:schemeClr val="tx1"/>
                </a:solidFill>
                <a:latin typeface="Calibri" pitchFamily="34" charset="0"/>
                <a:ea typeface="ＭＳ Ｐゴシック" pitchFamily="34" charset="-128"/>
              </a:defRPr>
            </a:lvl1pPr>
            <a:lvl2pPr marL="530225" indent="-203200" defTabSz="327025">
              <a:defRPr>
                <a:solidFill>
                  <a:schemeClr val="tx1"/>
                </a:solidFill>
                <a:latin typeface="Calibri" pitchFamily="34" charset="0"/>
                <a:ea typeface="ＭＳ Ｐゴシック" pitchFamily="34" charset="-128"/>
              </a:defRPr>
            </a:lvl2pPr>
            <a:lvl3pPr marL="815975" indent="-163513" defTabSz="327025">
              <a:defRPr>
                <a:solidFill>
                  <a:schemeClr val="tx1"/>
                </a:solidFill>
                <a:latin typeface="Calibri" pitchFamily="34" charset="0"/>
                <a:ea typeface="ＭＳ Ｐゴシック" pitchFamily="34" charset="-128"/>
              </a:defRPr>
            </a:lvl3pPr>
            <a:lvl4pPr marL="1143000" indent="-163513" defTabSz="327025">
              <a:defRPr>
                <a:solidFill>
                  <a:schemeClr val="tx1"/>
                </a:solidFill>
                <a:latin typeface="Calibri" pitchFamily="34" charset="0"/>
                <a:ea typeface="ＭＳ Ｐゴシック" pitchFamily="34" charset="-128"/>
              </a:defRPr>
            </a:lvl4pPr>
            <a:lvl5pPr marL="1470025" indent="-163513" defTabSz="327025">
              <a:defRPr>
                <a:solidFill>
                  <a:schemeClr val="tx1"/>
                </a:solidFill>
                <a:latin typeface="Calibri" pitchFamily="34" charset="0"/>
                <a:ea typeface="ＭＳ Ｐゴシック" pitchFamily="34" charset="-128"/>
              </a:defRPr>
            </a:lvl5pPr>
            <a:lvl6pPr marL="1927225" indent="-163513" defTabSz="327025" fontAlgn="base">
              <a:spcBef>
                <a:spcPct val="0"/>
              </a:spcBef>
              <a:spcAft>
                <a:spcPct val="0"/>
              </a:spcAft>
              <a:defRPr>
                <a:solidFill>
                  <a:schemeClr val="tx1"/>
                </a:solidFill>
                <a:latin typeface="Calibri" pitchFamily="34" charset="0"/>
                <a:ea typeface="ＭＳ Ｐゴシック" pitchFamily="34" charset="-128"/>
              </a:defRPr>
            </a:lvl6pPr>
            <a:lvl7pPr marL="2384425" indent="-163513" defTabSz="327025" fontAlgn="base">
              <a:spcBef>
                <a:spcPct val="0"/>
              </a:spcBef>
              <a:spcAft>
                <a:spcPct val="0"/>
              </a:spcAft>
              <a:defRPr>
                <a:solidFill>
                  <a:schemeClr val="tx1"/>
                </a:solidFill>
                <a:latin typeface="Calibri" pitchFamily="34" charset="0"/>
                <a:ea typeface="ＭＳ Ｐゴシック" pitchFamily="34" charset="-128"/>
              </a:defRPr>
            </a:lvl7pPr>
            <a:lvl8pPr marL="2841625" indent="-163513" defTabSz="327025" fontAlgn="base">
              <a:spcBef>
                <a:spcPct val="0"/>
              </a:spcBef>
              <a:spcAft>
                <a:spcPct val="0"/>
              </a:spcAft>
              <a:defRPr>
                <a:solidFill>
                  <a:schemeClr val="tx1"/>
                </a:solidFill>
                <a:latin typeface="Calibri" pitchFamily="34" charset="0"/>
                <a:ea typeface="ＭＳ Ｐゴシック" pitchFamily="34" charset="-128"/>
              </a:defRPr>
            </a:lvl8pPr>
            <a:lvl9pPr marL="3298825" indent="-163513" defTabSz="327025" fontAlgn="base">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900" dirty="0">
                <a:solidFill>
                  <a:srgbClr val="A6A6A6"/>
                </a:solidFill>
              </a:rPr>
              <a:t>VETERANS BENEFITS ADMINISTRATION</a:t>
            </a:r>
          </a:p>
        </p:txBody>
      </p:sp>
      <p:pic>
        <p:nvPicPr>
          <p:cNvPr id="8" name="Picture 7" descr="InsidePage_Header_03.png">
            <a:extLst>
              <a:ext uri="{FF2B5EF4-FFF2-40B4-BE49-F238E27FC236}">
                <a16:creationId xmlns:a16="http://schemas.microsoft.com/office/drawing/2014/main" id="{78DDC2C4-98C5-4E1C-8DB6-1A1ADDB26EF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2563" y="134938"/>
            <a:ext cx="69500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4508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79" r:id="rId13"/>
    <p:sldLayoutId id="2147483680" r:id="rId14"/>
  </p:sldLayoutIdLst>
  <p:hf hdr="0" ftr="0" dt="0"/>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vets.force.com/VAVERA/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cid:image003.png@01D84DB4.D11A6690"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cc02.safelinks.protection.outlook.com/?url=https://www.congress.gov/bill/116th-congress/house-bill/6395/text&amp;data=04%7c01%7c%7c71f0730eaa564556470b08d92201fd25%7ce95f1b23abaf45ee821db7ab251ab3bf%7c0%7c0%7c637578214199732183%7cUnknown%7cTWFpbGZsb3d8eyJWIjoiMC4wLjAwMDAiLCJQIjoiV2luMzIiLCJBTiI6Ik1haWwiLCJXVCI6Mn0%3D%7c1000&amp;sdata=jXdpVx1QIyES1/LZynKokLwsSPdNWnNBokYjcw8djX8%3D&amp;reserved=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78945" y="415893"/>
            <a:ext cx="4325343" cy="85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327025" eaLnBrk="0" hangingPunct="0">
              <a:defRPr>
                <a:solidFill>
                  <a:schemeClr val="tx1"/>
                </a:solidFill>
                <a:latin typeface="Calibri" pitchFamily="34" charset="0"/>
                <a:ea typeface="ＭＳ Ｐゴシック" pitchFamily="34" charset="-128"/>
              </a:defRPr>
            </a:lvl1pPr>
            <a:lvl2pPr marL="742950" indent="-285750" defTabSz="327025" eaLnBrk="0" hangingPunct="0">
              <a:defRPr>
                <a:solidFill>
                  <a:schemeClr val="tx1"/>
                </a:solidFill>
                <a:latin typeface="Calibri" pitchFamily="34" charset="0"/>
                <a:ea typeface="ＭＳ Ｐゴシック" pitchFamily="34" charset="-128"/>
              </a:defRPr>
            </a:lvl2pPr>
            <a:lvl3pPr marL="1143000" indent="-228600" defTabSz="327025" eaLnBrk="0" hangingPunct="0">
              <a:defRPr>
                <a:solidFill>
                  <a:schemeClr val="tx1"/>
                </a:solidFill>
                <a:latin typeface="Calibri" pitchFamily="34" charset="0"/>
                <a:ea typeface="ＭＳ Ｐゴシック" pitchFamily="34" charset="-128"/>
              </a:defRPr>
            </a:lvl3pPr>
            <a:lvl4pPr marL="1600200" indent="-228600" defTabSz="327025" eaLnBrk="0" hangingPunct="0">
              <a:defRPr>
                <a:solidFill>
                  <a:schemeClr val="tx1"/>
                </a:solidFill>
                <a:latin typeface="Calibri" pitchFamily="34" charset="0"/>
                <a:ea typeface="ＭＳ Ｐゴシック" pitchFamily="34" charset="-128"/>
              </a:defRPr>
            </a:lvl4pPr>
            <a:lvl5pPr marL="2057400" indent="-228600" defTabSz="327025" eaLnBrk="0" hangingPunct="0">
              <a:defRPr>
                <a:solidFill>
                  <a:schemeClr val="tx1"/>
                </a:solidFill>
                <a:latin typeface="Calibri" pitchFamily="34" charset="0"/>
                <a:ea typeface="ＭＳ Ｐゴシック" pitchFamily="34" charset="-128"/>
              </a:defRPr>
            </a:lvl5pPr>
            <a:lvl6pPr marL="25146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3100" dirty="0">
                <a:solidFill>
                  <a:schemeClr val="bg1"/>
                </a:solidFill>
                <a:latin typeface="Georgia" panose="02040502050405020303" pitchFamily="18" charset="0"/>
              </a:rPr>
              <a:t>Veterans Service Center</a:t>
            </a:r>
          </a:p>
          <a:p>
            <a:pPr eaLnBrk="1" hangingPunct="1"/>
            <a:r>
              <a:rPr lang="en-US" sz="2000" dirty="0">
                <a:solidFill>
                  <a:schemeClr val="bg1"/>
                </a:solidFill>
                <a:latin typeface="Georgia" panose="02040502050405020303" pitchFamily="18" charset="0"/>
              </a:rPr>
              <a:t>St. Petersburg</a:t>
            </a:r>
          </a:p>
        </p:txBody>
      </p:sp>
      <p:sp>
        <p:nvSpPr>
          <p:cNvPr id="5" name="TextBox 5"/>
          <p:cNvSpPr txBox="1">
            <a:spLocks noChangeArrowheads="1"/>
          </p:cNvSpPr>
          <p:nvPr/>
        </p:nvSpPr>
        <p:spPr bwMode="auto">
          <a:xfrm>
            <a:off x="3361175" y="3729038"/>
            <a:ext cx="1949450" cy="21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eaLnBrk="0" hangingPunct="0">
              <a:defRPr>
                <a:solidFill>
                  <a:schemeClr val="tx1"/>
                </a:solidFill>
                <a:latin typeface="Calibri" pitchFamily="34" charset="0"/>
                <a:ea typeface="ＭＳ Ｐゴシック" pitchFamily="34" charset="-128"/>
              </a:defRPr>
            </a:lvl1pPr>
            <a:lvl2pPr marL="742950" indent="-285750" defTabSz="327025" eaLnBrk="0" hangingPunct="0">
              <a:defRPr>
                <a:solidFill>
                  <a:schemeClr val="tx1"/>
                </a:solidFill>
                <a:latin typeface="Calibri" pitchFamily="34" charset="0"/>
                <a:ea typeface="ＭＳ Ｐゴシック" pitchFamily="34" charset="-128"/>
              </a:defRPr>
            </a:lvl2pPr>
            <a:lvl3pPr marL="1143000" indent="-228600" defTabSz="327025" eaLnBrk="0" hangingPunct="0">
              <a:defRPr>
                <a:solidFill>
                  <a:schemeClr val="tx1"/>
                </a:solidFill>
                <a:latin typeface="Calibri" pitchFamily="34" charset="0"/>
                <a:ea typeface="ＭＳ Ｐゴシック" pitchFamily="34" charset="-128"/>
              </a:defRPr>
            </a:lvl3pPr>
            <a:lvl4pPr marL="1600200" indent="-228600" defTabSz="327025" eaLnBrk="0" hangingPunct="0">
              <a:defRPr>
                <a:solidFill>
                  <a:schemeClr val="tx1"/>
                </a:solidFill>
                <a:latin typeface="Calibri" pitchFamily="34" charset="0"/>
                <a:ea typeface="ＭＳ Ｐゴシック" pitchFamily="34" charset="-128"/>
              </a:defRPr>
            </a:lvl4pPr>
            <a:lvl5pPr marL="2057400" indent="-228600" defTabSz="327025" eaLnBrk="0" hangingPunct="0">
              <a:defRPr>
                <a:solidFill>
                  <a:schemeClr val="tx1"/>
                </a:solidFill>
                <a:latin typeface="Calibri" pitchFamily="34" charset="0"/>
                <a:ea typeface="ＭＳ Ｐゴシック" pitchFamily="34" charset="-128"/>
              </a:defRPr>
            </a:lvl5pPr>
            <a:lvl6pPr marL="25146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270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1000" dirty="0">
                <a:solidFill>
                  <a:srgbClr val="BFBFBF"/>
                </a:solidFill>
                <a:latin typeface="Myriad Pro" charset="0"/>
              </a:rPr>
              <a:t>May 2022</a:t>
            </a:r>
          </a:p>
        </p:txBody>
      </p:sp>
    </p:spTree>
    <p:extLst>
      <p:ext uri="{BB962C8B-B14F-4D97-AF65-F5344CB8AC3E}">
        <p14:creationId xmlns:p14="http://schemas.microsoft.com/office/powerpoint/2010/main" val="129316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EE7A-8C99-4F34-95E4-727A9FF0CADA}"/>
              </a:ext>
            </a:extLst>
          </p:cNvPr>
          <p:cNvSpPr>
            <a:spLocks noGrp="1"/>
          </p:cNvSpPr>
          <p:nvPr>
            <p:ph type="title"/>
          </p:nvPr>
        </p:nvSpPr>
        <p:spPr/>
        <p:txBody>
          <a:bodyPr>
            <a:normAutofit fontScale="90000"/>
          </a:bodyPr>
          <a:lstStyle/>
          <a:p>
            <a:pPr algn="ctr"/>
            <a:r>
              <a:rPr lang="en-US" sz="2700" dirty="0">
                <a:effectLst/>
                <a:latin typeface="Georgia" panose="02040502050405020303" pitchFamily="18" charset="0"/>
                <a:ea typeface="Calibri" panose="020F0502020204030204" pitchFamily="34" charset="0"/>
              </a:rPr>
              <a:t>Printing Delay Resolved</a:t>
            </a:r>
            <a:br>
              <a:rPr lang="en-US" sz="2800" dirty="0">
                <a:solidFill>
                  <a:srgbClr val="000000"/>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3E9C388-B39C-49D5-A929-807D12033F05}"/>
              </a:ext>
            </a:extLst>
          </p:cNvPr>
          <p:cNvSpPr>
            <a:spLocks noGrp="1"/>
          </p:cNvSpPr>
          <p:nvPr>
            <p:ph idx="1"/>
          </p:nvPr>
        </p:nvSpPr>
        <p:spPr>
          <a:xfrm>
            <a:off x="502920" y="1861850"/>
            <a:ext cx="6309360" cy="1844327"/>
          </a:xfrm>
        </p:spPr>
        <p:txBody>
          <a:bodyPr>
            <a:normAutofit/>
          </a:bodyPr>
          <a:lstStyle/>
          <a:p>
            <a:pPr marL="0" marR="0" indent="0">
              <a:spcBef>
                <a:spcPts val="0"/>
              </a:spcBef>
              <a:spcAft>
                <a:spcPts val="0"/>
              </a:spcAft>
              <a:buNone/>
            </a:pPr>
            <a:r>
              <a:rPr lang="en-US" sz="1400" dirty="0"/>
              <a:t>There was a delay in printing letters from July 13, 2021 through December 31, 2021. However, the Government Printing Office was able to resolve the issue and all letters released after December 31, 2021 have not been impacted.  </a:t>
            </a:r>
          </a:p>
        </p:txBody>
      </p:sp>
      <p:sp>
        <p:nvSpPr>
          <p:cNvPr id="4" name="Slide Number Placeholder 3">
            <a:extLst>
              <a:ext uri="{FF2B5EF4-FFF2-40B4-BE49-F238E27FC236}">
                <a16:creationId xmlns:a16="http://schemas.microsoft.com/office/drawing/2014/main" id="{92E75CCE-BA6C-4CDF-9706-90D456485EE1}"/>
              </a:ext>
            </a:extLst>
          </p:cNvPr>
          <p:cNvSpPr>
            <a:spLocks noGrp="1"/>
          </p:cNvSpPr>
          <p:nvPr>
            <p:ph type="sldNum" sz="quarter" idx="12"/>
          </p:nvPr>
        </p:nvSpPr>
        <p:spPr/>
        <p:txBody>
          <a:bodyPr/>
          <a:lstStyle/>
          <a:p>
            <a:pPr>
              <a:defRPr/>
            </a:pPr>
            <a:fld id="{CCBA4231-17E8-4FBA-9216-1A3063ABFD58}" type="slidenum">
              <a:rPr lang="en-US" smtClean="0"/>
              <a:pPr>
                <a:defRPr/>
              </a:pPr>
              <a:t>9</a:t>
            </a:fld>
            <a:endParaRPr lang="en-US" dirty="0"/>
          </a:p>
        </p:txBody>
      </p:sp>
    </p:spTree>
    <p:extLst>
      <p:ext uri="{BB962C8B-B14F-4D97-AF65-F5344CB8AC3E}">
        <p14:creationId xmlns:p14="http://schemas.microsoft.com/office/powerpoint/2010/main" val="302645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6547-0D99-49E6-9BD0-AEE4FC298959}"/>
              </a:ext>
            </a:extLst>
          </p:cNvPr>
          <p:cNvSpPr>
            <a:spLocks noGrp="1"/>
          </p:cNvSpPr>
          <p:nvPr>
            <p:ph type="title"/>
          </p:nvPr>
        </p:nvSpPr>
        <p:spPr/>
        <p:txBody>
          <a:bodyPr>
            <a:normAutofit/>
          </a:bodyPr>
          <a:lstStyle/>
          <a:p>
            <a:pPr algn="ctr"/>
            <a:r>
              <a:rPr lang="en-US" sz="2400" dirty="0">
                <a:latin typeface="Georgia" panose="02040502050405020303" pitchFamily="18" charset="0"/>
              </a:rPr>
              <a:t>Public Contact and Outreach</a:t>
            </a:r>
          </a:p>
        </p:txBody>
      </p:sp>
      <p:sp>
        <p:nvSpPr>
          <p:cNvPr id="3" name="Content Placeholder 2">
            <a:extLst>
              <a:ext uri="{FF2B5EF4-FFF2-40B4-BE49-F238E27FC236}">
                <a16:creationId xmlns:a16="http://schemas.microsoft.com/office/drawing/2014/main" id="{3FE42661-2995-4F29-A86B-7CE8E17DAC9E}"/>
              </a:ext>
            </a:extLst>
          </p:cNvPr>
          <p:cNvSpPr>
            <a:spLocks noGrp="1"/>
          </p:cNvSpPr>
          <p:nvPr>
            <p:ph idx="1"/>
          </p:nvPr>
        </p:nvSpPr>
        <p:spPr/>
        <p:txBody>
          <a:bodyPr>
            <a:normAutofit fontScale="62500" lnSpcReduction="20000"/>
          </a:bodyPr>
          <a:lstStyle/>
          <a:p>
            <a:pPr marL="0" indent="0">
              <a:buNone/>
            </a:pPr>
            <a:endParaRPr lang="en-US" dirty="0"/>
          </a:p>
          <a:p>
            <a:endParaRPr lang="en-US" sz="1800" dirty="0">
              <a:cs typeface="Arial" panose="020B0604020202020204" pitchFamily="34" charset="0"/>
            </a:endParaRPr>
          </a:p>
          <a:p>
            <a:r>
              <a:rPr lang="en-US" sz="1800" dirty="0">
                <a:cs typeface="Arial" panose="020B0604020202020204" pitchFamily="34" charset="0"/>
              </a:rPr>
              <a:t>RO employees participated in a Tele-Town Hall on April 21, 2022, providing outreach and assistance to Veterans and their family members in the State of Florida. Over 4,000 people logged in for this event. </a:t>
            </a:r>
          </a:p>
          <a:p>
            <a:r>
              <a:rPr lang="en-US" sz="1800" dirty="0">
                <a:cs typeface="Arial" panose="020B0604020202020204" pitchFamily="34" charset="0"/>
              </a:rPr>
              <a:t>VSC employees participated in a Student Veterans of America event providing outreach and assistance to Veterans through an online appointment system.</a:t>
            </a:r>
            <a:endParaRPr lang="en-US" sz="1050" dirty="0">
              <a:cs typeface="Arial" panose="020B0604020202020204" pitchFamily="34" charset="0"/>
            </a:endParaRPr>
          </a:p>
          <a:p>
            <a:r>
              <a:rPr lang="en-US" sz="1800" dirty="0">
                <a:cs typeface="Arial" panose="020B0604020202020204" pitchFamily="34" charset="0"/>
              </a:rPr>
              <a:t>Using the Wait While scheduling system, Veterans were afforded the opportunity to schedule phone, video and in-person appointments.  Wait While has provided Public Contact with the opportunity to reach Veterans and Service members during the Pandemic and continued to be an important tool until its sunset April 15, 2022.</a:t>
            </a:r>
            <a:endParaRPr lang="en-US" sz="1050" dirty="0">
              <a:cs typeface="Arial" panose="020B0604020202020204" pitchFamily="34" charset="0"/>
            </a:endParaRPr>
          </a:p>
          <a:p>
            <a:r>
              <a:rPr lang="en-US" sz="1800" dirty="0">
                <a:cs typeface="Arial" panose="020B0604020202020204" pitchFamily="34" charset="0"/>
              </a:rPr>
              <a:t>VA implemented Visitor Engagement Reporting Application (VERA) a self-service portal developed to allow visitors to schedule, reschedule, and cancel in-person or virtual appointments with their Regional Office (RO) on March 22, 2022, by accessing </a:t>
            </a:r>
            <a:r>
              <a:rPr lang="en-US" sz="1800" u="sng" dirty="0">
                <a:solidFill>
                  <a:srgbClr val="0000CC"/>
                </a:solidFill>
                <a:effectLst/>
                <a:ea typeface="Calibri" panose="020F0502020204030204" pitchFamily="34" charset="0"/>
                <a:cs typeface="Times New Roman" panose="02020603050405020304" pitchFamily="18" charset="0"/>
                <a:hlinkClick r:id="rId2"/>
              </a:rPr>
              <a:t>https://vets.force.com/VAVERA/s/</a:t>
            </a:r>
            <a:r>
              <a:rPr lang="en-US" sz="1800" u="sng" dirty="0">
                <a:solidFill>
                  <a:srgbClr val="0000CC"/>
                </a:solidFill>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These systems have afforded Public Contact to serve more Veterans and their families where they are located.</a:t>
            </a:r>
            <a:endParaRPr lang="en-US" sz="1800" dirty="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636D7D1-F4EF-458F-AE01-71C2FAB01C50}"/>
              </a:ext>
            </a:extLst>
          </p:cNvPr>
          <p:cNvSpPr>
            <a:spLocks noGrp="1"/>
          </p:cNvSpPr>
          <p:nvPr>
            <p:ph type="sldNum" sz="quarter" idx="12"/>
          </p:nvPr>
        </p:nvSpPr>
        <p:spPr/>
        <p:txBody>
          <a:bodyPr/>
          <a:lstStyle/>
          <a:p>
            <a:pPr>
              <a:defRPr/>
            </a:pPr>
            <a:fld id="{CCBA4231-17E8-4FBA-9216-1A3063ABFD58}" type="slidenum">
              <a:rPr lang="en-US" smtClean="0"/>
              <a:pPr>
                <a:defRPr/>
              </a:pPr>
              <a:t>10</a:t>
            </a:fld>
            <a:endParaRPr lang="en-US" dirty="0"/>
          </a:p>
        </p:txBody>
      </p:sp>
    </p:spTree>
    <p:extLst>
      <p:ext uri="{BB962C8B-B14F-4D97-AF65-F5344CB8AC3E}">
        <p14:creationId xmlns:p14="http://schemas.microsoft.com/office/powerpoint/2010/main" val="131230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02920" y="219075"/>
            <a:ext cx="6309360" cy="624987"/>
          </a:xfrm>
        </p:spPr>
        <p:txBody>
          <a:bodyPr/>
          <a:lstStyle/>
          <a:p>
            <a:pPr algn="ctr"/>
            <a:r>
              <a:rPr lang="en-US" sz="2400" dirty="0">
                <a:latin typeface="Georgia" panose="02040502050405020303" pitchFamily="18" charset="0"/>
              </a:rPr>
              <a:t>What’s New in Quality?</a:t>
            </a:r>
            <a:endParaRPr lang="en-US" sz="11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11</a:t>
            </a:fld>
            <a:endParaRPr lang="en-US" dirty="0"/>
          </a:p>
        </p:txBody>
      </p:sp>
      <p:sp>
        <p:nvSpPr>
          <p:cNvPr id="7" name="TextBox 6"/>
          <p:cNvSpPr txBox="1"/>
          <p:nvPr/>
        </p:nvSpPr>
        <p:spPr>
          <a:xfrm>
            <a:off x="1298955" y="1497956"/>
            <a:ext cx="565364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1026" name="Picture 2" descr="C:\Users\vsckperi\AppData\Local\Microsoft\Windows\Temporary Internet Files\Content.IE5\BDNOXSO7\announce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94" y="1706728"/>
            <a:ext cx="1041661" cy="8958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520439-9403-43CA-99A6-5FEDC701225B}"/>
              </a:ext>
            </a:extLst>
          </p:cNvPr>
          <p:cNvPicPr>
            <a:picLocks noChangeAspect="1"/>
          </p:cNvPicPr>
          <p:nvPr/>
        </p:nvPicPr>
        <p:blipFill>
          <a:blip r:embed="rId3"/>
          <a:stretch>
            <a:fillRect/>
          </a:stretch>
        </p:blipFill>
        <p:spPr>
          <a:xfrm>
            <a:off x="1438386" y="2993208"/>
            <a:ext cx="5163646" cy="680280"/>
          </a:xfrm>
          <a:prstGeom prst="rect">
            <a:avLst/>
          </a:prstGeom>
        </p:spPr>
      </p:pic>
      <p:pic>
        <p:nvPicPr>
          <p:cNvPr id="9" name="Picture 8">
            <a:extLst>
              <a:ext uri="{FF2B5EF4-FFF2-40B4-BE49-F238E27FC236}">
                <a16:creationId xmlns:a16="http://schemas.microsoft.com/office/drawing/2014/main" id="{F8009CD0-A128-4A0D-8B1C-559B302E4BAA}"/>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98955" y="1121592"/>
            <a:ext cx="5259642" cy="1871616"/>
          </a:xfrm>
          <a:prstGeom prst="rect">
            <a:avLst/>
          </a:prstGeom>
          <a:noFill/>
          <a:ln>
            <a:noFill/>
          </a:ln>
        </p:spPr>
      </p:pic>
      <p:pic>
        <p:nvPicPr>
          <p:cNvPr id="3" name="Picture 2">
            <a:extLst>
              <a:ext uri="{FF2B5EF4-FFF2-40B4-BE49-F238E27FC236}">
                <a16:creationId xmlns:a16="http://schemas.microsoft.com/office/drawing/2014/main" id="{072D7FAC-9F9A-4671-8648-30E8208BCB62}"/>
              </a:ext>
            </a:extLst>
          </p:cNvPr>
          <p:cNvPicPr>
            <a:picLocks noChangeAspect="1"/>
          </p:cNvPicPr>
          <p:nvPr/>
        </p:nvPicPr>
        <p:blipFill>
          <a:blip r:embed="rId6"/>
          <a:stretch>
            <a:fillRect/>
          </a:stretch>
        </p:blipFill>
        <p:spPr>
          <a:xfrm>
            <a:off x="1438386" y="2909455"/>
            <a:ext cx="5163646" cy="768649"/>
          </a:xfrm>
          <a:prstGeom prst="rect">
            <a:avLst/>
          </a:prstGeom>
        </p:spPr>
      </p:pic>
    </p:spTree>
    <p:extLst>
      <p:ext uri="{BB962C8B-B14F-4D97-AF65-F5344CB8AC3E}">
        <p14:creationId xmlns:p14="http://schemas.microsoft.com/office/powerpoint/2010/main" val="294913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201675"/>
            <a:ext cx="6584950" cy="585788"/>
          </a:xfrm>
        </p:spPr>
        <p:txBody>
          <a:bodyPr>
            <a:normAutofit/>
          </a:bodyPr>
          <a:lstStyle/>
          <a:p>
            <a:pPr algn="ctr"/>
            <a:r>
              <a:rPr lang="en-US" sz="2400" dirty="0">
                <a:latin typeface="Georgia" pitchFamily="18" charset="0"/>
              </a:rPr>
              <a:t>Questions</a:t>
            </a:r>
          </a:p>
        </p:txBody>
      </p:sp>
      <p:sp>
        <p:nvSpPr>
          <p:cNvPr id="9"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pitchFamily="34" charset="-128"/>
              </a:defRPr>
            </a:lvl1pPr>
            <a:lvl2pPr marL="530615" indent="-204083">
              <a:defRPr>
                <a:solidFill>
                  <a:schemeClr val="tx1"/>
                </a:solidFill>
                <a:latin typeface="Calibri" pitchFamily="34" charset="0"/>
                <a:ea typeface="ＭＳ Ｐゴシック" pitchFamily="34" charset="-128"/>
              </a:defRPr>
            </a:lvl2pPr>
            <a:lvl3pPr marL="816331" indent="-163266">
              <a:defRPr>
                <a:solidFill>
                  <a:schemeClr val="tx1"/>
                </a:solidFill>
                <a:latin typeface="Calibri" pitchFamily="34" charset="0"/>
                <a:ea typeface="ＭＳ Ｐゴシック" pitchFamily="34" charset="-128"/>
              </a:defRPr>
            </a:lvl3pPr>
            <a:lvl4pPr marL="1142863" indent="-163266">
              <a:defRPr>
                <a:solidFill>
                  <a:schemeClr val="tx1"/>
                </a:solidFill>
                <a:latin typeface="Calibri" pitchFamily="34" charset="0"/>
                <a:ea typeface="ＭＳ Ｐゴシック" pitchFamily="34" charset="-128"/>
              </a:defRPr>
            </a:lvl4pPr>
            <a:lvl5pPr marL="1469395" indent="-163266">
              <a:defRPr>
                <a:solidFill>
                  <a:schemeClr val="tx1"/>
                </a:solidFill>
                <a:latin typeface="Calibri" pitchFamily="34" charset="0"/>
                <a:ea typeface="ＭＳ Ｐゴシック" pitchFamily="34" charset="-128"/>
              </a:defRPr>
            </a:lvl5pPr>
            <a:lvl6pPr marL="1795927" indent="-163266" defTabSz="326532" fontAlgn="base">
              <a:spcBef>
                <a:spcPct val="0"/>
              </a:spcBef>
              <a:spcAft>
                <a:spcPct val="0"/>
              </a:spcAft>
              <a:defRPr>
                <a:solidFill>
                  <a:schemeClr val="tx1"/>
                </a:solidFill>
                <a:latin typeface="Calibri" pitchFamily="34" charset="0"/>
                <a:ea typeface="ＭＳ Ｐゴシック" pitchFamily="34" charset="-128"/>
              </a:defRPr>
            </a:lvl6pPr>
            <a:lvl7pPr marL="2122460" indent="-163266" defTabSz="326532" fontAlgn="base">
              <a:spcBef>
                <a:spcPct val="0"/>
              </a:spcBef>
              <a:spcAft>
                <a:spcPct val="0"/>
              </a:spcAft>
              <a:defRPr>
                <a:solidFill>
                  <a:schemeClr val="tx1"/>
                </a:solidFill>
                <a:latin typeface="Calibri" pitchFamily="34" charset="0"/>
                <a:ea typeface="ＭＳ Ｐゴシック" pitchFamily="34" charset="-128"/>
              </a:defRPr>
            </a:lvl7pPr>
            <a:lvl8pPr marL="2448992" indent="-163266" defTabSz="326532" fontAlgn="base">
              <a:spcBef>
                <a:spcPct val="0"/>
              </a:spcBef>
              <a:spcAft>
                <a:spcPct val="0"/>
              </a:spcAft>
              <a:defRPr>
                <a:solidFill>
                  <a:schemeClr val="tx1"/>
                </a:solidFill>
                <a:latin typeface="Calibri" pitchFamily="34" charset="0"/>
                <a:ea typeface="ＭＳ Ｐゴシック" pitchFamily="34" charset="-128"/>
              </a:defRPr>
            </a:lvl8pPr>
            <a:lvl9pPr marL="2775524" indent="-163266" defTabSz="326532" fontAlgn="base">
              <a:spcBef>
                <a:spcPct val="0"/>
              </a:spcBef>
              <a:spcAft>
                <a:spcPct val="0"/>
              </a:spcAft>
              <a:defRPr>
                <a:solidFill>
                  <a:schemeClr val="tx1"/>
                </a:solidFill>
                <a:latin typeface="Calibri" pitchFamily="34" charset="0"/>
                <a:ea typeface="ＭＳ Ｐゴシック" pitchFamily="34" charset="-128"/>
              </a:defRPr>
            </a:lvl9pPr>
          </a:lstStyle>
          <a:p>
            <a:fld id="{DE282295-2CAE-47D6-8253-FECB51C1E272}" type="slidenum">
              <a:rPr lang="en-US">
                <a:solidFill>
                  <a:srgbClr val="898989"/>
                </a:solidFill>
                <a:latin typeface="Georgia" pitchFamily="18" charset="0"/>
              </a:rPr>
              <a:pPr/>
              <a:t>12</a:t>
            </a:fld>
            <a:endParaRPr lang="en-US" dirty="0">
              <a:solidFill>
                <a:srgbClr val="898989"/>
              </a:solidFill>
              <a:latin typeface="Georgia" pitchFamily="18" charset="0"/>
            </a:endParaRPr>
          </a:p>
        </p:txBody>
      </p:sp>
      <p:pic>
        <p:nvPicPr>
          <p:cNvPr id="4" name="Picture 2" descr="C:\Users\vscsduri\AppData\Local\Microsoft\Windows\Temporary Internet Files\Content.IE5\2X0TMZNJ\question_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08" y="895803"/>
            <a:ext cx="6956128" cy="285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0110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p:txBody>
          <a:bodyPr/>
          <a:lstStyle/>
          <a:p>
            <a:pPr algn="ctr"/>
            <a:r>
              <a:rPr lang="en-US" sz="2400" dirty="0">
                <a:latin typeface="Georgia" panose="02040502050405020303" pitchFamily="18" charset="0"/>
              </a:rPr>
              <a:t>Regional Office Management Team</a:t>
            </a: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1</a:t>
            </a:fld>
            <a:endParaRPr lang="en-US" dirty="0"/>
          </a:p>
        </p:txBody>
      </p:sp>
      <p:pic>
        <p:nvPicPr>
          <p:cNvPr id="7" name="Picture 6">
            <a:extLst>
              <a:ext uri="{FF2B5EF4-FFF2-40B4-BE49-F238E27FC236}">
                <a16:creationId xmlns:a16="http://schemas.microsoft.com/office/drawing/2014/main" id="{0EDC2C13-0868-4D12-9A6B-3528E4CA5A8E}"/>
              </a:ext>
            </a:extLst>
          </p:cNvPr>
          <p:cNvPicPr>
            <a:picLocks noChangeAspect="1"/>
          </p:cNvPicPr>
          <p:nvPr/>
        </p:nvPicPr>
        <p:blipFill>
          <a:blip r:embed="rId2"/>
          <a:stretch>
            <a:fillRect/>
          </a:stretch>
        </p:blipFill>
        <p:spPr>
          <a:xfrm>
            <a:off x="1113875" y="915988"/>
            <a:ext cx="5087450" cy="2906865"/>
          </a:xfrm>
          <a:prstGeom prst="rect">
            <a:avLst/>
          </a:prstGeom>
        </p:spPr>
      </p:pic>
    </p:spTree>
    <p:extLst>
      <p:ext uri="{BB962C8B-B14F-4D97-AF65-F5344CB8AC3E}">
        <p14:creationId xmlns:p14="http://schemas.microsoft.com/office/powerpoint/2010/main" val="7425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4C18D5-BDA3-40F2-8D11-A41B8433688D}"/>
              </a:ext>
            </a:extLst>
          </p:cNvPr>
          <p:cNvSpPr>
            <a:spLocks noGrp="1"/>
          </p:cNvSpPr>
          <p:nvPr>
            <p:ph type="sldNum" sz="quarter" idx="12"/>
          </p:nvPr>
        </p:nvSpPr>
        <p:spPr/>
        <p:txBody>
          <a:bodyPr/>
          <a:lstStyle/>
          <a:p>
            <a:pPr>
              <a:defRPr/>
            </a:pPr>
            <a:fld id="{A58B99FA-26AB-46F6-AB09-22A1F438C043}" type="slidenum">
              <a:rPr lang="en-US" smtClean="0"/>
              <a:pPr>
                <a:defRPr/>
              </a:pPr>
              <a:t>2</a:t>
            </a:fld>
            <a:endParaRPr lang="en-US" dirty="0"/>
          </a:p>
        </p:txBody>
      </p:sp>
      <p:sp>
        <p:nvSpPr>
          <p:cNvPr id="4" name="TextBox 3">
            <a:extLst>
              <a:ext uri="{FF2B5EF4-FFF2-40B4-BE49-F238E27FC236}">
                <a16:creationId xmlns:a16="http://schemas.microsoft.com/office/drawing/2014/main" id="{3D072784-DA5B-4C91-97CF-C1297C8B308E}"/>
              </a:ext>
            </a:extLst>
          </p:cNvPr>
          <p:cNvSpPr txBox="1"/>
          <p:nvPr/>
        </p:nvSpPr>
        <p:spPr>
          <a:xfrm>
            <a:off x="1712259" y="285981"/>
            <a:ext cx="3657600" cy="461665"/>
          </a:xfrm>
          <a:prstGeom prst="rect">
            <a:avLst/>
          </a:prstGeom>
          <a:noFill/>
        </p:spPr>
        <p:txBody>
          <a:bodyPr wrap="square">
            <a:spAutoFit/>
          </a:bodyPr>
          <a:lstStyle/>
          <a:p>
            <a:r>
              <a:rPr lang="en-US" sz="2400" dirty="0">
                <a:latin typeface="Georgia" panose="02040502050405020303" pitchFamily="18" charset="0"/>
              </a:rPr>
              <a:t>VSC Organizational Chart</a:t>
            </a:r>
            <a:endParaRPr lang="en-US" sz="2400" dirty="0"/>
          </a:p>
        </p:txBody>
      </p:sp>
      <p:graphicFrame>
        <p:nvGraphicFramePr>
          <p:cNvPr id="3" name="Table 2">
            <a:extLst>
              <a:ext uri="{FF2B5EF4-FFF2-40B4-BE49-F238E27FC236}">
                <a16:creationId xmlns:a16="http://schemas.microsoft.com/office/drawing/2014/main" id="{F48F07C9-66A1-4EBD-9745-6F0BEFC3D1C9}"/>
              </a:ext>
            </a:extLst>
          </p:cNvPr>
          <p:cNvGraphicFramePr>
            <a:graphicFrameLocks noGrp="1"/>
          </p:cNvGraphicFramePr>
          <p:nvPr>
            <p:extLst>
              <p:ext uri="{D42A27DB-BD31-4B8C-83A1-F6EECF244321}">
                <p14:modId xmlns:p14="http://schemas.microsoft.com/office/powerpoint/2010/main" val="3308880168"/>
              </p:ext>
            </p:extLst>
          </p:nvPr>
        </p:nvGraphicFramePr>
        <p:xfrm>
          <a:off x="1160585" y="905608"/>
          <a:ext cx="4589582" cy="2908219"/>
        </p:xfrm>
        <a:graphic>
          <a:graphicData uri="http://schemas.openxmlformats.org/drawingml/2006/table">
            <a:tbl>
              <a:tblPr/>
              <a:tblGrid>
                <a:gridCol w="723712">
                  <a:extLst>
                    <a:ext uri="{9D8B030D-6E8A-4147-A177-3AD203B41FA5}">
                      <a16:colId xmlns:a16="http://schemas.microsoft.com/office/drawing/2014/main" val="3861398736"/>
                    </a:ext>
                  </a:extLst>
                </a:gridCol>
                <a:gridCol w="351442">
                  <a:extLst>
                    <a:ext uri="{9D8B030D-6E8A-4147-A177-3AD203B41FA5}">
                      <a16:colId xmlns:a16="http://schemas.microsoft.com/office/drawing/2014/main" val="4055009492"/>
                    </a:ext>
                  </a:extLst>
                </a:gridCol>
                <a:gridCol w="351442">
                  <a:extLst>
                    <a:ext uri="{9D8B030D-6E8A-4147-A177-3AD203B41FA5}">
                      <a16:colId xmlns:a16="http://schemas.microsoft.com/office/drawing/2014/main" val="3297851524"/>
                    </a:ext>
                  </a:extLst>
                </a:gridCol>
                <a:gridCol w="78099">
                  <a:extLst>
                    <a:ext uri="{9D8B030D-6E8A-4147-A177-3AD203B41FA5}">
                      <a16:colId xmlns:a16="http://schemas.microsoft.com/office/drawing/2014/main" val="3493641566"/>
                    </a:ext>
                  </a:extLst>
                </a:gridCol>
                <a:gridCol w="723712">
                  <a:extLst>
                    <a:ext uri="{9D8B030D-6E8A-4147-A177-3AD203B41FA5}">
                      <a16:colId xmlns:a16="http://schemas.microsoft.com/office/drawing/2014/main" val="4186146263"/>
                    </a:ext>
                  </a:extLst>
                </a:gridCol>
                <a:gridCol w="400905">
                  <a:extLst>
                    <a:ext uri="{9D8B030D-6E8A-4147-A177-3AD203B41FA5}">
                      <a16:colId xmlns:a16="http://schemas.microsoft.com/office/drawing/2014/main" val="3891112502"/>
                    </a:ext>
                  </a:extLst>
                </a:gridCol>
                <a:gridCol w="411318">
                  <a:extLst>
                    <a:ext uri="{9D8B030D-6E8A-4147-A177-3AD203B41FA5}">
                      <a16:colId xmlns:a16="http://schemas.microsoft.com/office/drawing/2014/main" val="1898525015"/>
                    </a:ext>
                  </a:extLst>
                </a:gridCol>
                <a:gridCol w="78099">
                  <a:extLst>
                    <a:ext uri="{9D8B030D-6E8A-4147-A177-3AD203B41FA5}">
                      <a16:colId xmlns:a16="http://schemas.microsoft.com/office/drawing/2014/main" val="1774907631"/>
                    </a:ext>
                  </a:extLst>
                </a:gridCol>
                <a:gridCol w="723712">
                  <a:extLst>
                    <a:ext uri="{9D8B030D-6E8A-4147-A177-3AD203B41FA5}">
                      <a16:colId xmlns:a16="http://schemas.microsoft.com/office/drawing/2014/main" val="3706758952"/>
                    </a:ext>
                  </a:extLst>
                </a:gridCol>
                <a:gridCol w="351442">
                  <a:extLst>
                    <a:ext uri="{9D8B030D-6E8A-4147-A177-3AD203B41FA5}">
                      <a16:colId xmlns:a16="http://schemas.microsoft.com/office/drawing/2014/main" val="919521134"/>
                    </a:ext>
                  </a:extLst>
                </a:gridCol>
                <a:gridCol w="395699">
                  <a:extLst>
                    <a:ext uri="{9D8B030D-6E8A-4147-A177-3AD203B41FA5}">
                      <a16:colId xmlns:a16="http://schemas.microsoft.com/office/drawing/2014/main" val="834172723"/>
                    </a:ext>
                  </a:extLst>
                </a:gridCol>
              </a:tblGrid>
              <a:tr h="266253">
                <a:tc gridSpan="11">
                  <a:txBody>
                    <a:bodyPr/>
                    <a:lstStyle/>
                    <a:p>
                      <a:pPr algn="ctr" fontAlgn="ctr"/>
                      <a:r>
                        <a:rPr lang="en-US" sz="400" b="1" i="0" u="none" strike="noStrike" dirty="0">
                          <a:solidFill>
                            <a:srgbClr val="000000"/>
                          </a:solidFill>
                          <a:effectLst/>
                          <a:latin typeface="Calibri" panose="020F0502020204030204" pitchFamily="34" charset="0"/>
                        </a:rPr>
                        <a:t>Veterans Service Center Organizational Chart St. Petersburg (317)</a:t>
                      </a:r>
                      <a:r>
                        <a:rPr lang="en-US" sz="400" b="0" i="0" u="none" strike="noStrike" dirty="0">
                          <a:solidFill>
                            <a:srgbClr val="000000"/>
                          </a:solidFill>
                          <a:effectLst/>
                          <a:latin typeface="Calibri" panose="020F0502020204030204" pitchFamily="34" charset="0"/>
                        </a:rPr>
                        <a:t>                                                                                                                                                                                                                                                                                                   </a:t>
                      </a:r>
                      <a:r>
                        <a:rPr lang="en-US" sz="400" b="1" i="0" u="none" strike="noStrike" dirty="0">
                          <a:solidFill>
                            <a:srgbClr val="000000"/>
                          </a:solidFill>
                          <a:effectLst/>
                          <a:latin typeface="Calibri" panose="020F0502020204030204" pitchFamily="34" charset="0"/>
                        </a:rPr>
                        <a:t>Effective 04/11/2022</a:t>
                      </a: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065594"/>
                  </a:ext>
                </a:extLst>
              </a:tr>
              <a:tr h="71598">
                <a:tc gridSpan="3">
                  <a:txBody>
                    <a:bodyPr/>
                    <a:lstStyle/>
                    <a:p>
                      <a:pPr algn="l" fontAlgn="ctr"/>
                      <a:r>
                        <a:rPr lang="fr-FR" sz="400" b="1" i="0" u="none" strike="noStrike" dirty="0">
                          <a:solidFill>
                            <a:srgbClr val="FFFFFF"/>
                          </a:solidFill>
                          <a:effectLst/>
                          <a:latin typeface="Calibri" panose="020F0502020204030204" pitchFamily="34" charset="0"/>
                        </a:rPr>
                        <a:t>FRONT OFFICE - (T&amp;L 837)</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1 - Digits 00-09 (T&amp;L 814)</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1 -  Digits 00-07 (T&amp;L 864)</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3495337"/>
                  </a:ext>
                </a:extLst>
              </a:tr>
              <a:tr h="71598">
                <a:tc>
                  <a:txBody>
                    <a:bodyPr/>
                    <a:lstStyle/>
                    <a:p>
                      <a:pPr algn="l" fontAlgn="ctr"/>
                      <a:r>
                        <a:rPr lang="en-US" sz="400" b="0" i="0" u="none" strike="noStrike" dirty="0">
                          <a:solidFill>
                            <a:srgbClr val="000000"/>
                          </a:solidFill>
                          <a:effectLst/>
                          <a:latin typeface="Calibri" panose="020F0502020204030204" pitchFamily="34" charset="0"/>
                        </a:rPr>
                        <a:t>Christine Moorby</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400" b="0" i="0" u="none" strike="noStrike" dirty="0">
                          <a:solidFill>
                            <a:srgbClr val="000000"/>
                          </a:solidFill>
                          <a:effectLst/>
                          <a:latin typeface="Calibri" panose="020F0502020204030204" pitchFamily="34" charset="0"/>
                        </a:rPr>
                        <a:t>7651</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Ernest Jenkins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7502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Devona Wooten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5576</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37587"/>
                  </a:ext>
                </a:extLst>
              </a:tr>
              <a:tr h="71598">
                <a:tc>
                  <a:txBody>
                    <a:bodyPr/>
                    <a:lstStyle/>
                    <a:p>
                      <a:pPr algn="l" fontAlgn="ctr"/>
                      <a:r>
                        <a:rPr lang="en-US" sz="400" b="0" i="0" u="none" strike="noStrike" dirty="0">
                          <a:solidFill>
                            <a:srgbClr val="000000"/>
                          </a:solidFill>
                          <a:effectLst/>
                          <a:latin typeface="Calibri" panose="020F0502020204030204" pitchFamily="34" charset="0"/>
                        </a:rPr>
                        <a:t>Betsy Fishman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AVSCM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400" b="0" i="0" u="none" strike="noStrike" dirty="0">
                          <a:solidFill>
                            <a:srgbClr val="000000"/>
                          </a:solidFill>
                          <a:effectLst/>
                          <a:latin typeface="Calibri" panose="020F0502020204030204" pitchFamily="34" charset="0"/>
                        </a:rPr>
                        <a:t>7822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Josh Sims</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 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4820</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2 - Digits 08-16  (T&amp;L 839)</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9342331"/>
                  </a:ext>
                </a:extLst>
              </a:tr>
              <a:tr h="71598">
                <a:tc>
                  <a:txBody>
                    <a:bodyPr/>
                    <a:lstStyle/>
                    <a:p>
                      <a:pPr algn="l" fontAlgn="ctr"/>
                      <a:r>
                        <a:rPr lang="en-US" sz="400" b="0" i="0" u="none" strike="noStrike" dirty="0">
                          <a:solidFill>
                            <a:srgbClr val="000000"/>
                          </a:solidFill>
                          <a:effectLst/>
                          <a:latin typeface="Calibri" panose="020F0502020204030204" pitchFamily="34" charset="0"/>
                        </a:rPr>
                        <a:t>Charles Ellis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AVSCM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0" i="0" u="none" strike="noStrike" dirty="0">
                          <a:solidFill>
                            <a:srgbClr val="000000"/>
                          </a:solidFill>
                          <a:effectLst/>
                          <a:latin typeface="Calibri" panose="020F0502020204030204" pitchFamily="34" charset="0"/>
                        </a:rPr>
                        <a:t>7212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2 - Digits 10-19 (T&amp;L 867)</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Maritza Mendez</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7275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432096"/>
                  </a:ext>
                </a:extLst>
              </a:tr>
              <a:tr h="71598">
                <a:tc>
                  <a:txBody>
                    <a:bodyPr/>
                    <a:lstStyle/>
                    <a:p>
                      <a:pPr algn="l" fontAlgn="ctr"/>
                      <a:r>
                        <a:rPr lang="en-US" sz="400" b="0" i="0" u="none" strike="noStrike" dirty="0">
                          <a:solidFill>
                            <a:srgbClr val="000000"/>
                          </a:solidFill>
                          <a:effectLst/>
                          <a:latin typeface="Calibri" panose="020F0502020204030204" pitchFamily="34" charset="0"/>
                        </a:rPr>
                        <a:t>Jennifer Mailhiot</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AVSCM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n-US" sz="400" b="0" i="0" u="none" strike="noStrike" dirty="0">
                          <a:solidFill>
                            <a:srgbClr val="000000"/>
                          </a:solidFill>
                          <a:effectLst/>
                          <a:latin typeface="Calibri" panose="020F0502020204030204" pitchFamily="34" charset="0"/>
                        </a:rPr>
                        <a:t>7986</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Renee Miller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5949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3 - Digits 17-25 (T&amp;L 850)</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5996513"/>
                  </a:ext>
                </a:extLst>
              </a:tr>
              <a:tr h="71598">
                <a:tc>
                  <a:txBody>
                    <a:bodyPr/>
                    <a:lstStyle/>
                    <a:p>
                      <a:pPr algn="l" fontAlgn="ctr"/>
                      <a:r>
                        <a:rPr lang="en-US" sz="400" b="0" i="0" u="none" strike="noStrike" dirty="0">
                          <a:solidFill>
                            <a:srgbClr val="000000"/>
                          </a:solidFill>
                          <a:effectLst/>
                          <a:latin typeface="Calibri" panose="020F0502020204030204" pitchFamily="34" charset="0"/>
                        </a:rPr>
                        <a:t>Johnny Rudolph</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AVSCM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400" b="0" i="0" u="none" strike="noStrike" dirty="0">
                          <a:solidFill>
                            <a:srgbClr val="000000"/>
                          </a:solidFill>
                          <a:effectLst/>
                          <a:latin typeface="Calibri" panose="020F0502020204030204" pitchFamily="34" charset="0"/>
                        </a:rPr>
                        <a:t>7544</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Kristin Burnett</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7989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Veronica Collins</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7805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113752"/>
                  </a:ext>
                </a:extLst>
              </a:tr>
              <a:tr h="71598">
                <a:tc>
                  <a:txBody>
                    <a:bodyPr/>
                    <a:lstStyle/>
                    <a:p>
                      <a:pPr algn="l" fontAlgn="ctr"/>
                      <a:r>
                        <a:rPr lang="en-US" sz="400" b="0" i="0" u="none" strike="noStrike" dirty="0">
                          <a:solidFill>
                            <a:srgbClr val="000000"/>
                          </a:solidFill>
                          <a:effectLst/>
                          <a:latin typeface="Calibri" panose="020F0502020204030204" pitchFamily="34" charset="0"/>
                        </a:rPr>
                        <a:t>Kelly Perillo</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AVSCM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US" sz="400" b="0" i="0" u="none" strike="noStrike" dirty="0">
                          <a:solidFill>
                            <a:srgbClr val="000000"/>
                          </a:solidFill>
                          <a:effectLst/>
                          <a:latin typeface="Calibri" panose="020F0502020204030204" pitchFamily="34" charset="0"/>
                        </a:rPr>
                        <a:t>7639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3 - Digits 20-29  (T&amp;L  820)</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4 - Digits 26-33 (T&amp;L 824)</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619539"/>
                  </a:ext>
                </a:extLst>
              </a:tr>
              <a:tr h="71598">
                <a:tc>
                  <a:txBody>
                    <a:bodyPr/>
                    <a:lstStyle/>
                    <a:p>
                      <a:pPr algn="l" fontAlgn="ctr"/>
                      <a:r>
                        <a:rPr lang="en-US" sz="400" b="0" i="0" u="none" strike="noStrike" dirty="0">
                          <a:solidFill>
                            <a:srgbClr val="000000"/>
                          </a:solidFill>
                          <a:effectLst/>
                          <a:latin typeface="Calibri" panose="020F0502020204030204" pitchFamily="34" charset="0"/>
                        </a:rPr>
                        <a:t>Dale Person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1" i="0" u="none" strike="noStrike" dirty="0">
                          <a:solidFill>
                            <a:srgbClr val="FFFFFF"/>
                          </a:solidFill>
                          <a:effectLst/>
                          <a:latin typeface="Calibri" panose="020F0502020204030204" pitchFamily="34" charset="0"/>
                        </a:rPr>
                        <a:t>AVSCM</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400" b="0" i="0" u="none" strike="noStrike" dirty="0">
                          <a:solidFill>
                            <a:srgbClr val="000000"/>
                          </a:solidFill>
                          <a:effectLst/>
                          <a:latin typeface="Calibri" panose="020F0502020204030204" pitchFamily="34" charset="0"/>
                        </a:rPr>
                        <a:t>7265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Kelvin DeCoursey</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7372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Tom Vernon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7870</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515947"/>
                  </a:ext>
                </a:extLst>
              </a:tr>
              <a:tr h="71598">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1" i="0" u="none" strike="noStrike" dirty="0">
                        <a:solidFill>
                          <a:srgbClr val="FFFFFF"/>
                        </a:solidFill>
                        <a:effectLst/>
                        <a:latin typeface="Calibri" panose="020F0502020204030204" pitchFamily="34" charset="0"/>
                      </a:endParaRPr>
                    </a:p>
                  </a:txBody>
                  <a:tcPr marL="2014" marR="2014" marT="201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Allan Bouchard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3299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5 - Digits 34-41  (T&amp;L 865)</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0785758"/>
                  </a:ext>
                </a:extLst>
              </a:tr>
              <a:tr h="71598">
                <a:tc gridSpan="3">
                  <a:txBody>
                    <a:bodyPr/>
                    <a:lstStyle/>
                    <a:p>
                      <a:pPr algn="l" fontAlgn="ctr"/>
                      <a:r>
                        <a:rPr lang="fr-FR" sz="400" b="1" i="0" u="none" strike="noStrike" dirty="0">
                          <a:solidFill>
                            <a:srgbClr val="FFFFFF"/>
                          </a:solidFill>
                          <a:effectLst/>
                          <a:latin typeface="Calibri" panose="020F0502020204030204" pitchFamily="34" charset="0"/>
                        </a:rPr>
                        <a:t>Front Office Support-MA/PSA/IPC (T&amp;L 840)</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4 - Digits 30-39 (T&amp;L 815)</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Joseph (Jody) Fletcher</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7349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805964"/>
                  </a:ext>
                </a:extLst>
              </a:tr>
              <a:tr h="137677">
                <a:tc>
                  <a:txBody>
                    <a:bodyPr/>
                    <a:lstStyle/>
                    <a:p>
                      <a:pPr algn="l" fontAlgn="ctr"/>
                      <a:r>
                        <a:rPr lang="en-US" sz="400" b="0" i="0" u="none" strike="noStrike" dirty="0">
                          <a:solidFill>
                            <a:srgbClr val="000000"/>
                          </a:solidFill>
                          <a:effectLst/>
                          <a:latin typeface="Calibri" panose="020F0502020204030204" pitchFamily="34" charset="0"/>
                        </a:rPr>
                        <a:t>Ken Seguin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7282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Richard Colbert</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4345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de-DE" sz="400" b="1" i="0" u="none" strike="noStrike">
                          <a:solidFill>
                            <a:srgbClr val="FFFFFF"/>
                          </a:solidFill>
                          <a:effectLst/>
                          <a:latin typeface="Calibri" panose="020F0502020204030204" pitchFamily="34" charset="0"/>
                        </a:rPr>
                        <a:t>RVSR 6 - Digits 42-49 (T&amp;L 847)</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ctr"/>
                      <a:r>
                        <a:rPr lang="en-US" sz="400" b="1" i="0" u="none" strike="noStrike" dirty="0">
                          <a:solidFill>
                            <a:srgbClr val="FFFFFF"/>
                          </a:solidFill>
                          <a:effectLst/>
                          <a:latin typeface="Calibri" panose="020F0502020204030204" pitchFamily="34" charset="0"/>
                        </a:rPr>
                        <a:t>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ctr"/>
                      <a:r>
                        <a:rPr lang="en-US" sz="400" b="1" i="0" u="none" strike="noStrike" dirty="0">
                          <a:solidFill>
                            <a:srgbClr val="FFFFFF"/>
                          </a:solidFill>
                          <a:effectLst/>
                          <a:latin typeface="Calibri" panose="020F0502020204030204" pitchFamily="34" charset="0"/>
                        </a:rPr>
                        <a:t> </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598323235"/>
                  </a:ext>
                </a:extLst>
              </a:tr>
              <a:tr h="71598">
                <a:tc>
                  <a:txBody>
                    <a:bodyPr/>
                    <a:lstStyle/>
                    <a:p>
                      <a:pPr algn="l" fontAlgn="ctr"/>
                      <a:r>
                        <a:rPr lang="en-US" sz="400" b="0" i="0" u="none" strike="noStrike" dirty="0">
                          <a:solidFill>
                            <a:srgbClr val="000000"/>
                          </a:solidFill>
                          <a:effectLst/>
                          <a:latin typeface="Calibri" panose="020F0502020204030204" pitchFamily="34" charset="0"/>
                        </a:rPr>
                        <a:t>Jeffrey Berry</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Lead MA</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5957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Donald (Will) Clark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7316</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Michael Palmer</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7973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567822"/>
                  </a:ext>
                </a:extLst>
              </a:tr>
              <a:tr h="71598">
                <a:tc>
                  <a:txBody>
                    <a:bodyPr/>
                    <a:lstStyle/>
                    <a:p>
                      <a:pPr algn="l" fontAlgn="ctr"/>
                      <a:r>
                        <a:rPr lang="en-US" sz="400" b="0" i="0" u="none" strike="noStrike" dirty="0">
                          <a:solidFill>
                            <a:srgbClr val="000000"/>
                          </a:solidFill>
                          <a:effectLst/>
                          <a:latin typeface="Calibri" panose="020F0502020204030204" pitchFamily="34" charset="0"/>
                        </a:rPr>
                        <a:t>Tammy Holman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dirty="0">
                          <a:solidFill>
                            <a:srgbClr val="000000"/>
                          </a:solidFill>
                          <a:effectLst/>
                          <a:latin typeface="Calibri" panose="020F0502020204030204" pitchFamily="34" charset="0"/>
                        </a:rPr>
                        <a:t>MA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5927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5 - Digits 40-49 (T&amp;L 825)</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7 - Digits 50-58 (T&amp;L 849)</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2721253"/>
                  </a:ext>
                </a:extLst>
              </a:tr>
              <a:tr h="71598">
                <a:tc>
                  <a:txBody>
                    <a:bodyPr/>
                    <a:lstStyle/>
                    <a:p>
                      <a:pPr algn="l" fontAlgn="ctr"/>
                      <a:r>
                        <a:rPr lang="en-US" sz="400" b="0" i="0" u="none" strike="noStrike" dirty="0">
                          <a:solidFill>
                            <a:srgbClr val="000000"/>
                          </a:solidFill>
                          <a:effectLst/>
                          <a:latin typeface="Calibri" panose="020F0502020204030204" pitchFamily="34" charset="0"/>
                        </a:rPr>
                        <a:t>Jeffrey Herring</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MA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6087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Lucille Hood</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7883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James (Jim) Beauchamp</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7358</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8613"/>
                  </a:ext>
                </a:extLst>
              </a:tr>
              <a:tr h="71598">
                <a:tc>
                  <a:txBody>
                    <a:bodyPr/>
                    <a:lstStyle/>
                    <a:p>
                      <a:pPr algn="l" fontAlgn="ctr"/>
                      <a:r>
                        <a:rPr lang="en-US" sz="400" b="0" i="0" u="none" strike="noStrike" dirty="0">
                          <a:solidFill>
                            <a:srgbClr val="000000"/>
                          </a:solidFill>
                          <a:effectLst/>
                          <a:latin typeface="Calibri" panose="020F0502020204030204" pitchFamily="34" charset="0"/>
                        </a:rPr>
                        <a:t>Jason Robinson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MA </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6314</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Charron Hopson-Swift</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solidFill>
                            <a:srgbClr val="000000"/>
                          </a:solidFill>
                          <a:effectLst/>
                          <a:latin typeface="Calibri" panose="020F0502020204030204" pitchFamily="34" charset="0"/>
                        </a:rPr>
                        <a:t>6134</a:t>
                      </a:r>
                    </a:p>
                  </a:txBody>
                  <a:tcPr marL="2014" marR="2014" marT="20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8 -Digits 59-67  (T&amp;L 880)</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3499878"/>
                  </a:ext>
                </a:extLst>
              </a:tr>
              <a:tr h="71598">
                <a:tc>
                  <a:txBody>
                    <a:bodyPr/>
                    <a:lstStyle/>
                    <a:p>
                      <a:pPr algn="l" fontAlgn="ctr"/>
                      <a:r>
                        <a:rPr lang="en-US" sz="400" b="0" i="0" u="none" strike="noStrike" dirty="0">
                          <a:solidFill>
                            <a:srgbClr val="000000"/>
                          </a:solidFill>
                          <a:effectLst/>
                          <a:latin typeface="Calibri" panose="020F0502020204030204" pitchFamily="34" charset="0"/>
                        </a:rPr>
                        <a:t>Jose Gonzalez-Perez</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PSA</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6507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6 - Digits 50-59 (T&amp;L 876)</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Rafael Ovalle</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7827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866223"/>
                  </a:ext>
                </a:extLst>
              </a:tr>
              <a:tr h="71598">
                <a:tc>
                  <a:txBody>
                    <a:bodyPr/>
                    <a:lstStyle/>
                    <a:p>
                      <a:pPr algn="l" fontAlgn="ctr"/>
                      <a:r>
                        <a:rPr lang="en-US" sz="400" b="0" i="0" u="none" strike="noStrike" dirty="0">
                          <a:solidFill>
                            <a:srgbClr val="000000"/>
                          </a:solidFill>
                          <a:effectLst/>
                          <a:latin typeface="Calibri" panose="020F0502020204030204" pitchFamily="34" charset="0"/>
                        </a:rPr>
                        <a:t>David Markham</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PSA</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7604</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Melody Pavlica</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7365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9 - Digits 68-75 (T&amp;L 873)                                                                  </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7224240"/>
                  </a:ext>
                </a:extLst>
              </a:tr>
              <a:tr h="71598">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Kevin Danaher</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 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6502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Christopher Nadeau</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5872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744642"/>
                  </a:ext>
                </a:extLst>
              </a:tr>
              <a:tr h="71598">
                <a:tc gridSpan="3">
                  <a:txBody>
                    <a:bodyPr/>
                    <a:lstStyle/>
                    <a:p>
                      <a:pPr algn="l" fontAlgn="ctr"/>
                      <a:r>
                        <a:rPr lang="en-US" sz="400" b="1" i="0" u="none" strike="noStrike" dirty="0">
                          <a:solidFill>
                            <a:srgbClr val="FFFFFF"/>
                          </a:solidFill>
                          <a:effectLst/>
                          <a:latin typeface="Calibri" panose="020F0502020204030204" pitchFamily="34" charset="0"/>
                        </a:rPr>
                        <a:t>MISCELLANEOUS</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7  - Digits 60-69 (T&amp;L 848)</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10 - Digits 76-83  (T&amp;L 842)                                                                  </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9016099"/>
                  </a:ext>
                </a:extLst>
              </a:tr>
              <a:tr h="71598">
                <a:tc>
                  <a:txBody>
                    <a:bodyPr/>
                    <a:lstStyle/>
                    <a:p>
                      <a:pPr algn="l" fontAlgn="ctr"/>
                      <a:r>
                        <a:rPr lang="en-US" sz="400" b="1" i="0" u="none" strike="noStrike" dirty="0">
                          <a:solidFill>
                            <a:srgbClr val="000000"/>
                          </a:solidFill>
                          <a:effectLst/>
                          <a:latin typeface="Calibri" panose="020F0502020204030204" pitchFamily="34" charset="0"/>
                        </a:rPr>
                        <a:t>Directors Office</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en-US" sz="400" b="1" i="0" u="none" strike="noStrike" dirty="0">
                          <a:solidFill>
                            <a:srgbClr val="000000"/>
                          </a:solidFill>
                          <a:effectLst/>
                          <a:latin typeface="Calibri" panose="020F0502020204030204" pitchFamily="34" charset="0"/>
                        </a:rPr>
                        <a:t>5900</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Erica Oladeji</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6603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Ulyssee McBurrough</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7313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488993"/>
                  </a:ext>
                </a:extLst>
              </a:tr>
              <a:tr h="71598">
                <a:tc>
                  <a:txBody>
                    <a:bodyPr/>
                    <a:lstStyle/>
                    <a:p>
                      <a:pPr algn="l" fontAlgn="ctr"/>
                      <a:r>
                        <a:rPr lang="en-US" sz="400" b="1" i="0" u="none" strike="noStrike" dirty="0">
                          <a:solidFill>
                            <a:srgbClr val="000000"/>
                          </a:solidFill>
                          <a:effectLst/>
                          <a:latin typeface="Calibri" panose="020F0502020204030204" pitchFamily="34" charset="0"/>
                        </a:rPr>
                        <a:t>LGY Universal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en-US" sz="400" b="1" i="0" u="none" strike="noStrike" dirty="0">
                          <a:solidFill>
                            <a:srgbClr val="000000"/>
                          </a:solidFill>
                          <a:effectLst/>
                          <a:latin typeface="Calibri" panose="020F0502020204030204" pitchFamily="34" charset="0"/>
                        </a:rPr>
                        <a:t>7500</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Vacant</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 </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11 - Digits 84-91 (T&amp;L 838)</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460921"/>
                  </a:ext>
                </a:extLst>
              </a:tr>
              <a:tr h="71598">
                <a:tc>
                  <a:txBody>
                    <a:bodyPr/>
                    <a:lstStyle/>
                    <a:p>
                      <a:pPr algn="l" fontAlgn="ctr"/>
                      <a:r>
                        <a:rPr lang="en-US" sz="400" b="1" i="0" u="none" strike="noStrike" dirty="0">
                          <a:solidFill>
                            <a:srgbClr val="000000"/>
                          </a:solidFill>
                          <a:effectLst/>
                          <a:latin typeface="Calibri" panose="020F0502020204030204" pitchFamily="34" charset="0"/>
                        </a:rPr>
                        <a:t>VR&amp;E Universal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en-US" sz="400" b="1" i="0" u="none" strike="noStrike" dirty="0">
                          <a:solidFill>
                            <a:srgbClr val="000000"/>
                          </a:solidFill>
                          <a:effectLst/>
                          <a:latin typeface="Calibri" panose="020F0502020204030204" pitchFamily="34" charset="0"/>
                        </a:rPr>
                        <a:t>7902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8  - Digits 70-79 (T&amp;L 816)</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Carlos Ortiz</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 </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829395"/>
                  </a:ext>
                </a:extLst>
              </a:tr>
              <a:tr h="71598">
                <a:tc>
                  <a:txBody>
                    <a:bodyPr/>
                    <a:lstStyle/>
                    <a:p>
                      <a:pPr algn="l" fontAlgn="ctr"/>
                      <a:r>
                        <a:rPr lang="en-US" sz="400" b="1" i="0" u="none" strike="noStrike" dirty="0">
                          <a:solidFill>
                            <a:srgbClr val="000000"/>
                          </a:solidFill>
                          <a:effectLst/>
                          <a:latin typeface="Calibri" panose="020F0502020204030204" pitchFamily="34" charset="0"/>
                        </a:rPr>
                        <a:t>SSD Main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en-US" sz="400" b="1" i="0" u="none" strike="noStrike" dirty="0">
                          <a:solidFill>
                            <a:srgbClr val="000000"/>
                          </a:solidFill>
                          <a:effectLst/>
                          <a:latin typeface="Calibri" panose="020F0502020204030204" pitchFamily="34" charset="0"/>
                        </a:rPr>
                        <a:t>5999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John Alahouzous (Acting)</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7323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RVSR 12 - Digits 92-99 (T&amp;L 870)                                                                  </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1633991"/>
                  </a:ext>
                </a:extLst>
              </a:tr>
              <a:tr h="71598">
                <a:tc>
                  <a:txBody>
                    <a:bodyPr/>
                    <a:lstStyle/>
                    <a:p>
                      <a:pPr algn="l" fontAlgn="ctr"/>
                      <a:r>
                        <a:rPr lang="en-US" sz="400" b="0" i="0" u="none" strike="noStrike" dirty="0">
                          <a:solidFill>
                            <a:srgbClr val="000000"/>
                          </a:solidFill>
                          <a:effectLst/>
                          <a:latin typeface="Calibri" panose="020F0502020204030204" pitchFamily="34" charset="0"/>
                        </a:rPr>
                        <a:t>VSC Conf Rm Polycom</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7387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Michael Barfield</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6577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Tonya Blackman</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 </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682842"/>
                  </a:ext>
                </a:extLst>
              </a:tr>
              <a:tr h="71598">
                <a:tc>
                  <a:txBody>
                    <a:bodyPr/>
                    <a:lstStyle/>
                    <a:p>
                      <a:pPr algn="l" fontAlgn="ctr"/>
                      <a:r>
                        <a:rPr lang="en-US" sz="400" b="0" i="0" u="none" strike="noStrike" dirty="0">
                          <a:solidFill>
                            <a:srgbClr val="000000"/>
                          </a:solidFill>
                          <a:effectLst/>
                          <a:latin typeface="Calibri" panose="020F0502020204030204" pitchFamily="34" charset="0"/>
                        </a:rPr>
                        <a:t>Rm 222</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5828</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9 - Digits 80-89 (T&amp;L 826)                                                                       </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470215"/>
                  </a:ext>
                </a:extLst>
              </a:tr>
              <a:tr h="71598">
                <a:tc>
                  <a:txBody>
                    <a:bodyPr/>
                    <a:lstStyle/>
                    <a:p>
                      <a:pPr algn="l" fontAlgn="ctr"/>
                      <a:r>
                        <a:rPr lang="en-US" sz="400" b="0" i="0" u="none" strike="noStrike" dirty="0">
                          <a:solidFill>
                            <a:srgbClr val="000000"/>
                          </a:solidFill>
                          <a:effectLst/>
                          <a:latin typeface="Calibri" panose="020F0502020204030204" pitchFamily="34" charset="0"/>
                        </a:rPr>
                        <a:t>NSC</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7744</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Frank Trent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7693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400" b="1" i="0" u="none" strike="noStrike" dirty="0">
                          <a:solidFill>
                            <a:srgbClr val="FFFFFF"/>
                          </a:solidFill>
                          <a:effectLst/>
                          <a:latin typeface="Calibri" panose="020F0502020204030204" pitchFamily="34" charset="0"/>
                        </a:rPr>
                        <a:t>QRT 1 - RQRS (T&amp;L 819)</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4945092"/>
                  </a:ext>
                </a:extLst>
              </a:tr>
              <a:tr h="69957">
                <a:tc>
                  <a:txBody>
                    <a:bodyPr/>
                    <a:lstStyle/>
                    <a:p>
                      <a:pPr algn="l" fontAlgn="ctr"/>
                      <a:r>
                        <a:rPr lang="en-US" sz="400" b="0" i="0" u="none" strike="noStrike" dirty="0">
                          <a:solidFill>
                            <a:srgbClr val="000000"/>
                          </a:solidFill>
                          <a:effectLst/>
                          <a:latin typeface="Calibri" panose="020F0502020204030204" pitchFamily="34" charset="0"/>
                        </a:rPr>
                        <a:t>Mailroom</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5990</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solidFill>
                            <a:srgbClr val="000000"/>
                          </a:solidFill>
                          <a:effectLst/>
                          <a:latin typeface="Calibri" panose="020F0502020204030204" pitchFamily="34" charset="0"/>
                        </a:rPr>
                        <a:t>Robert (Bobby) Riley</a:t>
                      </a:r>
                    </a:p>
                  </a:txBody>
                  <a:tcPr marL="2014" marR="2014" marT="20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solidFill>
                            <a:srgbClr val="000000"/>
                          </a:solidFill>
                          <a:effectLst/>
                          <a:latin typeface="Calibri" panose="020F0502020204030204" pitchFamily="34" charset="0"/>
                        </a:rPr>
                        <a:t>6519</a:t>
                      </a:r>
                    </a:p>
                  </a:txBody>
                  <a:tcPr marL="2014" marR="2014" marT="20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Dul'che Stewart</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7305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831256"/>
                  </a:ext>
                </a:extLst>
              </a:tr>
              <a:tr h="71598">
                <a:tc>
                  <a:txBody>
                    <a:bodyPr/>
                    <a:lstStyle/>
                    <a:p>
                      <a:pPr algn="l" fontAlgn="ctr"/>
                      <a:r>
                        <a:rPr lang="en-US" sz="400" b="0" i="0" u="none" strike="noStrike" dirty="0">
                          <a:solidFill>
                            <a:srgbClr val="000000"/>
                          </a:solidFill>
                          <a:effectLst/>
                          <a:latin typeface="Calibri" panose="020F0502020204030204" pitchFamily="34" charset="0"/>
                        </a:rPr>
                        <a:t>PIV Room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6097</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de-DE" sz="400" b="1" i="0" u="none" strike="noStrike">
                          <a:solidFill>
                            <a:srgbClr val="FFFFFF"/>
                          </a:solidFill>
                          <a:effectLst/>
                          <a:latin typeface="Calibri" panose="020F0502020204030204" pitchFamily="34" charset="0"/>
                        </a:rPr>
                        <a:t>VSR 10 - Digits 90-99 (T&amp;L 812)</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Donald Printz</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7540</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112162"/>
                  </a:ext>
                </a:extLst>
              </a:tr>
              <a:tr h="71598">
                <a:tc>
                  <a:txBody>
                    <a:bodyPr/>
                    <a:lstStyle/>
                    <a:p>
                      <a:pPr algn="l" fontAlgn="ctr"/>
                      <a:r>
                        <a:rPr lang="en-US" sz="400" b="0" i="0" u="none" strike="noStrike" dirty="0">
                          <a:solidFill>
                            <a:srgbClr val="000000"/>
                          </a:solidFill>
                          <a:effectLst/>
                          <a:latin typeface="Calibri" panose="020F0502020204030204" pitchFamily="34" charset="0"/>
                        </a:rPr>
                        <a:t>Cafeteria</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5978</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Daniel Soto</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7624</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400" b="1" i="0" u="none" strike="noStrike" dirty="0">
                          <a:solidFill>
                            <a:srgbClr val="FFFFFF"/>
                          </a:solidFill>
                          <a:effectLst/>
                          <a:latin typeface="Calibri" panose="020F0502020204030204" pitchFamily="34" charset="0"/>
                        </a:rPr>
                        <a:t>QRT 2 - AQRS (T&amp;L 872); Trainees (T&amp;L 871)</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464007"/>
                  </a:ext>
                </a:extLst>
              </a:tr>
              <a:tr h="71598">
                <a:tc>
                  <a:txBody>
                    <a:bodyPr/>
                    <a:lstStyle/>
                    <a:p>
                      <a:pPr algn="l" fontAlgn="ctr"/>
                      <a:r>
                        <a:rPr lang="en-US" sz="400" b="0" i="0" u="none" strike="noStrike" dirty="0">
                          <a:solidFill>
                            <a:srgbClr val="000000"/>
                          </a:solidFill>
                          <a:effectLst/>
                          <a:latin typeface="Calibri" panose="020F0502020204030204" pitchFamily="34" charset="0"/>
                        </a:rPr>
                        <a:t>Jerry Harrold, Privacy</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7019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solidFill>
                            <a:srgbClr val="000000"/>
                          </a:solidFill>
                          <a:effectLst/>
                          <a:latin typeface="Calibri" panose="020F0502020204030204" pitchFamily="34" charset="0"/>
                        </a:rPr>
                        <a:t>Ural Kincaid</a:t>
                      </a:r>
                    </a:p>
                  </a:txBody>
                  <a:tcPr marL="2014" marR="2014" marT="20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solidFill>
                            <a:srgbClr val="000000"/>
                          </a:solidFill>
                          <a:effectLst/>
                          <a:latin typeface="Calibri" panose="020F0502020204030204" pitchFamily="34" charset="0"/>
                        </a:rPr>
                        <a:t>7813</a:t>
                      </a:r>
                    </a:p>
                  </a:txBody>
                  <a:tcPr marL="2014" marR="2014" marT="20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Cicily Randolph</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407-835-5574</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566198"/>
                  </a:ext>
                </a:extLst>
              </a:tr>
              <a:tr h="71598">
                <a:tc>
                  <a:txBody>
                    <a:bodyPr/>
                    <a:lstStyle/>
                    <a:p>
                      <a:pPr algn="l" fontAlgn="ctr"/>
                      <a:r>
                        <a:rPr lang="en-US" sz="400" b="0" i="0" u="none" strike="noStrike" dirty="0">
                          <a:solidFill>
                            <a:srgbClr val="000000"/>
                          </a:solidFill>
                          <a:effectLst/>
                          <a:latin typeface="Calibri" panose="020F0502020204030204" pitchFamily="34" charset="0"/>
                        </a:rPr>
                        <a:t>Vincent Castro, Privacy</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dirty="0">
                          <a:solidFill>
                            <a:srgbClr val="000000"/>
                          </a:solidFill>
                          <a:effectLst/>
                          <a:latin typeface="Calibri" panose="020F0502020204030204" pitchFamily="34" charset="0"/>
                        </a:rPr>
                        <a:t>7695</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Matt Schnelting</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7223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74454"/>
                  </a:ext>
                </a:extLst>
              </a:tr>
              <a:tr h="71598">
                <a:tc rowSpan="2">
                  <a:txBody>
                    <a:bodyPr/>
                    <a:lstStyle/>
                    <a:p>
                      <a:pPr algn="ctr" fontAlgn="ctr"/>
                      <a:r>
                        <a:rPr lang="en-US" sz="400" b="1" i="0" u="none" strike="noStrike" dirty="0">
                          <a:solidFill>
                            <a:srgbClr val="FFFFFF"/>
                          </a:solidFill>
                          <a:effectLst/>
                          <a:latin typeface="Calibri" panose="020F0502020204030204" pitchFamily="34" charset="0"/>
                        </a:rPr>
                        <a:t>VA Police</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gridSpan="2">
                  <a:txBody>
                    <a:bodyPr/>
                    <a:lstStyle/>
                    <a:p>
                      <a:pPr algn="ctr" fontAlgn="ctr"/>
                      <a:r>
                        <a:rPr lang="en-US" sz="400" b="1" i="0" u="none" strike="noStrike" dirty="0">
                          <a:solidFill>
                            <a:srgbClr val="FFFFFF"/>
                          </a:solidFill>
                          <a:effectLst/>
                          <a:latin typeface="Calibri" panose="020F0502020204030204" pitchFamily="34" charset="0"/>
                        </a:rPr>
                        <a:t>5989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en-US" sz="400" b="1" i="0" u="none" strike="noStrike" dirty="0">
                          <a:solidFill>
                            <a:srgbClr val="FFFFFF"/>
                          </a:solidFill>
                          <a:effectLst/>
                          <a:latin typeface="Calibri" panose="020F0502020204030204" pitchFamily="34" charset="0"/>
                        </a:rPr>
                        <a:t>PUBLIC CONTACT TEAM (T&amp;L 808, 843, 845)</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Charles (Chuck) Simms</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6039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800917"/>
                  </a:ext>
                </a:extLst>
              </a:tr>
              <a:tr h="71598">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April Dasher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6402</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Deb Gross</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5893</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523567"/>
                  </a:ext>
                </a:extLst>
              </a:tr>
              <a:tr h="71598">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Chad Wainwright </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3219</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29070256"/>
                  </a:ext>
                </a:extLst>
              </a:tr>
              <a:tr h="71598">
                <a:tc gridSpan="3">
                  <a:txBody>
                    <a:bodyPr/>
                    <a:lstStyle/>
                    <a:p>
                      <a:pPr algn="l" fontAlgn="ctr"/>
                      <a:r>
                        <a:rPr lang="en-US" sz="400" b="1" i="0" u="none" strike="noStrike" dirty="0">
                          <a:solidFill>
                            <a:srgbClr val="FFFFFF"/>
                          </a:solidFill>
                          <a:effectLst/>
                          <a:latin typeface="Calibri" panose="020F0502020204030204" pitchFamily="34" charset="0"/>
                        </a:rPr>
                        <a:t>Detailed </a:t>
                      </a: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solidFill>
                            <a:srgbClr val="000000"/>
                          </a:solidFill>
                          <a:effectLst/>
                          <a:latin typeface="Calibri" panose="020F0502020204030204" pitchFamily="34" charset="0"/>
                        </a:rPr>
                        <a:t>Tisha Ferguson</a:t>
                      </a:r>
                    </a:p>
                  </a:txBody>
                  <a:tcPr marL="2014" marR="2014" marT="20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solidFill>
                            <a:srgbClr val="000000"/>
                          </a:solidFill>
                          <a:effectLst/>
                          <a:latin typeface="Calibri" panose="020F0502020204030204" pitchFamily="34" charset="0"/>
                        </a:rPr>
                        <a:t>3249</a:t>
                      </a:r>
                    </a:p>
                  </a:txBody>
                  <a:tcPr marL="2014" marR="2014" marT="20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a:noFill/>
                    </a:lnT>
                    <a:lnB>
                      <a:noFill/>
                    </a:lnB>
                  </a:tcPr>
                </a:tc>
                <a:extLst>
                  <a:ext uri="{0D108BD9-81ED-4DB2-BD59-A6C34878D82A}">
                    <a16:rowId xmlns:a16="http://schemas.microsoft.com/office/drawing/2014/main" val="4127033924"/>
                  </a:ext>
                </a:extLst>
              </a:tr>
              <a:tr h="71598">
                <a:tc>
                  <a:txBody>
                    <a:bodyPr/>
                    <a:lstStyle/>
                    <a:p>
                      <a:pPr algn="l" fontAlgn="ctr"/>
                      <a:r>
                        <a:rPr lang="en-US" sz="300" b="0" i="0" u="none" strike="noStrike" dirty="0">
                          <a:solidFill>
                            <a:srgbClr val="000000"/>
                          </a:solidFill>
                          <a:effectLst/>
                          <a:latin typeface="Calibri" panose="020F0502020204030204" pitchFamily="34" charset="0"/>
                        </a:rPr>
                        <a:t>Alison Weise (Acting HR Chief)</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7806</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dirty="0">
                          <a:solidFill>
                            <a:srgbClr val="000000"/>
                          </a:solidFill>
                          <a:effectLst/>
                          <a:latin typeface="Calibri" panose="020F0502020204030204" pitchFamily="34" charset="0"/>
                        </a:rPr>
                        <a:t>Jannet Moreira</a:t>
                      </a:r>
                    </a:p>
                  </a:txBody>
                  <a:tcPr marL="2014" marR="2014" marT="2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dirty="0">
                          <a:solidFill>
                            <a:srgbClr val="000000"/>
                          </a:solidFill>
                          <a:effectLst/>
                          <a:latin typeface="Calibri" panose="020F0502020204030204" pitchFamily="34" charset="0"/>
                        </a:rPr>
                        <a:t>Asst. Coach</a:t>
                      </a:r>
                    </a:p>
                  </a:txBody>
                  <a:tcPr marL="2014" marR="2014" marT="2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panose="020F0502020204030204" pitchFamily="34" charset="0"/>
                        </a:rPr>
                        <a:t> </a:t>
                      </a:r>
                    </a:p>
                  </a:txBody>
                  <a:tcPr marL="2014" marR="2014" marT="2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dirty="0">
                        <a:solidFill>
                          <a:srgbClr val="000000"/>
                        </a:solidFill>
                        <a:effectLst/>
                        <a:latin typeface="Calibri" panose="020F0502020204030204" pitchFamily="34" charset="0"/>
                      </a:endParaRPr>
                    </a:p>
                  </a:txBody>
                  <a:tcPr marL="2014" marR="2014" marT="201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2014" marR="2014" marT="2014" marB="0" anchor="b">
                    <a:lnL>
                      <a:noFill/>
                    </a:lnL>
                    <a:lnR>
                      <a:noFill/>
                    </a:lnR>
                    <a:lnT>
                      <a:noFill/>
                    </a:lnT>
                    <a:lnB>
                      <a:noFill/>
                    </a:lnB>
                  </a:tcPr>
                </a:tc>
                <a:extLst>
                  <a:ext uri="{0D108BD9-81ED-4DB2-BD59-A6C34878D82A}">
                    <a16:rowId xmlns:a16="http://schemas.microsoft.com/office/drawing/2014/main" val="1826312189"/>
                  </a:ext>
                </a:extLst>
              </a:tr>
            </a:tbl>
          </a:graphicData>
        </a:graphic>
      </p:graphicFrame>
    </p:spTree>
    <p:extLst>
      <p:ext uri="{BB962C8B-B14F-4D97-AF65-F5344CB8AC3E}">
        <p14:creationId xmlns:p14="http://schemas.microsoft.com/office/powerpoint/2010/main" val="110196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400" dirty="0">
                <a:latin typeface="Georgia" panose="02040502050405020303" pitchFamily="18" charset="0"/>
              </a:rPr>
              <a:t>St Petersburg VSC Employees</a:t>
            </a:r>
          </a:p>
        </p:txBody>
      </p:sp>
      <p:sp>
        <p:nvSpPr>
          <p:cNvPr id="4" name="Slide Number Placeholder 3"/>
          <p:cNvSpPr>
            <a:spLocks noGrp="1"/>
          </p:cNvSpPr>
          <p:nvPr>
            <p:ph type="sldNum" sz="quarter" idx="12"/>
          </p:nvPr>
        </p:nvSpPr>
        <p:spPr/>
        <p:txBody>
          <a:bodyPr/>
          <a:lstStyle/>
          <a:p>
            <a:pPr>
              <a:defRPr/>
            </a:pPr>
            <a:fld id="{CCBA4231-17E8-4FBA-9216-1A3063ABFD58}" type="slidenum">
              <a:rPr lang="en-US" smtClean="0"/>
              <a:pPr>
                <a:defRPr/>
              </a:pPr>
              <a:t>3</a:t>
            </a:fld>
            <a:endParaRPr lang="en-US" dirty="0"/>
          </a:p>
        </p:txBody>
      </p:sp>
      <p:graphicFrame>
        <p:nvGraphicFramePr>
          <p:cNvPr id="2" name="Object 1">
            <a:extLst>
              <a:ext uri="{FF2B5EF4-FFF2-40B4-BE49-F238E27FC236}">
                <a16:creationId xmlns:a16="http://schemas.microsoft.com/office/drawing/2014/main" id="{8742FCF4-6DD9-4256-AFF5-EE2E338F30AB}"/>
              </a:ext>
            </a:extLst>
          </p:cNvPr>
          <p:cNvGraphicFramePr>
            <a:graphicFrameLocks noChangeAspect="1"/>
          </p:cNvGraphicFramePr>
          <p:nvPr>
            <p:extLst>
              <p:ext uri="{D42A27DB-BD31-4B8C-83A1-F6EECF244321}">
                <p14:modId xmlns:p14="http://schemas.microsoft.com/office/powerpoint/2010/main" val="3139451607"/>
              </p:ext>
            </p:extLst>
          </p:nvPr>
        </p:nvGraphicFramePr>
        <p:xfrm>
          <a:off x="1700213" y="925513"/>
          <a:ext cx="3414712" cy="3189287"/>
        </p:xfrm>
        <a:graphic>
          <a:graphicData uri="http://schemas.openxmlformats.org/presentationml/2006/ole">
            <mc:AlternateContent xmlns:mc="http://schemas.openxmlformats.org/markup-compatibility/2006">
              <mc:Choice xmlns:v="urn:schemas-microsoft-com:vml" Requires="v">
                <p:oleObj spid="_x0000_s1049" name="Worksheet" r:id="rId4" imgW="5362543" imgH="5724593" progId="Excel.Sheet.12">
                  <p:embed/>
                </p:oleObj>
              </mc:Choice>
              <mc:Fallback>
                <p:oleObj name="Worksheet" r:id="rId4" imgW="5362543" imgH="5724593" progId="Excel.Sheet.12">
                  <p:embed/>
                  <p:pic>
                    <p:nvPicPr>
                      <p:cNvPr id="2" name="Object 1">
                        <a:extLst>
                          <a:ext uri="{FF2B5EF4-FFF2-40B4-BE49-F238E27FC236}">
                            <a16:creationId xmlns:a16="http://schemas.microsoft.com/office/drawing/2014/main" id="{8742FCF4-6DD9-4256-AFF5-EE2E338F30AB}"/>
                          </a:ext>
                        </a:extLst>
                      </p:cNvPr>
                      <p:cNvPicPr/>
                      <p:nvPr/>
                    </p:nvPicPr>
                    <p:blipFill>
                      <a:blip r:embed="rId5"/>
                      <a:stretch>
                        <a:fillRect/>
                      </a:stretch>
                    </p:blipFill>
                    <p:spPr>
                      <a:xfrm>
                        <a:off x="1700213" y="925513"/>
                        <a:ext cx="3414712" cy="3189287"/>
                      </a:xfrm>
                      <a:prstGeom prst="rect">
                        <a:avLst/>
                      </a:prstGeom>
                    </p:spPr>
                  </p:pic>
                </p:oleObj>
              </mc:Fallback>
            </mc:AlternateContent>
          </a:graphicData>
        </a:graphic>
      </p:graphicFrame>
    </p:spTree>
    <p:extLst>
      <p:ext uri="{BB962C8B-B14F-4D97-AF65-F5344CB8AC3E}">
        <p14:creationId xmlns:p14="http://schemas.microsoft.com/office/powerpoint/2010/main" val="259302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9529-0775-403E-B01A-9996FC804953}"/>
              </a:ext>
            </a:extLst>
          </p:cNvPr>
          <p:cNvSpPr>
            <a:spLocks noGrp="1"/>
          </p:cNvSpPr>
          <p:nvPr>
            <p:ph type="title"/>
          </p:nvPr>
        </p:nvSpPr>
        <p:spPr/>
        <p:txBody>
          <a:bodyPr>
            <a:normAutofit/>
          </a:bodyPr>
          <a:lstStyle/>
          <a:p>
            <a:pPr algn="ctr"/>
            <a:r>
              <a:rPr lang="en-US" sz="2400" dirty="0">
                <a:latin typeface="Georgia" panose="02040502050405020303" pitchFamily="18" charset="0"/>
              </a:rPr>
              <a:t>Blue Water Navy Nehmer</a:t>
            </a:r>
          </a:p>
        </p:txBody>
      </p:sp>
      <p:sp>
        <p:nvSpPr>
          <p:cNvPr id="3" name="Content Placeholder 2">
            <a:extLst>
              <a:ext uri="{FF2B5EF4-FFF2-40B4-BE49-F238E27FC236}">
                <a16:creationId xmlns:a16="http://schemas.microsoft.com/office/drawing/2014/main" id="{35EE9B47-028B-44C6-A013-07C6F8C54888}"/>
              </a:ext>
            </a:extLst>
          </p:cNvPr>
          <p:cNvSpPr>
            <a:spLocks noGrp="1"/>
          </p:cNvSpPr>
          <p:nvPr>
            <p:ph idx="1"/>
          </p:nvPr>
        </p:nvSpPr>
        <p:spPr/>
        <p:txBody>
          <a:bodyPr>
            <a:normAutofit/>
          </a:bodyPr>
          <a:lstStyle/>
          <a:p>
            <a:pPr marL="0" indent="0">
              <a:buNone/>
            </a:pPr>
            <a:r>
              <a:rPr lang="en-US" sz="1200" dirty="0">
                <a:solidFill>
                  <a:srgbClr val="1A1A1A"/>
                </a:solidFill>
                <a:effectLst/>
                <a:ea typeface="Times New Roman" panose="02020603050405020304" pitchFamily="18" charset="0"/>
              </a:rPr>
              <a:t>On November 5, 2020, the U.S. District Court of the Northern District of California ordered readjudication of disability compensation claims in which Department of Veterans Affairs (VA) previously denied compensation, on the grounds that Veterans were not entitled to the presumption of herbicide exposure, because they did not set foot on the landmass of Vietnam or serve in its inland waterways. (</a:t>
            </a:r>
            <a:r>
              <a:rPr lang="en-US" sz="1200" i="1" dirty="0">
                <a:solidFill>
                  <a:srgbClr val="1A1A1A"/>
                </a:solidFill>
                <a:effectLst/>
                <a:ea typeface="Times New Roman" panose="02020603050405020304" pitchFamily="18" charset="0"/>
              </a:rPr>
              <a:t>Nehmer, et al v. U.S. Department of Veterans Affairs</a:t>
            </a:r>
            <a:r>
              <a:rPr lang="en-US" sz="1200" dirty="0">
                <a:solidFill>
                  <a:srgbClr val="1A1A1A"/>
                </a:solidFill>
                <a:effectLst/>
                <a:ea typeface="Times New Roman" panose="02020603050405020304" pitchFamily="18" charset="0"/>
              </a:rPr>
              <a:t>, No. C 86-06160 WHA).  14 offices were selected to process these claims. </a:t>
            </a:r>
          </a:p>
          <a:p>
            <a:pPr marL="0" indent="0">
              <a:buNone/>
            </a:pPr>
            <a:endParaRPr lang="en-US" sz="1200" dirty="0">
              <a:effectLst/>
              <a:ea typeface="Times New Roman" panose="02020603050405020304" pitchFamily="18" charset="0"/>
            </a:endParaRPr>
          </a:p>
          <a:p>
            <a:pPr marL="0" marR="0" indent="0">
              <a:spcBef>
                <a:spcPts val="0"/>
              </a:spcBef>
              <a:spcAft>
                <a:spcPts val="750"/>
              </a:spcAft>
              <a:buNone/>
            </a:pPr>
            <a:r>
              <a:rPr lang="en-US" sz="1200" dirty="0">
                <a:solidFill>
                  <a:srgbClr val="1A1A1A"/>
                </a:solidFill>
                <a:effectLst/>
                <a:ea typeface="Times New Roman" panose="02020603050405020304" pitchFamily="18" charset="0"/>
              </a:rPr>
              <a:t>Offices started to process these claims in late April 2021.</a:t>
            </a:r>
            <a:endParaRPr lang="en-US" sz="1200" dirty="0">
              <a:effectLst/>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200" dirty="0">
                <a:solidFill>
                  <a:srgbClr val="1A1A1A"/>
                </a:solidFill>
                <a:effectLst/>
                <a:ea typeface="Times New Roman" panose="02020603050405020304" pitchFamily="18" charset="0"/>
              </a:rPr>
              <a:t>Approximately 59,000 completions</a:t>
            </a:r>
            <a:endParaRPr lang="en-US" sz="1200" dirty="0">
              <a:effectLst/>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200" dirty="0">
                <a:solidFill>
                  <a:srgbClr val="1A1A1A"/>
                </a:solidFill>
                <a:effectLst/>
                <a:ea typeface="Times New Roman" panose="02020603050405020304" pitchFamily="18" charset="0"/>
              </a:rPr>
              <a:t>Average days to complete: 161</a:t>
            </a:r>
            <a:endParaRPr lang="en-US" sz="1200" dirty="0">
              <a:effectLst/>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200" dirty="0">
                <a:solidFill>
                  <a:srgbClr val="1A1A1A"/>
                </a:solidFill>
                <a:effectLst/>
                <a:ea typeface="Times New Roman" panose="02020603050405020304" pitchFamily="18" charset="0"/>
              </a:rPr>
              <a:t>Retroactive payments: $126 million</a:t>
            </a:r>
          </a:p>
          <a:p>
            <a:endParaRPr lang="en-US" dirty="0"/>
          </a:p>
        </p:txBody>
      </p:sp>
      <p:sp>
        <p:nvSpPr>
          <p:cNvPr id="4" name="Slide Number Placeholder 3">
            <a:extLst>
              <a:ext uri="{FF2B5EF4-FFF2-40B4-BE49-F238E27FC236}">
                <a16:creationId xmlns:a16="http://schemas.microsoft.com/office/drawing/2014/main" id="{9AA3ACF2-1B80-4164-84AF-02B950794FB3}"/>
              </a:ext>
            </a:extLst>
          </p:cNvPr>
          <p:cNvSpPr>
            <a:spLocks noGrp="1"/>
          </p:cNvSpPr>
          <p:nvPr>
            <p:ph type="sldNum" sz="quarter" idx="12"/>
          </p:nvPr>
        </p:nvSpPr>
        <p:spPr/>
        <p:txBody>
          <a:bodyPr/>
          <a:lstStyle/>
          <a:p>
            <a:pPr>
              <a:defRPr/>
            </a:pPr>
            <a:fld id="{CCBA4231-17E8-4FBA-9216-1A3063ABFD58}" type="slidenum">
              <a:rPr lang="en-US" smtClean="0"/>
              <a:pPr>
                <a:defRPr/>
              </a:pPr>
              <a:t>4</a:t>
            </a:fld>
            <a:endParaRPr lang="en-US" dirty="0"/>
          </a:p>
        </p:txBody>
      </p:sp>
    </p:spTree>
    <p:extLst>
      <p:ext uri="{BB962C8B-B14F-4D97-AF65-F5344CB8AC3E}">
        <p14:creationId xmlns:p14="http://schemas.microsoft.com/office/powerpoint/2010/main" val="390066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7B8C-7906-464C-A104-BB7A7B7CF390}"/>
              </a:ext>
            </a:extLst>
          </p:cNvPr>
          <p:cNvSpPr>
            <a:spLocks noGrp="1"/>
          </p:cNvSpPr>
          <p:nvPr>
            <p:ph type="title"/>
          </p:nvPr>
        </p:nvSpPr>
        <p:spPr/>
        <p:txBody>
          <a:bodyPr>
            <a:normAutofit/>
          </a:bodyPr>
          <a:lstStyle/>
          <a:p>
            <a:pPr algn="ctr"/>
            <a:r>
              <a:rPr lang="en-US" sz="2400" dirty="0">
                <a:latin typeface="Georgia" panose="02040502050405020303" pitchFamily="18" charset="0"/>
              </a:rPr>
              <a:t>NDAA Presumptives</a:t>
            </a:r>
          </a:p>
        </p:txBody>
      </p:sp>
      <p:sp>
        <p:nvSpPr>
          <p:cNvPr id="3" name="Content Placeholder 2">
            <a:extLst>
              <a:ext uri="{FF2B5EF4-FFF2-40B4-BE49-F238E27FC236}">
                <a16:creationId xmlns:a16="http://schemas.microsoft.com/office/drawing/2014/main" id="{DA8A7678-5AE9-4C95-B14B-2E2973970B2A}"/>
              </a:ext>
            </a:extLst>
          </p:cNvPr>
          <p:cNvSpPr>
            <a:spLocks noGrp="1"/>
          </p:cNvSpPr>
          <p:nvPr>
            <p:ph idx="1"/>
          </p:nvPr>
        </p:nvSpPr>
        <p:spPr>
          <a:xfrm>
            <a:off x="647299" y="1095375"/>
            <a:ext cx="6309360" cy="2610803"/>
          </a:xfrm>
        </p:spPr>
        <p:txBody>
          <a:bodyPr>
            <a:normAutofit/>
          </a:bodyPr>
          <a:lstStyle/>
          <a:p>
            <a:pPr marL="0" marR="0" indent="0">
              <a:lnSpc>
                <a:spcPct val="107000"/>
              </a:lnSpc>
              <a:spcBef>
                <a:spcPts val="0"/>
              </a:spcBef>
              <a:spcAft>
                <a:spcPts val="750"/>
              </a:spcAft>
              <a:buNone/>
            </a:pPr>
            <a:r>
              <a:rPr lang="en-US" sz="1200" dirty="0">
                <a:solidFill>
                  <a:srgbClr val="333333"/>
                </a:solidFill>
                <a:effectLst/>
                <a:ea typeface="Times New Roman" panose="02020603050405020304" pitchFamily="18" charset="0"/>
                <a:cs typeface="Times New Roman" panose="02020603050405020304" pitchFamily="18" charset="0"/>
              </a:rPr>
              <a:t>On January 1, 2020, the </a:t>
            </a:r>
            <a:r>
              <a:rPr lang="en-US" sz="1200" u="none" strike="noStrike" dirty="0">
                <a:solidFill>
                  <a:srgbClr val="03787C"/>
                </a:solidFill>
                <a:effectLst/>
                <a:ea typeface="Times New Roman" panose="02020603050405020304" pitchFamily="18" charset="0"/>
                <a:cs typeface="Times New Roman" panose="02020603050405020304" pitchFamily="18" charset="0"/>
                <a:hlinkClick r:id="rId2"/>
              </a:rPr>
              <a:t>William M. Thornberry National Defense Authorization Act for Fiscal Year 2021</a:t>
            </a:r>
            <a:r>
              <a:rPr lang="en-US" sz="1200" dirty="0">
                <a:solidFill>
                  <a:srgbClr val="333333"/>
                </a:solidFill>
                <a:effectLst/>
                <a:ea typeface="Times New Roman" panose="02020603050405020304" pitchFamily="18" charset="0"/>
                <a:cs typeface="Times New Roman" panose="02020603050405020304" pitchFamily="18" charset="0"/>
              </a:rPr>
              <a:t> was passed into law. The law added three diseases to the list of those that are presumptively associated with exposure to herbicide agents, such as Agent Orange.  The new conditions are:</a:t>
            </a:r>
            <a:r>
              <a:rPr lang="en-US" sz="1200" dirty="0">
                <a:ea typeface="Times New Roman" panose="02020603050405020304" pitchFamily="18" charset="0"/>
                <a:cs typeface="Times New Roman" panose="02020603050405020304" pitchFamily="18" charset="0"/>
              </a:rPr>
              <a:t>  </a:t>
            </a:r>
            <a:r>
              <a:rPr lang="en-US" sz="1200" dirty="0">
                <a:solidFill>
                  <a:srgbClr val="333333"/>
                </a:solidFill>
                <a:effectLst/>
                <a:ea typeface="Times New Roman" panose="02020603050405020304" pitchFamily="18" charset="0"/>
                <a:cs typeface="Times New Roman" panose="02020603050405020304" pitchFamily="18" charset="0"/>
              </a:rPr>
              <a:t>bladder cancer,</a:t>
            </a:r>
            <a:r>
              <a:rPr lang="en-US" sz="1200" dirty="0">
                <a:solidFill>
                  <a:srgbClr val="333333"/>
                </a:solidFill>
                <a:ea typeface="Times New Roman" panose="02020603050405020304" pitchFamily="18" charset="0"/>
                <a:cs typeface="Times New Roman" panose="02020603050405020304" pitchFamily="18" charset="0"/>
              </a:rPr>
              <a:t> </a:t>
            </a:r>
            <a:r>
              <a:rPr lang="en-US" sz="1200" dirty="0">
                <a:solidFill>
                  <a:srgbClr val="333333"/>
                </a:solidFill>
                <a:effectLst/>
                <a:ea typeface="Times New Roman" panose="02020603050405020304" pitchFamily="18" charset="0"/>
                <a:cs typeface="Times New Roman" panose="02020603050405020304" pitchFamily="18" charset="0"/>
              </a:rPr>
              <a:t>hypothyroidism, and</a:t>
            </a:r>
            <a:r>
              <a:rPr lang="en-US" sz="1200" dirty="0">
                <a:solidFill>
                  <a:srgbClr val="333333"/>
                </a:solidFill>
                <a:ea typeface="Times New Roman" panose="02020603050405020304" pitchFamily="18" charset="0"/>
                <a:cs typeface="Times New Roman" panose="02020603050405020304" pitchFamily="18" charset="0"/>
              </a:rPr>
              <a:t> </a:t>
            </a:r>
            <a:r>
              <a:rPr lang="en-US" sz="1200" dirty="0">
                <a:solidFill>
                  <a:srgbClr val="333333"/>
                </a:solidFill>
                <a:effectLst/>
                <a:ea typeface="Times New Roman" panose="02020603050405020304" pitchFamily="18" charset="0"/>
                <a:cs typeface="Times New Roman" panose="02020603050405020304" pitchFamily="18" charset="0"/>
              </a:rPr>
              <a:t>Parkinsonism, or Parkinson-like symptoms.</a:t>
            </a:r>
            <a:endParaRPr lang="en-US" sz="1200" dirty="0">
              <a:solidFill>
                <a:srgbClr val="333333"/>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333333"/>
                </a:solidFill>
                <a:ea typeface="Times New Roman" panose="02020603050405020304" pitchFamily="18" charset="0"/>
                <a:cs typeface="Times New Roman" panose="02020603050405020304" pitchFamily="18" charset="0"/>
              </a:rPr>
              <a:t>Offices</a:t>
            </a:r>
            <a:r>
              <a:rPr lang="en-US" sz="1200" dirty="0">
                <a:solidFill>
                  <a:srgbClr val="333333"/>
                </a:solidFill>
                <a:effectLst/>
                <a:ea typeface="Times New Roman" panose="02020603050405020304" pitchFamily="18" charset="0"/>
                <a:cs typeface="Times New Roman" panose="02020603050405020304" pitchFamily="18" charset="0"/>
              </a:rPr>
              <a:t> started to process these claims June 21, 2021.</a:t>
            </a:r>
            <a:endParaRPr lang="en-US" sz="1200" dirty="0">
              <a:effectLst/>
              <a:ea typeface="Calibri" panose="020F0502020204030204" pitchFamily="34" charset="0"/>
              <a:cs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200" dirty="0">
                <a:solidFill>
                  <a:srgbClr val="1A1A1A"/>
                </a:solidFill>
                <a:effectLst/>
                <a:ea typeface="Times New Roman" panose="02020603050405020304" pitchFamily="18" charset="0"/>
              </a:rPr>
              <a:t>Approximately 44,000 completions</a:t>
            </a:r>
            <a:endParaRPr lang="en-US" sz="1200" dirty="0">
              <a:effectLst/>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200" dirty="0">
                <a:solidFill>
                  <a:srgbClr val="1A1A1A"/>
                </a:solidFill>
                <a:effectLst/>
                <a:ea typeface="Times New Roman" panose="02020603050405020304" pitchFamily="18" charset="0"/>
              </a:rPr>
              <a:t>Average days to complete: 210</a:t>
            </a:r>
            <a:endParaRPr lang="en-US" sz="1200" dirty="0">
              <a:effectLst/>
              <a:ea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200" dirty="0">
                <a:solidFill>
                  <a:srgbClr val="1A1A1A"/>
                </a:solidFill>
                <a:effectLst/>
                <a:ea typeface="Times New Roman" panose="02020603050405020304" pitchFamily="18" charset="0"/>
              </a:rPr>
              <a:t>Retroactive payments $</a:t>
            </a:r>
            <a:r>
              <a:rPr lang="en-US" sz="1200" dirty="0">
                <a:solidFill>
                  <a:srgbClr val="1A1A1A"/>
                </a:solidFill>
                <a:ea typeface="Times New Roman" panose="02020603050405020304" pitchFamily="18" charset="0"/>
              </a:rPr>
              <a:t>411</a:t>
            </a:r>
            <a:r>
              <a:rPr lang="en-US" sz="1200" dirty="0">
                <a:solidFill>
                  <a:srgbClr val="1A1A1A"/>
                </a:solidFill>
                <a:effectLst/>
                <a:ea typeface="Times New Roman" panose="02020603050405020304" pitchFamily="18" charset="0"/>
              </a:rPr>
              <a:t> million</a:t>
            </a:r>
            <a:endParaRPr lang="en-US" sz="1200" dirty="0">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C77D919-8DBE-4D69-869F-28F5E48B6BB4}"/>
              </a:ext>
            </a:extLst>
          </p:cNvPr>
          <p:cNvSpPr>
            <a:spLocks noGrp="1"/>
          </p:cNvSpPr>
          <p:nvPr>
            <p:ph type="sldNum" sz="quarter" idx="12"/>
          </p:nvPr>
        </p:nvSpPr>
        <p:spPr/>
        <p:txBody>
          <a:bodyPr/>
          <a:lstStyle/>
          <a:p>
            <a:pPr>
              <a:defRPr/>
            </a:pPr>
            <a:fld id="{CCBA4231-17E8-4FBA-9216-1A3063ABFD58}" type="slidenum">
              <a:rPr lang="en-US" smtClean="0"/>
              <a:pPr>
                <a:defRPr/>
              </a:pPr>
              <a:t>5</a:t>
            </a:fld>
            <a:endParaRPr lang="en-US" dirty="0"/>
          </a:p>
        </p:txBody>
      </p:sp>
    </p:spTree>
    <p:extLst>
      <p:ext uri="{BB962C8B-B14F-4D97-AF65-F5344CB8AC3E}">
        <p14:creationId xmlns:p14="http://schemas.microsoft.com/office/powerpoint/2010/main" val="396084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C2FD-FFC7-4496-A12D-523D21BD571A}"/>
              </a:ext>
            </a:extLst>
          </p:cNvPr>
          <p:cNvSpPr>
            <a:spLocks noGrp="1"/>
          </p:cNvSpPr>
          <p:nvPr>
            <p:ph type="title"/>
          </p:nvPr>
        </p:nvSpPr>
        <p:spPr/>
        <p:txBody>
          <a:bodyPr>
            <a:normAutofit/>
          </a:bodyPr>
          <a:lstStyle/>
          <a:p>
            <a:r>
              <a:rPr lang="en-US" sz="2400" dirty="0">
                <a:latin typeface="Georgia" panose="02040502050405020303" pitchFamily="18" charset="0"/>
              </a:rPr>
              <a:t>Military Environmental Exposure Claims</a:t>
            </a:r>
          </a:p>
        </p:txBody>
      </p:sp>
      <p:sp>
        <p:nvSpPr>
          <p:cNvPr id="3" name="Content Placeholder 2">
            <a:extLst>
              <a:ext uri="{FF2B5EF4-FFF2-40B4-BE49-F238E27FC236}">
                <a16:creationId xmlns:a16="http://schemas.microsoft.com/office/drawing/2014/main" id="{059B5B68-51C3-4CDF-A83E-4DA2A5A1784C}"/>
              </a:ext>
            </a:extLst>
          </p:cNvPr>
          <p:cNvSpPr>
            <a:spLocks noGrp="1"/>
          </p:cNvSpPr>
          <p:nvPr>
            <p:ph idx="1"/>
          </p:nvPr>
        </p:nvSpPr>
        <p:spPr>
          <a:xfrm>
            <a:off x="502920" y="1305499"/>
            <a:ext cx="6309360" cy="2400679"/>
          </a:xfrm>
        </p:spPr>
        <p:txBody>
          <a:bodyPr>
            <a:normAutofit fontScale="40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900" dirty="0">
                <a:effectLst/>
                <a:ea typeface="Calibri" panose="020F0502020204030204" pitchFamily="34" charset="0"/>
                <a:cs typeface="Calibri" panose="020F0502020204030204" pitchFamily="34" charset="0"/>
              </a:rPr>
              <a:t>On May 27, 2021, the Secretary</a:t>
            </a:r>
            <a:r>
              <a:rPr lang="en-US" sz="2900" dirty="0">
                <a:solidFill>
                  <a:srgbClr val="000000"/>
                </a:solidFill>
                <a:effectLst/>
                <a:ea typeface="Calibri" panose="020F0502020204030204" pitchFamily="34" charset="0"/>
                <a:cs typeface="Calibri" panose="020F0502020204030204" pitchFamily="34" charset="0"/>
              </a:rPr>
              <a:t> announced that the results of VA’s review support initiation of rulemaking to address the role that particulate matter pollution plays in generating chronic respiratory conditions, which may include asthma, rhinitis, and sinusitis, for Veterans who served in the Southwest Asia theater of operations during the Persian Gulf War, or in Afghanistan, Uzbekistan, Syria or Djibouti, on or after September 19, 2001.</a:t>
            </a:r>
          </a:p>
          <a:p>
            <a:pPr marL="0" marR="0" lvl="0" indent="0">
              <a:lnSpc>
                <a:spcPct val="107000"/>
              </a:lnSpc>
              <a:spcBef>
                <a:spcPts val="0"/>
              </a:spcBef>
              <a:spcAft>
                <a:spcPts val="0"/>
              </a:spcAft>
              <a:buNone/>
            </a:pPr>
            <a:endParaRPr lang="en-US" sz="29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900" dirty="0">
                <a:effectLst/>
                <a:ea typeface="Calibri" panose="020F0502020204030204" pitchFamily="34" charset="0"/>
                <a:cs typeface="Calibri" panose="020F0502020204030204" pitchFamily="34" charset="0"/>
              </a:rPr>
              <a:t>VA published an interim final rule on August 5, 2021, amending the adjudication regulations to establish a presumption of service connection for asthma, rhinitis and sinusitis.</a:t>
            </a:r>
            <a:endParaRPr lang="en-US" sz="2900" dirty="0">
              <a:effectLst/>
              <a:ea typeface="Calibri" panose="020F0502020204030204" pitchFamily="34" charset="0"/>
              <a:cs typeface="Times New Roman" panose="02020603050405020304" pitchFamily="18" charset="0"/>
            </a:endParaRPr>
          </a:p>
          <a:p>
            <a:pPr marL="0" indent="0">
              <a:buNone/>
            </a:pPr>
            <a:endParaRPr lang="en-US" sz="2900" i="1" dirty="0"/>
          </a:p>
          <a:p>
            <a:pPr marL="0" indent="0">
              <a:buNone/>
            </a:pPr>
            <a:endParaRPr lang="en-US" sz="2900" i="1" dirty="0"/>
          </a:p>
          <a:p>
            <a:pPr marL="0" indent="0">
              <a:buNone/>
            </a:pPr>
            <a:r>
              <a:rPr lang="en-US" sz="2900" i="1" dirty="0"/>
              <a:t>* VSC was provided additional 55 additional FTE to assist in the processing of these claims. </a:t>
            </a:r>
          </a:p>
          <a:p>
            <a:pPr marL="457200" lvl="1" indent="0" eaLnBrk="1" hangingPunct="1">
              <a:buFont typeface="Arial" charset="0"/>
              <a:buNone/>
              <a:defRPr/>
            </a:pPr>
            <a:endParaRPr lang="en-US" altLang="en-US" sz="1400" dirty="0">
              <a:cs typeface="Georgia" pitchFamily="18" charset="0"/>
            </a:endParaRPr>
          </a:p>
          <a:p>
            <a:endParaRPr lang="en-US" dirty="0"/>
          </a:p>
        </p:txBody>
      </p:sp>
      <p:sp>
        <p:nvSpPr>
          <p:cNvPr id="4" name="Slide Number Placeholder 3">
            <a:extLst>
              <a:ext uri="{FF2B5EF4-FFF2-40B4-BE49-F238E27FC236}">
                <a16:creationId xmlns:a16="http://schemas.microsoft.com/office/drawing/2014/main" id="{A0C72B34-FB76-4976-ADCC-5154690878FF}"/>
              </a:ext>
            </a:extLst>
          </p:cNvPr>
          <p:cNvSpPr>
            <a:spLocks noGrp="1"/>
          </p:cNvSpPr>
          <p:nvPr>
            <p:ph type="sldNum" sz="quarter" idx="12"/>
          </p:nvPr>
        </p:nvSpPr>
        <p:spPr/>
        <p:txBody>
          <a:bodyPr/>
          <a:lstStyle/>
          <a:p>
            <a:pPr>
              <a:defRPr/>
            </a:pPr>
            <a:fld id="{CCBA4231-17E8-4FBA-9216-1A3063ABFD58}" type="slidenum">
              <a:rPr lang="en-US" smtClean="0"/>
              <a:pPr>
                <a:defRPr/>
              </a:pPr>
              <a:t>6</a:t>
            </a:fld>
            <a:endParaRPr lang="en-US" dirty="0"/>
          </a:p>
        </p:txBody>
      </p:sp>
    </p:spTree>
    <p:extLst>
      <p:ext uri="{BB962C8B-B14F-4D97-AF65-F5344CB8AC3E}">
        <p14:creationId xmlns:p14="http://schemas.microsoft.com/office/powerpoint/2010/main" val="149174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7E78-E682-48C5-906F-63A8B6D22B12}"/>
              </a:ext>
            </a:extLst>
          </p:cNvPr>
          <p:cNvSpPr>
            <a:spLocks noGrp="1"/>
          </p:cNvSpPr>
          <p:nvPr>
            <p:ph type="title"/>
          </p:nvPr>
        </p:nvSpPr>
        <p:spPr/>
        <p:txBody>
          <a:bodyPr>
            <a:normAutofit fontScale="90000"/>
          </a:bodyPr>
          <a:lstStyle/>
          <a:p>
            <a:r>
              <a:rPr lang="en-US" dirty="0">
                <a:latin typeface="Georgia" panose="02040502050405020303" pitchFamily="18" charset="0"/>
              </a:rPr>
              <a:t>Military Environmental Exposure Claims Cont. </a:t>
            </a:r>
          </a:p>
        </p:txBody>
      </p:sp>
      <p:sp>
        <p:nvSpPr>
          <p:cNvPr id="3" name="Content Placeholder 2">
            <a:extLst>
              <a:ext uri="{FF2B5EF4-FFF2-40B4-BE49-F238E27FC236}">
                <a16:creationId xmlns:a16="http://schemas.microsoft.com/office/drawing/2014/main" id="{9E985A9E-088E-49E5-B929-03CE5D89C143}"/>
              </a:ext>
            </a:extLst>
          </p:cNvPr>
          <p:cNvSpPr>
            <a:spLocks noGrp="1"/>
          </p:cNvSpPr>
          <p:nvPr>
            <p:ph idx="1"/>
          </p:nvPr>
        </p:nvSpPr>
        <p:spPr/>
        <p:txBody>
          <a:bodyPr>
            <a:normAutofit/>
          </a:bodyPr>
          <a:lstStyle/>
          <a:p>
            <a:r>
              <a:rPr lang="en-US" sz="1200" dirty="0">
                <a:effectLst/>
                <a:latin typeface="Calibri" panose="020F0502020204030204" pitchFamily="34" charset="0"/>
                <a:ea typeface="Arial" panose="020B0604020202020204" pitchFamily="34" charset="0"/>
                <a:cs typeface="Calibri" panose="020F0502020204030204" pitchFamily="34" charset="0"/>
              </a:rPr>
              <a:t>On September 11, 2020, the National Academies of Sciences, Engineering and Medicine (NASEM) released the report, “Respiratory Health Effects of Airborne Hazards Exposures in the Southwest Asia Theater of Military Operations.” After receipt of this report, the Veterans Health Administration’s Health Outcomes Military Exposures team began a focused review of scientific and medical evidence related to exposure to fine particulate matter and the subsequent development of rare respiratory cancers. </a:t>
            </a:r>
          </a:p>
          <a:p>
            <a:r>
              <a:rPr lang="en-US" sz="1200" dirty="0">
                <a:effectLst/>
                <a:ea typeface="Arial" panose="020B0604020202020204" pitchFamily="34" charset="0"/>
                <a:cs typeface="Calibri" panose="020F0502020204030204" pitchFamily="34" charset="0"/>
              </a:rPr>
              <a:t>Based upon their research and recommendation, the Secretary initiated rulemaking related to presumptive service connection for the following nine (9) rare respiratory cancers for certain Veterans: squamous cell </a:t>
            </a:r>
            <a:r>
              <a:rPr lang="en-US" sz="1200" dirty="0">
                <a:effectLst/>
                <a:ea typeface="Symbol" panose="05050102010706020507" pitchFamily="18" charset="2"/>
                <a:cs typeface="Symbol" panose="05050102010706020507" pitchFamily="18" charset="2"/>
              </a:rPr>
              <a:t>carcinoma (SCC) of the larynx, SCC of the trachea, adenocarcinoma of the trachea, salivary gland-type tumors of the trachea, adenosquamous carcinoma of the lung, salivary gland type tumors of the lung, sarcomatoid carcinoma of the lung and typical and atypical carcinoid of the lung. </a:t>
            </a:r>
          </a:p>
          <a:p>
            <a:endParaRPr lang="en-US" sz="1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E0D2D33-E66B-4336-B99E-99BD38C42F8C}"/>
              </a:ext>
            </a:extLst>
          </p:cNvPr>
          <p:cNvSpPr>
            <a:spLocks noGrp="1"/>
          </p:cNvSpPr>
          <p:nvPr>
            <p:ph type="sldNum" sz="quarter" idx="12"/>
          </p:nvPr>
        </p:nvSpPr>
        <p:spPr/>
        <p:txBody>
          <a:bodyPr/>
          <a:lstStyle/>
          <a:p>
            <a:pPr>
              <a:defRPr/>
            </a:pPr>
            <a:fld id="{CCBA4231-17E8-4FBA-9216-1A3063ABFD58}" type="slidenum">
              <a:rPr lang="en-US" smtClean="0"/>
              <a:pPr>
                <a:defRPr/>
              </a:pPr>
              <a:t>7</a:t>
            </a:fld>
            <a:endParaRPr lang="en-US" dirty="0"/>
          </a:p>
        </p:txBody>
      </p:sp>
    </p:spTree>
    <p:extLst>
      <p:ext uri="{BB962C8B-B14F-4D97-AF65-F5344CB8AC3E}">
        <p14:creationId xmlns:p14="http://schemas.microsoft.com/office/powerpoint/2010/main" val="83604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A00-61DE-435D-86BD-A0D281A15D73}"/>
              </a:ext>
            </a:extLst>
          </p:cNvPr>
          <p:cNvSpPr>
            <a:spLocks noGrp="1"/>
          </p:cNvSpPr>
          <p:nvPr>
            <p:ph type="title"/>
          </p:nvPr>
        </p:nvSpPr>
        <p:spPr>
          <a:xfrm>
            <a:off x="436098" y="202996"/>
            <a:ext cx="6119406" cy="557428"/>
          </a:xfrm>
        </p:spPr>
        <p:txBody>
          <a:bodyPr>
            <a:normAutofit/>
          </a:bodyPr>
          <a:lstStyle/>
          <a:p>
            <a:pPr algn="ctr"/>
            <a:r>
              <a:rPr lang="en-US" sz="2400" kern="1200" dirty="0">
                <a:latin typeface="Georgia" panose="02040502050405020303" pitchFamily="18" charset="0"/>
              </a:rPr>
              <a:t>Hearings</a:t>
            </a:r>
            <a:endParaRPr lang="en-US" sz="2400" dirty="0">
              <a:latin typeface="Georgia" panose="02040502050405020303" pitchFamily="18" charset="0"/>
            </a:endParaRPr>
          </a:p>
        </p:txBody>
      </p:sp>
      <p:graphicFrame>
        <p:nvGraphicFramePr>
          <p:cNvPr id="62" name="Content Placeholder 5">
            <a:extLst>
              <a:ext uri="{FF2B5EF4-FFF2-40B4-BE49-F238E27FC236}">
                <a16:creationId xmlns:a16="http://schemas.microsoft.com/office/drawing/2014/main" id="{19B42AFD-6FEB-48F3-BA50-C226BFBDB843}"/>
              </a:ext>
            </a:extLst>
          </p:cNvPr>
          <p:cNvGraphicFramePr>
            <a:graphicFrameLocks noGrp="1"/>
          </p:cNvGraphicFramePr>
          <p:nvPr>
            <p:ph idx="1"/>
          </p:nvPr>
        </p:nvGraphicFramePr>
        <p:xfrm>
          <a:off x="669762" y="969579"/>
          <a:ext cx="5884868" cy="2695900"/>
        </p:xfrm>
        <a:graphic>
          <a:graphicData uri="http://schemas.openxmlformats.org/drawingml/2006/table">
            <a:tbl>
              <a:tblPr firstRow="1" bandRow="1">
                <a:tableStyleId>{5C22544A-7EE6-4342-B048-85BDC9FD1C3A}</a:tableStyleId>
              </a:tblPr>
              <a:tblGrid>
                <a:gridCol w="1921755">
                  <a:extLst>
                    <a:ext uri="{9D8B030D-6E8A-4147-A177-3AD203B41FA5}">
                      <a16:colId xmlns:a16="http://schemas.microsoft.com/office/drawing/2014/main" val="3574643649"/>
                    </a:ext>
                  </a:extLst>
                </a:gridCol>
                <a:gridCol w="765172">
                  <a:extLst>
                    <a:ext uri="{9D8B030D-6E8A-4147-A177-3AD203B41FA5}">
                      <a16:colId xmlns:a16="http://schemas.microsoft.com/office/drawing/2014/main" val="3676227512"/>
                    </a:ext>
                  </a:extLst>
                </a:gridCol>
                <a:gridCol w="437024">
                  <a:extLst>
                    <a:ext uri="{9D8B030D-6E8A-4147-A177-3AD203B41FA5}">
                      <a16:colId xmlns:a16="http://schemas.microsoft.com/office/drawing/2014/main" val="188115270"/>
                    </a:ext>
                  </a:extLst>
                </a:gridCol>
                <a:gridCol w="1995745">
                  <a:extLst>
                    <a:ext uri="{9D8B030D-6E8A-4147-A177-3AD203B41FA5}">
                      <a16:colId xmlns:a16="http://schemas.microsoft.com/office/drawing/2014/main" val="2234686"/>
                    </a:ext>
                  </a:extLst>
                </a:gridCol>
                <a:gridCol w="765172">
                  <a:extLst>
                    <a:ext uri="{9D8B030D-6E8A-4147-A177-3AD203B41FA5}">
                      <a16:colId xmlns:a16="http://schemas.microsoft.com/office/drawing/2014/main" val="4049090100"/>
                    </a:ext>
                  </a:extLst>
                </a:gridCol>
              </a:tblGrid>
              <a:tr h="236428">
                <a:tc>
                  <a:txBody>
                    <a:bodyPr/>
                    <a:lstStyle/>
                    <a:p>
                      <a:pPr algn="ctr" rtl="0" fontAlgn="ctr"/>
                      <a:r>
                        <a:rPr lang="en-US" sz="1000" u="sng" strike="noStrike" dirty="0">
                          <a:effectLst/>
                        </a:rPr>
                        <a:t>IN PERSON HEARINGS</a:t>
                      </a:r>
                      <a:endParaRPr lang="en-US" sz="1000" b="1" i="0" u="sng" strike="noStrike" dirty="0">
                        <a:solidFill>
                          <a:srgbClr val="FFFFFF"/>
                        </a:solidFill>
                        <a:effectLst/>
                        <a:latin typeface="Calibri" panose="020F0502020204030204" pitchFamily="34" charset="0"/>
                      </a:endParaRPr>
                    </a:p>
                  </a:txBody>
                  <a:tcPr marL="8302" marR="8302" marT="8302" marB="0" anchor="ctr"/>
                </a:tc>
                <a:tc>
                  <a:txBody>
                    <a:bodyPr/>
                    <a:lstStyle/>
                    <a:p>
                      <a:pPr algn="ctr" rtl="0" fontAlgn="ctr"/>
                      <a:r>
                        <a:rPr lang="en-US" sz="1000" u="sng" strike="noStrike" dirty="0">
                          <a:effectLst/>
                        </a:rPr>
                        <a:t>Totals</a:t>
                      </a:r>
                      <a:endParaRPr lang="en-US" sz="1000" b="1" i="0" u="sng" strike="noStrike" dirty="0">
                        <a:solidFill>
                          <a:srgbClr val="FFFFFF"/>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1000" u="sng" strike="noStrike" dirty="0">
                          <a:effectLst/>
                        </a:rPr>
                        <a:t>VIRTUAL</a:t>
                      </a:r>
                      <a:endParaRPr lang="en-US" sz="1000" b="1" i="0" u="sng" strike="noStrike" dirty="0">
                        <a:solidFill>
                          <a:srgbClr val="FFFFFF"/>
                        </a:solidFill>
                        <a:effectLst/>
                        <a:latin typeface="Calibri" panose="020F0502020204030204" pitchFamily="34" charset="0"/>
                      </a:endParaRPr>
                    </a:p>
                  </a:txBody>
                  <a:tcPr marL="8302" marR="8302" marT="8302" marB="0" anchor="ctr"/>
                </a:tc>
                <a:tc>
                  <a:txBody>
                    <a:bodyPr/>
                    <a:lstStyle/>
                    <a:p>
                      <a:pPr algn="ctr" rtl="0" fontAlgn="ctr"/>
                      <a:r>
                        <a:rPr lang="en-US" sz="1000" u="sng" strike="noStrike" dirty="0">
                          <a:effectLst/>
                        </a:rPr>
                        <a:t>Totals</a:t>
                      </a:r>
                      <a:endParaRPr lang="en-US" sz="1000" b="1" i="0" u="sng" strike="noStrike" dirty="0">
                        <a:solidFill>
                          <a:srgbClr val="FFFFFF"/>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2435875724"/>
                  </a:ext>
                </a:extLst>
              </a:tr>
              <a:tr h="204956">
                <a:tc>
                  <a:txBody>
                    <a:bodyPr/>
                    <a:lstStyle/>
                    <a:p>
                      <a:pPr algn="ctr" rtl="0" fontAlgn="ctr"/>
                      <a:r>
                        <a:rPr lang="en-US" sz="900" u="none" strike="noStrike" dirty="0">
                          <a:effectLst/>
                        </a:rPr>
                        <a:t>In Person Held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112</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Virtual Held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176</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238862358"/>
                  </a:ext>
                </a:extLst>
              </a:tr>
              <a:tr h="204956">
                <a:tc>
                  <a:txBody>
                    <a:bodyPr/>
                    <a:lstStyle/>
                    <a:p>
                      <a:pPr algn="ctr" rtl="0" fontAlgn="ctr"/>
                      <a:r>
                        <a:rPr lang="en-US" sz="900" u="none" strike="noStrike" dirty="0">
                          <a:effectLst/>
                        </a:rPr>
                        <a:t>Cancelled by the POA</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21</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Cancelled by the POA</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103</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1057275687"/>
                  </a:ext>
                </a:extLst>
              </a:tr>
              <a:tr h="204956">
                <a:tc>
                  <a:txBody>
                    <a:bodyPr/>
                    <a:lstStyle/>
                    <a:p>
                      <a:pPr algn="ctr" rtl="0" fontAlgn="ctr"/>
                      <a:r>
                        <a:rPr lang="en-US" sz="900" u="none" strike="noStrike" dirty="0">
                          <a:effectLst/>
                        </a:rPr>
                        <a:t>Cancelled by the VSC</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Cancelled by the VSC</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b="0" i="0" u="none" strike="noStrike" dirty="0">
                          <a:solidFill>
                            <a:srgbClr val="000000"/>
                          </a:solidFill>
                          <a:effectLst/>
                          <a:latin typeface="Calibri" panose="020F0502020204030204" pitchFamily="34" charset="0"/>
                        </a:rPr>
                        <a:t>7</a:t>
                      </a:r>
                    </a:p>
                  </a:txBody>
                  <a:tcPr marL="8302" marR="8302" marT="8302" marB="0" anchor="ctr"/>
                </a:tc>
                <a:extLst>
                  <a:ext uri="{0D108BD9-81ED-4DB2-BD59-A6C34878D82A}">
                    <a16:rowId xmlns:a16="http://schemas.microsoft.com/office/drawing/2014/main" val="966215882"/>
                  </a:ext>
                </a:extLst>
              </a:tr>
              <a:tr h="204956">
                <a:tc>
                  <a:txBody>
                    <a:bodyPr/>
                    <a:lstStyle/>
                    <a:p>
                      <a:pPr algn="ctr" rtl="0" fontAlgn="ctr"/>
                      <a:r>
                        <a:rPr lang="en-US" sz="900" u="none" strike="noStrike" dirty="0">
                          <a:effectLst/>
                        </a:rPr>
                        <a:t>Declined due to COVID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Declined due to COVID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4133672805"/>
                  </a:ext>
                </a:extLst>
              </a:tr>
              <a:tr h="204956">
                <a:tc>
                  <a:txBody>
                    <a:bodyPr/>
                    <a:lstStyle/>
                    <a:p>
                      <a:pPr algn="ctr" rtl="0" fontAlgn="ctr"/>
                      <a:r>
                        <a:rPr lang="en-US" sz="900" u="none" strike="noStrike" dirty="0">
                          <a:effectLst/>
                        </a:rPr>
                        <a:t>Reschedule due to COVID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Reschedule due to COVID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670037509"/>
                  </a:ext>
                </a:extLst>
              </a:tr>
              <a:tr h="204956">
                <a:tc>
                  <a:txBody>
                    <a:bodyPr/>
                    <a:lstStyle/>
                    <a:p>
                      <a:pPr algn="ctr" rtl="0" fontAlgn="ctr"/>
                      <a:r>
                        <a:rPr lang="en-US" sz="900" u="none" strike="noStrike" dirty="0">
                          <a:effectLst/>
                        </a:rPr>
                        <a:t>Rescheduled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35</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Rescheduled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59</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1083947987"/>
                  </a:ext>
                </a:extLst>
              </a:tr>
              <a:tr h="204956">
                <a:tc>
                  <a:txBody>
                    <a:bodyPr/>
                    <a:lstStyle/>
                    <a:p>
                      <a:pPr algn="ctr" rtl="0" fontAlgn="ctr"/>
                      <a:r>
                        <a:rPr lang="en-US" sz="900" u="none" strike="noStrike" dirty="0">
                          <a:effectLst/>
                        </a:rPr>
                        <a:t>Exam in lieu of Hearing</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Exam in lieu of Hearing</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17</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977742617"/>
                  </a:ext>
                </a:extLst>
              </a:tr>
              <a:tr h="204956">
                <a:tc>
                  <a:txBody>
                    <a:bodyPr/>
                    <a:lstStyle/>
                    <a:p>
                      <a:pPr algn="ctr" rtl="0" fontAlgn="ctr"/>
                      <a:r>
                        <a:rPr lang="en-US" sz="900" u="none" strike="noStrike" dirty="0">
                          <a:effectLst/>
                        </a:rPr>
                        <a:t>Incarcerated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Incarcerated</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1202317971"/>
                  </a:ext>
                </a:extLst>
              </a:tr>
              <a:tr h="204956">
                <a:tc>
                  <a:txBody>
                    <a:bodyPr/>
                    <a:lstStyle/>
                    <a:p>
                      <a:pPr algn="ctr" rtl="0" fontAlgn="ctr"/>
                      <a:r>
                        <a:rPr lang="en-US" sz="900" u="none" strike="noStrike" dirty="0">
                          <a:effectLst/>
                        </a:rPr>
                        <a:t>Veteran No Show</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10</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Veteran No Show</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22</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827295031"/>
                  </a:ext>
                </a:extLst>
              </a:tr>
              <a:tr h="204956">
                <a:tc>
                  <a:txBody>
                    <a:bodyPr/>
                    <a:lstStyle/>
                    <a:p>
                      <a:pPr algn="ctr" rtl="0" fontAlgn="ctr"/>
                      <a:r>
                        <a:rPr lang="en-US" sz="900" u="none" strike="noStrike" dirty="0">
                          <a:effectLst/>
                        </a:rPr>
                        <a:t>Hearing Officer No Show</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Hearing Officer No Show</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2</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4223489708"/>
                  </a:ext>
                </a:extLst>
              </a:tr>
              <a:tr h="204956">
                <a:tc>
                  <a:txBody>
                    <a:bodyPr/>
                    <a:lstStyle/>
                    <a:p>
                      <a:pPr marL="0" marR="0" lvl="0" indent="0" algn="ctr" defTabSz="548640" rtl="0" eaLnBrk="1" fontAlgn="ctr" latinLnBrk="0" hangingPunct="1">
                        <a:lnSpc>
                          <a:spcPct val="100000"/>
                        </a:lnSpc>
                        <a:spcBef>
                          <a:spcPts val="0"/>
                        </a:spcBef>
                        <a:spcAft>
                          <a:spcPts val="0"/>
                        </a:spcAft>
                        <a:buClrTx/>
                        <a:buSzTx/>
                        <a:buFontTx/>
                        <a:buNone/>
                        <a:tabLst/>
                        <a:defRPr/>
                      </a:pPr>
                      <a:r>
                        <a:rPr lang="en-US" sz="900" u="none" strike="noStrike" dirty="0">
                          <a:effectLst/>
                        </a:rPr>
                        <a:t>VSO -  No Show</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none" strike="noStrike" dirty="0">
                          <a:effectLst/>
                        </a:rPr>
                        <a:t>VSO -  No Show</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2</a:t>
                      </a:r>
                      <a:endParaRPr lang="en-US" sz="900" b="0" i="0" u="none" strike="noStrike" dirty="0">
                        <a:solidFill>
                          <a:srgbClr val="000000"/>
                        </a:solidFill>
                        <a:effectLst/>
                        <a:latin typeface="Calibri" panose="020F0502020204030204" pitchFamily="34" charset="0"/>
                      </a:endParaRPr>
                    </a:p>
                  </a:txBody>
                  <a:tcPr marL="8302" marR="8302" marT="8302" marB="0" anchor="ctr"/>
                </a:tc>
                <a:extLst>
                  <a:ext uri="{0D108BD9-81ED-4DB2-BD59-A6C34878D82A}">
                    <a16:rowId xmlns:a16="http://schemas.microsoft.com/office/drawing/2014/main" val="3201647868"/>
                  </a:ext>
                </a:extLst>
              </a:tr>
              <a:tr h="204956">
                <a:tc>
                  <a:txBody>
                    <a:bodyPr/>
                    <a:lstStyle/>
                    <a:p>
                      <a:pPr algn="ctr" rtl="0" fontAlgn="ctr"/>
                      <a:r>
                        <a:rPr lang="en-US" sz="900" u="sng" strike="noStrike" dirty="0">
                          <a:effectLst/>
                        </a:rPr>
                        <a:t>Totals</a:t>
                      </a:r>
                      <a:endParaRPr lang="en-US" sz="900" b="0" i="0" u="sng"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u="none" strike="noStrike" dirty="0">
                          <a:effectLst/>
                        </a:rPr>
                        <a:t>183</a:t>
                      </a:r>
                      <a:endParaRPr lang="en-US" sz="900" b="0" i="0" u="none" strike="noStrike" dirty="0">
                        <a:solidFill>
                          <a:srgbClr val="000000"/>
                        </a:solidFill>
                        <a:effectLst/>
                        <a:latin typeface="Calibri" panose="020F0502020204030204" pitchFamily="34" charset="0"/>
                      </a:endParaRPr>
                    </a:p>
                  </a:txBody>
                  <a:tcPr marL="8302" marR="8302" marT="8302" marB="0" anchor="ct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2" marR="8302" marT="8302" marB="0" anchor="b"/>
                </a:tc>
                <a:tc>
                  <a:txBody>
                    <a:bodyPr/>
                    <a:lstStyle/>
                    <a:p>
                      <a:pPr algn="ctr" rtl="0" fontAlgn="ctr"/>
                      <a:r>
                        <a:rPr lang="en-US" sz="900" u="sng" strike="noStrike" dirty="0">
                          <a:effectLst/>
                        </a:rPr>
                        <a:t>Totals</a:t>
                      </a:r>
                      <a:endParaRPr lang="en-US" sz="900" b="0" i="0" u="sng" strike="noStrike" dirty="0">
                        <a:solidFill>
                          <a:srgbClr val="000000"/>
                        </a:solidFill>
                        <a:effectLst/>
                        <a:latin typeface="Calibri" panose="020F0502020204030204" pitchFamily="34" charset="0"/>
                      </a:endParaRPr>
                    </a:p>
                  </a:txBody>
                  <a:tcPr marL="8302" marR="8302" marT="8302" marB="0" anchor="ctr"/>
                </a:tc>
                <a:tc>
                  <a:txBody>
                    <a:bodyPr/>
                    <a:lstStyle/>
                    <a:p>
                      <a:pPr algn="ctr" rtl="0" fontAlgn="ctr"/>
                      <a:r>
                        <a:rPr lang="en-US" sz="900" b="0" i="0" u="none" strike="noStrike" dirty="0">
                          <a:solidFill>
                            <a:srgbClr val="000000"/>
                          </a:solidFill>
                          <a:effectLst/>
                          <a:latin typeface="Calibri" panose="020F0502020204030204" pitchFamily="34" charset="0"/>
                        </a:rPr>
                        <a:t>388</a:t>
                      </a:r>
                    </a:p>
                  </a:txBody>
                  <a:tcPr marL="8302" marR="8302" marT="8302" marB="0" anchor="ctr"/>
                </a:tc>
                <a:extLst>
                  <a:ext uri="{0D108BD9-81ED-4DB2-BD59-A6C34878D82A}">
                    <a16:rowId xmlns:a16="http://schemas.microsoft.com/office/drawing/2014/main" val="336501404"/>
                  </a:ext>
                </a:extLst>
              </a:tr>
            </a:tbl>
          </a:graphicData>
        </a:graphic>
      </p:graphicFrame>
      <p:sp>
        <p:nvSpPr>
          <p:cNvPr id="4" name="Slide Number Placeholder 3">
            <a:extLst>
              <a:ext uri="{FF2B5EF4-FFF2-40B4-BE49-F238E27FC236}">
                <a16:creationId xmlns:a16="http://schemas.microsoft.com/office/drawing/2014/main" id="{C338597D-A488-4560-875C-36C554677312}"/>
              </a:ext>
            </a:extLst>
          </p:cNvPr>
          <p:cNvSpPr>
            <a:spLocks noGrp="1"/>
          </p:cNvSpPr>
          <p:nvPr>
            <p:ph type="sldNum" sz="quarter" idx="12"/>
          </p:nvPr>
        </p:nvSpPr>
        <p:spPr/>
        <p:txBody>
          <a:bodyPr>
            <a:normAutofit/>
          </a:bodyPr>
          <a:lstStyle/>
          <a:p>
            <a:pPr>
              <a:spcAft>
                <a:spcPts val="600"/>
              </a:spcAft>
              <a:defRPr/>
            </a:pPr>
            <a:fld id="{CCBA4231-17E8-4FBA-9216-1A3063ABFD58}" type="slidenum">
              <a:rPr lang="en-US" smtClean="0"/>
              <a:pPr>
                <a:spcAft>
                  <a:spcPts val="600"/>
                </a:spcAft>
                <a:defRPr/>
              </a:pPr>
              <a:t>8</a:t>
            </a:fld>
            <a:endParaRPr lang="en-US" dirty="0"/>
          </a:p>
        </p:txBody>
      </p:sp>
    </p:spTree>
    <p:extLst>
      <p:ext uri="{BB962C8B-B14F-4D97-AF65-F5344CB8AC3E}">
        <p14:creationId xmlns:p14="http://schemas.microsoft.com/office/powerpoint/2010/main" val="423969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10423</TotalTime>
  <Words>1560</Words>
  <Application>Microsoft Office PowerPoint</Application>
  <PresentationFormat>Custom</PresentationFormat>
  <Paragraphs>338</Paragraphs>
  <Slides>13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Georgia</vt:lpstr>
      <vt:lpstr>Myriad Pro</vt:lpstr>
      <vt:lpstr>Symbol</vt:lpstr>
      <vt:lpstr>Times New Roman</vt:lpstr>
      <vt:lpstr>Office Theme</vt:lpstr>
      <vt:lpstr>Worksheet</vt:lpstr>
      <vt:lpstr>PowerPoint Presentation</vt:lpstr>
      <vt:lpstr>Regional Office Management Team</vt:lpstr>
      <vt:lpstr>PowerPoint Presentation</vt:lpstr>
      <vt:lpstr>St Petersburg VSC Employees</vt:lpstr>
      <vt:lpstr>Blue Water Navy Nehmer</vt:lpstr>
      <vt:lpstr>NDAA Presumptives</vt:lpstr>
      <vt:lpstr>Military Environmental Exposure Claims</vt:lpstr>
      <vt:lpstr>Military Environmental Exposure Claims Cont. </vt:lpstr>
      <vt:lpstr>Hearings</vt:lpstr>
      <vt:lpstr>Printing Delay Resolved </vt:lpstr>
      <vt:lpstr>Public Contact and Outreach</vt:lpstr>
      <vt:lpstr>What’s New in Quality?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Durie, Shawn, VBASPT</dc:creator>
  <cp:lastModifiedBy>Fishman, Betsy, VBASPT</cp:lastModifiedBy>
  <cp:revision>746</cp:revision>
  <cp:lastPrinted>2016-09-23T18:03:06Z</cp:lastPrinted>
  <dcterms:created xsi:type="dcterms:W3CDTF">2011-05-12T19:56:03Z</dcterms:created>
  <dcterms:modified xsi:type="dcterms:W3CDTF">2022-04-25T14:24:39Z</dcterms:modified>
</cp:coreProperties>
</file>