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3" r:id="rId4"/>
  </p:sldMasterIdLst>
  <p:notesMasterIdLst>
    <p:notesMasterId r:id="rId23"/>
  </p:notesMasterIdLst>
  <p:handoutMasterIdLst>
    <p:handoutMasterId r:id="rId24"/>
  </p:handoutMasterIdLst>
  <p:sldIdLst>
    <p:sldId id="992" r:id="rId5"/>
    <p:sldId id="990" r:id="rId6"/>
    <p:sldId id="4609" r:id="rId7"/>
    <p:sldId id="3178" r:id="rId8"/>
    <p:sldId id="4602" r:id="rId9"/>
    <p:sldId id="996" r:id="rId10"/>
    <p:sldId id="4605" r:id="rId11"/>
    <p:sldId id="3560" r:id="rId12"/>
    <p:sldId id="3561" r:id="rId13"/>
    <p:sldId id="1004" r:id="rId14"/>
    <p:sldId id="4621" r:id="rId15"/>
    <p:sldId id="3151" r:id="rId16"/>
    <p:sldId id="4620" r:id="rId17"/>
    <p:sldId id="4616" r:id="rId18"/>
    <p:sldId id="4622" r:id="rId19"/>
    <p:sldId id="290" r:id="rId20"/>
    <p:sldId id="3566" r:id="rId21"/>
    <p:sldId id="1005" r:id="rId22"/>
  </p:sldIdLst>
  <p:sldSz cx="9144000" cy="6858000" type="screen4x3"/>
  <p:notesSz cx="7010400" cy="92964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partment of Veterans Affairs" initials="DoVA" lastIdx="1" clrIdx="0"/>
  <p:cmAuthor id="1" name="Christensen, Leah A" initials="CLA" lastIdx="3" clrIdx="1">
    <p:extLst>
      <p:ext uri="{19B8F6BF-5375-455C-9EA6-DF929625EA0E}">
        <p15:presenceInfo xmlns:p15="http://schemas.microsoft.com/office/powerpoint/2012/main" userId="S::Leah.Christensen@va.gov::d44b1312-fabc-4568-b32f-6c83a0dcc526" providerId="AD"/>
      </p:ext>
    </p:extLst>
  </p:cmAuthor>
  <p:cmAuthor id="2" name="Snyder, Mollie, VACO" initials="SMV" lastIdx="2" clrIdx="2">
    <p:extLst>
      <p:ext uri="{19B8F6BF-5375-455C-9EA6-DF929625EA0E}">
        <p15:presenceInfo xmlns:p15="http://schemas.microsoft.com/office/powerpoint/2012/main" userId="S::Mollie.Snyder@va.gov::116ad034-8795-4dfc-8cb7-8e11ab1d32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6"/>
    <a:srgbClr val="003D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71043" autoAdjust="0"/>
  </p:normalViewPr>
  <p:slideViewPr>
    <p:cSldViewPr>
      <p:cViewPr varScale="1">
        <p:scale>
          <a:sx n="75" d="100"/>
          <a:sy n="75" d="100"/>
        </p:scale>
        <p:origin x="630" y="90"/>
      </p:cViewPr>
      <p:guideLst>
        <p:guide orient="horz" pos="2160"/>
        <p:guide pos="2880"/>
      </p:guideLst>
    </p:cSldViewPr>
  </p:slideViewPr>
  <p:notesTextViewPr>
    <p:cViewPr>
      <p:scale>
        <a:sx n="1" d="1"/>
        <a:sy n="1" d="1"/>
      </p:scale>
      <p:origin x="0" y="0"/>
    </p:cViewPr>
  </p:notesTextViewPr>
  <p:sorterViewPr>
    <p:cViewPr>
      <p:scale>
        <a:sx n="162" d="100"/>
        <a:sy n="162" d="100"/>
      </p:scale>
      <p:origin x="0" y="0"/>
    </p:cViewPr>
  </p:sorterViewPr>
  <p:notesViewPr>
    <p:cSldViewPr>
      <p:cViewPr varScale="1">
        <p:scale>
          <a:sx n="82" d="100"/>
          <a:sy n="82" d="100"/>
        </p:scale>
        <p:origin x="-189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06055-25B4-4A59-A3E0-0A21139C2283}"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157625F3-2820-4750-9127-CDBC341052C4}">
      <dgm:prSet/>
      <dgm:spPr/>
      <dgm:t>
        <a:bodyPr/>
        <a:lstStyle/>
        <a:p>
          <a:r>
            <a:rPr lang="en-US" dirty="0"/>
            <a:t>Education and Support</a:t>
          </a:r>
        </a:p>
      </dgm:t>
    </dgm:pt>
    <dgm:pt modelId="{28886C21-51BF-4DF3-A835-17102E58DE7D}" type="parTrans" cxnId="{6174DD84-06AE-4EE1-A00A-65CEE1317A83}">
      <dgm:prSet/>
      <dgm:spPr/>
      <dgm:t>
        <a:bodyPr/>
        <a:lstStyle/>
        <a:p>
          <a:endParaRPr lang="en-US"/>
        </a:p>
      </dgm:t>
    </dgm:pt>
    <dgm:pt modelId="{EDEC99B5-B7D7-434F-A57E-497EC586A7E7}" type="sibTrans" cxnId="{6174DD84-06AE-4EE1-A00A-65CEE1317A83}">
      <dgm:prSet/>
      <dgm:spPr/>
      <dgm:t>
        <a:bodyPr/>
        <a:lstStyle/>
        <a:p>
          <a:endParaRPr lang="en-US"/>
        </a:p>
      </dgm:t>
    </dgm:pt>
    <dgm:pt modelId="{803045E8-AFD2-46C0-89ED-546445DD4B7C}">
      <dgm:prSet/>
      <dgm:spPr/>
      <dgm:t>
        <a:bodyPr/>
        <a:lstStyle/>
        <a:p>
          <a:r>
            <a:rPr lang="en-US" dirty="0"/>
            <a:t>Collaboration and Partnerships</a:t>
          </a:r>
        </a:p>
      </dgm:t>
    </dgm:pt>
    <dgm:pt modelId="{EA5FBA77-5E74-4D71-9793-DA3D2A5B9725}" type="parTrans" cxnId="{691BCC92-A196-4B1A-BC81-4550D7EC7C39}">
      <dgm:prSet/>
      <dgm:spPr/>
      <dgm:t>
        <a:bodyPr/>
        <a:lstStyle/>
        <a:p>
          <a:endParaRPr lang="en-US"/>
        </a:p>
      </dgm:t>
    </dgm:pt>
    <dgm:pt modelId="{F13E659A-C267-49D9-B6F7-033F89F9057F}" type="sibTrans" cxnId="{691BCC92-A196-4B1A-BC81-4550D7EC7C39}">
      <dgm:prSet/>
      <dgm:spPr/>
      <dgm:t>
        <a:bodyPr/>
        <a:lstStyle/>
        <a:p>
          <a:endParaRPr lang="en-US"/>
        </a:p>
      </dgm:t>
    </dgm:pt>
    <dgm:pt modelId="{CD923068-BD83-4F6C-82B5-F98FE0240D93}">
      <dgm:prSet/>
      <dgm:spPr/>
      <dgm:t>
        <a:bodyPr/>
        <a:lstStyle/>
        <a:p>
          <a:r>
            <a:rPr lang="en-US"/>
            <a:t>Outreach </a:t>
          </a:r>
        </a:p>
      </dgm:t>
    </dgm:pt>
    <dgm:pt modelId="{D42A30C5-0264-460A-8BBF-9AD05FC06ADF}" type="parTrans" cxnId="{B3FCFF14-4944-4A6E-8326-FB644D9D4DD2}">
      <dgm:prSet/>
      <dgm:spPr/>
      <dgm:t>
        <a:bodyPr/>
        <a:lstStyle/>
        <a:p>
          <a:endParaRPr lang="en-US"/>
        </a:p>
      </dgm:t>
    </dgm:pt>
    <dgm:pt modelId="{DA937E2B-31DB-470F-9CDA-E1C8D827C112}" type="sibTrans" cxnId="{B3FCFF14-4944-4A6E-8326-FB644D9D4DD2}">
      <dgm:prSet/>
      <dgm:spPr/>
      <dgm:t>
        <a:bodyPr/>
        <a:lstStyle/>
        <a:p>
          <a:endParaRPr lang="en-US"/>
        </a:p>
      </dgm:t>
    </dgm:pt>
    <dgm:pt modelId="{6FA018C2-5278-45A3-8DBF-60CC8C145EA6}">
      <dgm:prSet/>
      <dgm:spPr/>
      <dgm:t>
        <a:bodyPr/>
        <a:lstStyle/>
        <a:p>
          <a:r>
            <a:rPr lang="en-US"/>
            <a:t>Resources and Referrals  </a:t>
          </a:r>
        </a:p>
      </dgm:t>
    </dgm:pt>
    <dgm:pt modelId="{A4C1280D-C940-4154-A52C-C5104022A04B}" type="parTrans" cxnId="{5D3BC7FD-BBE0-4944-B297-19C4EF9D36F6}">
      <dgm:prSet/>
      <dgm:spPr/>
      <dgm:t>
        <a:bodyPr/>
        <a:lstStyle/>
        <a:p>
          <a:endParaRPr lang="en-US"/>
        </a:p>
      </dgm:t>
    </dgm:pt>
    <dgm:pt modelId="{483018A3-C0C3-45F5-9E73-B1528B698619}" type="sibTrans" cxnId="{5D3BC7FD-BBE0-4944-B297-19C4EF9D36F6}">
      <dgm:prSet/>
      <dgm:spPr/>
      <dgm:t>
        <a:bodyPr/>
        <a:lstStyle/>
        <a:p>
          <a:endParaRPr lang="en-US"/>
        </a:p>
      </dgm:t>
    </dgm:pt>
    <dgm:pt modelId="{9E99FAFA-5A00-4BB0-AB65-399A3992E8AD}" type="pres">
      <dgm:prSet presAssocID="{69506055-25B4-4A59-A3E0-0A21139C2283}" presName="Name0" presStyleCnt="0">
        <dgm:presLayoutVars>
          <dgm:dir/>
          <dgm:resizeHandles val="exact"/>
        </dgm:presLayoutVars>
      </dgm:prSet>
      <dgm:spPr/>
    </dgm:pt>
    <dgm:pt modelId="{A28014F4-1121-47A3-8420-B5B8D161754C}" type="pres">
      <dgm:prSet presAssocID="{69506055-25B4-4A59-A3E0-0A21139C2283}" presName="fgShape" presStyleLbl="fgShp" presStyleIdx="0" presStyleCnt="1" custLinFactNeighborY="1865"/>
      <dgm:spPr/>
    </dgm:pt>
    <dgm:pt modelId="{0BC2F15D-D1AA-4605-A480-D6EE602CDFA8}" type="pres">
      <dgm:prSet presAssocID="{69506055-25B4-4A59-A3E0-0A21139C2283}" presName="linComp" presStyleCnt="0"/>
      <dgm:spPr/>
    </dgm:pt>
    <dgm:pt modelId="{C125F078-42F8-418F-B972-F6D486D3CEB0}" type="pres">
      <dgm:prSet presAssocID="{157625F3-2820-4750-9127-CDBC341052C4}" presName="compNode" presStyleCnt="0"/>
      <dgm:spPr/>
    </dgm:pt>
    <dgm:pt modelId="{A8E60AAB-6B99-45EB-8B5E-6A26582C1ADF}" type="pres">
      <dgm:prSet presAssocID="{157625F3-2820-4750-9127-CDBC341052C4}" presName="bkgdShape" presStyleLbl="node1" presStyleIdx="0" presStyleCnt="4"/>
      <dgm:spPr/>
    </dgm:pt>
    <dgm:pt modelId="{AA1390A9-8502-4F8E-918D-F24DB5A88454}" type="pres">
      <dgm:prSet presAssocID="{157625F3-2820-4750-9127-CDBC341052C4}" presName="nodeTx" presStyleLbl="node1" presStyleIdx="0" presStyleCnt="4">
        <dgm:presLayoutVars>
          <dgm:bulletEnabled val="1"/>
        </dgm:presLayoutVars>
      </dgm:prSet>
      <dgm:spPr/>
    </dgm:pt>
    <dgm:pt modelId="{99C0B311-E1CE-43FA-830F-E5A7974B5FB1}" type="pres">
      <dgm:prSet presAssocID="{157625F3-2820-4750-9127-CDBC341052C4}" presName="invisiNode" presStyleLbl="node1" presStyleIdx="0" presStyleCnt="4"/>
      <dgm:spPr/>
    </dgm:pt>
    <dgm:pt modelId="{0A57EBDD-2759-4427-96DC-8B6408BA92EF}" type="pres">
      <dgm:prSet presAssocID="{157625F3-2820-4750-9127-CDBC341052C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874F426C-FB4A-4EE0-A5EE-A3D6CE7D8723}" type="pres">
      <dgm:prSet presAssocID="{EDEC99B5-B7D7-434F-A57E-497EC586A7E7}" presName="sibTrans" presStyleLbl="sibTrans2D1" presStyleIdx="0" presStyleCnt="0"/>
      <dgm:spPr/>
    </dgm:pt>
    <dgm:pt modelId="{7C57673E-298D-4560-83E1-8C8E6EDAA737}" type="pres">
      <dgm:prSet presAssocID="{803045E8-AFD2-46C0-89ED-546445DD4B7C}" presName="compNode" presStyleCnt="0"/>
      <dgm:spPr/>
    </dgm:pt>
    <dgm:pt modelId="{537DE07E-0D94-41D3-874F-DD369A55C3BC}" type="pres">
      <dgm:prSet presAssocID="{803045E8-AFD2-46C0-89ED-546445DD4B7C}" presName="bkgdShape" presStyleLbl="node1" presStyleIdx="1" presStyleCnt="4"/>
      <dgm:spPr/>
    </dgm:pt>
    <dgm:pt modelId="{7E5F1009-3F98-447E-953F-FC6CC6015DA2}" type="pres">
      <dgm:prSet presAssocID="{803045E8-AFD2-46C0-89ED-546445DD4B7C}" presName="nodeTx" presStyleLbl="node1" presStyleIdx="1" presStyleCnt="4">
        <dgm:presLayoutVars>
          <dgm:bulletEnabled val="1"/>
        </dgm:presLayoutVars>
      </dgm:prSet>
      <dgm:spPr/>
    </dgm:pt>
    <dgm:pt modelId="{13F8F455-6919-4275-907C-B7E18EFA9DF2}" type="pres">
      <dgm:prSet presAssocID="{803045E8-AFD2-46C0-89ED-546445DD4B7C}" presName="invisiNode" presStyleLbl="node1" presStyleIdx="1" presStyleCnt="4"/>
      <dgm:spPr/>
    </dgm:pt>
    <dgm:pt modelId="{526BFD21-658E-4E61-AB46-8DB162874ABF}" type="pres">
      <dgm:prSet presAssocID="{803045E8-AFD2-46C0-89ED-546445DD4B7C}"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ardroom"/>
        </a:ext>
      </dgm:extLst>
    </dgm:pt>
    <dgm:pt modelId="{C0CDA244-36C1-484F-B1BD-431D2C519230}" type="pres">
      <dgm:prSet presAssocID="{F13E659A-C267-49D9-B6F7-033F89F9057F}" presName="sibTrans" presStyleLbl="sibTrans2D1" presStyleIdx="0" presStyleCnt="0"/>
      <dgm:spPr/>
    </dgm:pt>
    <dgm:pt modelId="{E574A2DE-6B31-4F9E-8A1C-DF7AA267D60D}" type="pres">
      <dgm:prSet presAssocID="{CD923068-BD83-4F6C-82B5-F98FE0240D93}" presName="compNode" presStyleCnt="0"/>
      <dgm:spPr/>
    </dgm:pt>
    <dgm:pt modelId="{AFA579DC-7668-4B21-85E8-82AC85BB0E40}" type="pres">
      <dgm:prSet presAssocID="{CD923068-BD83-4F6C-82B5-F98FE0240D93}" presName="bkgdShape" presStyleLbl="node1" presStyleIdx="2" presStyleCnt="4"/>
      <dgm:spPr/>
    </dgm:pt>
    <dgm:pt modelId="{B1C779A3-0090-4A5C-9D3F-5AD7C99234A7}" type="pres">
      <dgm:prSet presAssocID="{CD923068-BD83-4F6C-82B5-F98FE0240D93}" presName="nodeTx" presStyleLbl="node1" presStyleIdx="2" presStyleCnt="4">
        <dgm:presLayoutVars>
          <dgm:bulletEnabled val="1"/>
        </dgm:presLayoutVars>
      </dgm:prSet>
      <dgm:spPr/>
    </dgm:pt>
    <dgm:pt modelId="{F1751E13-FB9E-4BC4-8487-93CA4C372A74}" type="pres">
      <dgm:prSet presAssocID="{CD923068-BD83-4F6C-82B5-F98FE0240D93}" presName="invisiNode" presStyleLbl="node1" presStyleIdx="2" presStyleCnt="4"/>
      <dgm:spPr/>
    </dgm:pt>
    <dgm:pt modelId="{880B53B5-D5E9-4E0F-AB3D-8409F9FCF029}" type="pres">
      <dgm:prSet presAssocID="{CD923068-BD83-4F6C-82B5-F98FE0240D93}"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rketing"/>
        </a:ext>
      </dgm:extLst>
    </dgm:pt>
    <dgm:pt modelId="{C7C511D9-C22A-4FF2-8CAC-94E9059B8A2A}" type="pres">
      <dgm:prSet presAssocID="{DA937E2B-31DB-470F-9CDA-E1C8D827C112}" presName="sibTrans" presStyleLbl="sibTrans2D1" presStyleIdx="0" presStyleCnt="0"/>
      <dgm:spPr/>
    </dgm:pt>
    <dgm:pt modelId="{B9963DB4-6217-4F3A-9F3B-8F7CCA4A9699}" type="pres">
      <dgm:prSet presAssocID="{6FA018C2-5278-45A3-8DBF-60CC8C145EA6}" presName="compNode" presStyleCnt="0"/>
      <dgm:spPr/>
    </dgm:pt>
    <dgm:pt modelId="{A5CE9472-CD87-462B-BD60-C404E43B1A33}" type="pres">
      <dgm:prSet presAssocID="{6FA018C2-5278-45A3-8DBF-60CC8C145EA6}" presName="bkgdShape" presStyleLbl="node1" presStyleIdx="3" presStyleCnt="4"/>
      <dgm:spPr/>
    </dgm:pt>
    <dgm:pt modelId="{7A1DA961-701C-4CFE-830D-24DD4B9E07CE}" type="pres">
      <dgm:prSet presAssocID="{6FA018C2-5278-45A3-8DBF-60CC8C145EA6}" presName="nodeTx" presStyleLbl="node1" presStyleIdx="3" presStyleCnt="4">
        <dgm:presLayoutVars>
          <dgm:bulletEnabled val="1"/>
        </dgm:presLayoutVars>
      </dgm:prSet>
      <dgm:spPr/>
    </dgm:pt>
    <dgm:pt modelId="{92B6E72A-8760-446B-A551-9E642745DC2D}" type="pres">
      <dgm:prSet presAssocID="{6FA018C2-5278-45A3-8DBF-60CC8C145EA6}" presName="invisiNode" presStyleLbl="node1" presStyleIdx="3" presStyleCnt="4"/>
      <dgm:spPr/>
    </dgm:pt>
    <dgm:pt modelId="{4966BA10-B1D0-4410-BA03-33B0ED79D9D2}" type="pres">
      <dgm:prSet presAssocID="{6FA018C2-5278-45A3-8DBF-60CC8C145EA6}"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list RTL"/>
        </a:ext>
      </dgm:extLst>
    </dgm:pt>
  </dgm:ptLst>
  <dgm:cxnLst>
    <dgm:cxn modelId="{B3FCFF14-4944-4A6E-8326-FB644D9D4DD2}" srcId="{69506055-25B4-4A59-A3E0-0A21139C2283}" destId="{CD923068-BD83-4F6C-82B5-F98FE0240D93}" srcOrd="2" destOrd="0" parTransId="{D42A30C5-0264-460A-8BBF-9AD05FC06ADF}" sibTransId="{DA937E2B-31DB-470F-9CDA-E1C8D827C112}"/>
    <dgm:cxn modelId="{82FD8A32-12C8-4A41-B48F-16117411C737}" type="presOf" srcId="{6FA018C2-5278-45A3-8DBF-60CC8C145EA6}" destId="{7A1DA961-701C-4CFE-830D-24DD4B9E07CE}" srcOrd="1" destOrd="0" presId="urn:microsoft.com/office/officeart/2005/8/layout/hList7"/>
    <dgm:cxn modelId="{123B1A37-5650-4B6C-88B0-60FA1A0EC417}" type="presOf" srcId="{DA937E2B-31DB-470F-9CDA-E1C8D827C112}" destId="{C7C511D9-C22A-4FF2-8CAC-94E9059B8A2A}" srcOrd="0" destOrd="0" presId="urn:microsoft.com/office/officeart/2005/8/layout/hList7"/>
    <dgm:cxn modelId="{BC1BB85B-6845-4AEB-B895-600477E66220}" type="presOf" srcId="{EDEC99B5-B7D7-434F-A57E-497EC586A7E7}" destId="{874F426C-FB4A-4EE0-A5EE-A3D6CE7D8723}" srcOrd="0" destOrd="0" presId="urn:microsoft.com/office/officeart/2005/8/layout/hList7"/>
    <dgm:cxn modelId="{9F3F7B5C-1168-4D25-B3C3-D30428A9EF65}" type="presOf" srcId="{803045E8-AFD2-46C0-89ED-546445DD4B7C}" destId="{7E5F1009-3F98-447E-953F-FC6CC6015DA2}" srcOrd="1" destOrd="0" presId="urn:microsoft.com/office/officeart/2005/8/layout/hList7"/>
    <dgm:cxn modelId="{14BF104A-B534-4A55-A687-FAFD056395C8}" type="presOf" srcId="{CD923068-BD83-4F6C-82B5-F98FE0240D93}" destId="{B1C779A3-0090-4A5C-9D3F-5AD7C99234A7}" srcOrd="1" destOrd="0" presId="urn:microsoft.com/office/officeart/2005/8/layout/hList7"/>
    <dgm:cxn modelId="{B2AAC94A-9C50-439A-BA55-92CBFFA0D048}" type="presOf" srcId="{69506055-25B4-4A59-A3E0-0A21139C2283}" destId="{9E99FAFA-5A00-4BB0-AB65-399A3992E8AD}" srcOrd="0" destOrd="0" presId="urn:microsoft.com/office/officeart/2005/8/layout/hList7"/>
    <dgm:cxn modelId="{3E073E6D-2706-4884-963C-9391E753EF66}" type="presOf" srcId="{157625F3-2820-4750-9127-CDBC341052C4}" destId="{A8E60AAB-6B99-45EB-8B5E-6A26582C1ADF}" srcOrd="0" destOrd="0" presId="urn:microsoft.com/office/officeart/2005/8/layout/hList7"/>
    <dgm:cxn modelId="{4123BC7F-4632-4D35-AE1A-1EC9B7514A31}" type="presOf" srcId="{CD923068-BD83-4F6C-82B5-F98FE0240D93}" destId="{AFA579DC-7668-4B21-85E8-82AC85BB0E40}" srcOrd="0" destOrd="0" presId="urn:microsoft.com/office/officeart/2005/8/layout/hList7"/>
    <dgm:cxn modelId="{6174DD84-06AE-4EE1-A00A-65CEE1317A83}" srcId="{69506055-25B4-4A59-A3E0-0A21139C2283}" destId="{157625F3-2820-4750-9127-CDBC341052C4}" srcOrd="0" destOrd="0" parTransId="{28886C21-51BF-4DF3-A835-17102E58DE7D}" sibTransId="{EDEC99B5-B7D7-434F-A57E-497EC586A7E7}"/>
    <dgm:cxn modelId="{691BCC92-A196-4B1A-BC81-4550D7EC7C39}" srcId="{69506055-25B4-4A59-A3E0-0A21139C2283}" destId="{803045E8-AFD2-46C0-89ED-546445DD4B7C}" srcOrd="1" destOrd="0" parTransId="{EA5FBA77-5E74-4D71-9793-DA3D2A5B9725}" sibTransId="{F13E659A-C267-49D9-B6F7-033F89F9057F}"/>
    <dgm:cxn modelId="{3F9F1099-BDAD-42D0-B3CF-7DA234A8D599}" type="presOf" srcId="{803045E8-AFD2-46C0-89ED-546445DD4B7C}" destId="{537DE07E-0D94-41D3-874F-DD369A55C3BC}" srcOrd="0" destOrd="0" presId="urn:microsoft.com/office/officeart/2005/8/layout/hList7"/>
    <dgm:cxn modelId="{1F14BDC7-2A0E-4E3B-83EB-44F94BAE5CB0}" type="presOf" srcId="{F13E659A-C267-49D9-B6F7-033F89F9057F}" destId="{C0CDA244-36C1-484F-B1BD-431D2C519230}" srcOrd="0" destOrd="0" presId="urn:microsoft.com/office/officeart/2005/8/layout/hList7"/>
    <dgm:cxn modelId="{25E7E4D2-EBCC-4664-90C9-667516CE454C}" type="presOf" srcId="{157625F3-2820-4750-9127-CDBC341052C4}" destId="{AA1390A9-8502-4F8E-918D-F24DB5A88454}" srcOrd="1" destOrd="0" presId="urn:microsoft.com/office/officeart/2005/8/layout/hList7"/>
    <dgm:cxn modelId="{790AC1E6-845D-416A-AEA0-BF9CAB70EA24}" type="presOf" srcId="{6FA018C2-5278-45A3-8DBF-60CC8C145EA6}" destId="{A5CE9472-CD87-462B-BD60-C404E43B1A33}" srcOrd="0" destOrd="0" presId="urn:microsoft.com/office/officeart/2005/8/layout/hList7"/>
    <dgm:cxn modelId="{5D3BC7FD-BBE0-4944-B297-19C4EF9D36F6}" srcId="{69506055-25B4-4A59-A3E0-0A21139C2283}" destId="{6FA018C2-5278-45A3-8DBF-60CC8C145EA6}" srcOrd="3" destOrd="0" parTransId="{A4C1280D-C940-4154-A52C-C5104022A04B}" sibTransId="{483018A3-C0C3-45F5-9E73-B1528B698619}"/>
    <dgm:cxn modelId="{30CFCC79-C951-4C04-B80B-0685AC8673EF}" type="presParOf" srcId="{9E99FAFA-5A00-4BB0-AB65-399A3992E8AD}" destId="{A28014F4-1121-47A3-8420-B5B8D161754C}" srcOrd="0" destOrd="0" presId="urn:microsoft.com/office/officeart/2005/8/layout/hList7"/>
    <dgm:cxn modelId="{995AE3B6-5A4F-4C9A-9AC9-D5EFE20069ED}" type="presParOf" srcId="{9E99FAFA-5A00-4BB0-AB65-399A3992E8AD}" destId="{0BC2F15D-D1AA-4605-A480-D6EE602CDFA8}" srcOrd="1" destOrd="0" presId="urn:microsoft.com/office/officeart/2005/8/layout/hList7"/>
    <dgm:cxn modelId="{F97447A5-823F-4994-A7E9-2BC1A7BA18C3}" type="presParOf" srcId="{0BC2F15D-D1AA-4605-A480-D6EE602CDFA8}" destId="{C125F078-42F8-418F-B972-F6D486D3CEB0}" srcOrd="0" destOrd="0" presId="urn:microsoft.com/office/officeart/2005/8/layout/hList7"/>
    <dgm:cxn modelId="{8CCEA964-9B0C-4C74-BEC5-9BC7300C5619}" type="presParOf" srcId="{C125F078-42F8-418F-B972-F6D486D3CEB0}" destId="{A8E60AAB-6B99-45EB-8B5E-6A26582C1ADF}" srcOrd="0" destOrd="0" presId="urn:microsoft.com/office/officeart/2005/8/layout/hList7"/>
    <dgm:cxn modelId="{2B14D0DE-0464-4983-8059-BEA5D29E12D0}" type="presParOf" srcId="{C125F078-42F8-418F-B972-F6D486D3CEB0}" destId="{AA1390A9-8502-4F8E-918D-F24DB5A88454}" srcOrd="1" destOrd="0" presId="urn:microsoft.com/office/officeart/2005/8/layout/hList7"/>
    <dgm:cxn modelId="{AEDA03F0-D913-427E-B890-A60F6DD94A00}" type="presParOf" srcId="{C125F078-42F8-418F-B972-F6D486D3CEB0}" destId="{99C0B311-E1CE-43FA-830F-E5A7974B5FB1}" srcOrd="2" destOrd="0" presId="urn:microsoft.com/office/officeart/2005/8/layout/hList7"/>
    <dgm:cxn modelId="{9E2982B3-EB75-401E-8D30-9F2E79186B83}" type="presParOf" srcId="{C125F078-42F8-418F-B972-F6D486D3CEB0}" destId="{0A57EBDD-2759-4427-96DC-8B6408BA92EF}" srcOrd="3" destOrd="0" presId="urn:microsoft.com/office/officeart/2005/8/layout/hList7"/>
    <dgm:cxn modelId="{7EB8FB1D-7EE4-4298-9852-5A69F4A0ED77}" type="presParOf" srcId="{0BC2F15D-D1AA-4605-A480-D6EE602CDFA8}" destId="{874F426C-FB4A-4EE0-A5EE-A3D6CE7D8723}" srcOrd="1" destOrd="0" presId="urn:microsoft.com/office/officeart/2005/8/layout/hList7"/>
    <dgm:cxn modelId="{40CC3FCA-7D1F-4EB3-B0A2-86CE8E5B7C81}" type="presParOf" srcId="{0BC2F15D-D1AA-4605-A480-D6EE602CDFA8}" destId="{7C57673E-298D-4560-83E1-8C8E6EDAA737}" srcOrd="2" destOrd="0" presId="urn:microsoft.com/office/officeart/2005/8/layout/hList7"/>
    <dgm:cxn modelId="{5CEAC3D8-B95C-4ACB-B451-97287E650F8E}" type="presParOf" srcId="{7C57673E-298D-4560-83E1-8C8E6EDAA737}" destId="{537DE07E-0D94-41D3-874F-DD369A55C3BC}" srcOrd="0" destOrd="0" presId="urn:microsoft.com/office/officeart/2005/8/layout/hList7"/>
    <dgm:cxn modelId="{0F54EB57-FEF6-43B7-BD06-8AC96C16C796}" type="presParOf" srcId="{7C57673E-298D-4560-83E1-8C8E6EDAA737}" destId="{7E5F1009-3F98-447E-953F-FC6CC6015DA2}" srcOrd="1" destOrd="0" presId="urn:microsoft.com/office/officeart/2005/8/layout/hList7"/>
    <dgm:cxn modelId="{E3FCE700-8E84-4A83-BE52-AC80AF8476CA}" type="presParOf" srcId="{7C57673E-298D-4560-83E1-8C8E6EDAA737}" destId="{13F8F455-6919-4275-907C-B7E18EFA9DF2}" srcOrd="2" destOrd="0" presId="urn:microsoft.com/office/officeart/2005/8/layout/hList7"/>
    <dgm:cxn modelId="{EB475E54-636D-46F3-93A3-54F047B00A22}" type="presParOf" srcId="{7C57673E-298D-4560-83E1-8C8E6EDAA737}" destId="{526BFD21-658E-4E61-AB46-8DB162874ABF}" srcOrd="3" destOrd="0" presId="urn:microsoft.com/office/officeart/2005/8/layout/hList7"/>
    <dgm:cxn modelId="{CC55A2E4-6FC4-4586-A4BA-6BB952B60272}" type="presParOf" srcId="{0BC2F15D-D1AA-4605-A480-D6EE602CDFA8}" destId="{C0CDA244-36C1-484F-B1BD-431D2C519230}" srcOrd="3" destOrd="0" presId="urn:microsoft.com/office/officeart/2005/8/layout/hList7"/>
    <dgm:cxn modelId="{368A1175-00EC-440D-8CBC-EBD38CCA786C}" type="presParOf" srcId="{0BC2F15D-D1AA-4605-A480-D6EE602CDFA8}" destId="{E574A2DE-6B31-4F9E-8A1C-DF7AA267D60D}" srcOrd="4" destOrd="0" presId="urn:microsoft.com/office/officeart/2005/8/layout/hList7"/>
    <dgm:cxn modelId="{E08628FF-9993-4652-92D6-243F43ADC67F}" type="presParOf" srcId="{E574A2DE-6B31-4F9E-8A1C-DF7AA267D60D}" destId="{AFA579DC-7668-4B21-85E8-82AC85BB0E40}" srcOrd="0" destOrd="0" presId="urn:microsoft.com/office/officeart/2005/8/layout/hList7"/>
    <dgm:cxn modelId="{EDB2E70A-138B-46C9-8675-0F0EB8CE4628}" type="presParOf" srcId="{E574A2DE-6B31-4F9E-8A1C-DF7AA267D60D}" destId="{B1C779A3-0090-4A5C-9D3F-5AD7C99234A7}" srcOrd="1" destOrd="0" presId="urn:microsoft.com/office/officeart/2005/8/layout/hList7"/>
    <dgm:cxn modelId="{6B12B185-6479-4988-A85B-62DE2150F434}" type="presParOf" srcId="{E574A2DE-6B31-4F9E-8A1C-DF7AA267D60D}" destId="{F1751E13-FB9E-4BC4-8487-93CA4C372A74}" srcOrd="2" destOrd="0" presId="urn:microsoft.com/office/officeart/2005/8/layout/hList7"/>
    <dgm:cxn modelId="{462FC062-EEBB-40CF-87EF-A5C4276E87CF}" type="presParOf" srcId="{E574A2DE-6B31-4F9E-8A1C-DF7AA267D60D}" destId="{880B53B5-D5E9-4E0F-AB3D-8409F9FCF029}" srcOrd="3" destOrd="0" presId="urn:microsoft.com/office/officeart/2005/8/layout/hList7"/>
    <dgm:cxn modelId="{8E1491FF-9437-4EB5-B698-AA6028F89CC4}" type="presParOf" srcId="{0BC2F15D-D1AA-4605-A480-D6EE602CDFA8}" destId="{C7C511D9-C22A-4FF2-8CAC-94E9059B8A2A}" srcOrd="5" destOrd="0" presId="urn:microsoft.com/office/officeart/2005/8/layout/hList7"/>
    <dgm:cxn modelId="{25698814-6985-4599-B3FB-19EC9B7DADC0}" type="presParOf" srcId="{0BC2F15D-D1AA-4605-A480-D6EE602CDFA8}" destId="{B9963DB4-6217-4F3A-9F3B-8F7CCA4A9699}" srcOrd="6" destOrd="0" presId="urn:microsoft.com/office/officeart/2005/8/layout/hList7"/>
    <dgm:cxn modelId="{C12E948C-9CF0-4C10-BAF8-AD92182E96F0}" type="presParOf" srcId="{B9963DB4-6217-4F3A-9F3B-8F7CCA4A9699}" destId="{A5CE9472-CD87-462B-BD60-C404E43B1A33}" srcOrd="0" destOrd="0" presId="urn:microsoft.com/office/officeart/2005/8/layout/hList7"/>
    <dgm:cxn modelId="{203F0AD4-798D-422F-B6CC-6AF33546B7C3}" type="presParOf" srcId="{B9963DB4-6217-4F3A-9F3B-8F7CCA4A9699}" destId="{7A1DA961-701C-4CFE-830D-24DD4B9E07CE}" srcOrd="1" destOrd="0" presId="urn:microsoft.com/office/officeart/2005/8/layout/hList7"/>
    <dgm:cxn modelId="{19FDA66E-B90C-44DE-AD26-9C6C3A85C852}" type="presParOf" srcId="{B9963DB4-6217-4F3A-9F3B-8F7CCA4A9699}" destId="{92B6E72A-8760-446B-A551-9E642745DC2D}" srcOrd="2" destOrd="0" presId="urn:microsoft.com/office/officeart/2005/8/layout/hList7"/>
    <dgm:cxn modelId="{D419D85A-4E55-420F-912C-6AD766E3E58E}" type="presParOf" srcId="{B9963DB4-6217-4F3A-9F3B-8F7CCA4A9699}" destId="{4966BA10-B1D0-4410-BA03-33B0ED79D9D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60AAB-6B99-45EB-8B5E-6A26582C1ADF}">
      <dsp:nvSpPr>
        <dsp:cNvPr id="0" name=""/>
        <dsp:cNvSpPr/>
      </dsp:nvSpPr>
      <dsp:spPr>
        <a:xfrm>
          <a:off x="2131"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Education and Support</a:t>
          </a:r>
        </a:p>
      </dsp:txBody>
      <dsp:txXfrm>
        <a:off x="2131" y="2127093"/>
        <a:ext cx="2234654" cy="2127093"/>
      </dsp:txXfrm>
    </dsp:sp>
    <dsp:sp modelId="{0A57EBDD-2759-4427-96DC-8B6408BA92EF}">
      <dsp:nvSpPr>
        <dsp:cNvPr id="0" name=""/>
        <dsp:cNvSpPr/>
      </dsp:nvSpPr>
      <dsp:spPr>
        <a:xfrm>
          <a:off x="234056" y="319064"/>
          <a:ext cx="1770805" cy="17708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7DE07E-0D94-41D3-874F-DD369A55C3BC}">
      <dsp:nvSpPr>
        <dsp:cNvPr id="0" name=""/>
        <dsp:cNvSpPr/>
      </dsp:nvSpPr>
      <dsp:spPr>
        <a:xfrm>
          <a:off x="2303825"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Collaboration and Partnerships</a:t>
          </a:r>
        </a:p>
      </dsp:txBody>
      <dsp:txXfrm>
        <a:off x="2303825" y="2127093"/>
        <a:ext cx="2234654" cy="2127093"/>
      </dsp:txXfrm>
    </dsp:sp>
    <dsp:sp modelId="{526BFD21-658E-4E61-AB46-8DB162874ABF}">
      <dsp:nvSpPr>
        <dsp:cNvPr id="0" name=""/>
        <dsp:cNvSpPr/>
      </dsp:nvSpPr>
      <dsp:spPr>
        <a:xfrm>
          <a:off x="2535750" y="319064"/>
          <a:ext cx="1770805" cy="17708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A579DC-7668-4B21-85E8-82AC85BB0E40}">
      <dsp:nvSpPr>
        <dsp:cNvPr id="0" name=""/>
        <dsp:cNvSpPr/>
      </dsp:nvSpPr>
      <dsp:spPr>
        <a:xfrm>
          <a:off x="4605519"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Outreach </a:t>
          </a:r>
        </a:p>
      </dsp:txBody>
      <dsp:txXfrm>
        <a:off x="4605519" y="2127093"/>
        <a:ext cx="2234654" cy="2127093"/>
      </dsp:txXfrm>
    </dsp:sp>
    <dsp:sp modelId="{880B53B5-D5E9-4E0F-AB3D-8409F9FCF029}">
      <dsp:nvSpPr>
        <dsp:cNvPr id="0" name=""/>
        <dsp:cNvSpPr/>
      </dsp:nvSpPr>
      <dsp:spPr>
        <a:xfrm>
          <a:off x="4837444" y="319064"/>
          <a:ext cx="1770805" cy="177080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CE9472-CD87-462B-BD60-C404E43B1A33}">
      <dsp:nvSpPr>
        <dsp:cNvPr id="0" name=""/>
        <dsp:cNvSpPr/>
      </dsp:nvSpPr>
      <dsp:spPr>
        <a:xfrm>
          <a:off x="6907213" y="0"/>
          <a:ext cx="2234654" cy="531773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Resources and Referrals  </a:t>
          </a:r>
        </a:p>
      </dsp:txBody>
      <dsp:txXfrm>
        <a:off x="6907213" y="2127093"/>
        <a:ext cx="2234654" cy="2127093"/>
      </dsp:txXfrm>
    </dsp:sp>
    <dsp:sp modelId="{4966BA10-B1D0-4410-BA03-33B0ED79D9D2}">
      <dsp:nvSpPr>
        <dsp:cNvPr id="0" name=""/>
        <dsp:cNvSpPr/>
      </dsp:nvSpPr>
      <dsp:spPr>
        <a:xfrm>
          <a:off x="7139138" y="319064"/>
          <a:ext cx="1770805" cy="17708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014F4-1121-47A3-8420-B5B8D161754C}">
      <dsp:nvSpPr>
        <dsp:cNvPr id="0" name=""/>
        <dsp:cNvSpPr/>
      </dsp:nvSpPr>
      <dsp:spPr>
        <a:xfrm>
          <a:off x="365759" y="4269063"/>
          <a:ext cx="8412480" cy="797660"/>
        </a:xfrm>
        <a:prstGeom prst="leftRight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BACBC94-ED5A-4167-A18A-AC4F25ED66D4}" type="datetimeFigureOut">
              <a:rPr lang="en-US" smtClean="0"/>
              <a:t>4/22/2022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B1AE1E3-F2F8-47FD-A4F8-C33348A375A7}" type="slidenum">
              <a:rPr lang="en-US" smtClean="0"/>
              <a:t>‹#›</a:t>
            </a:fld>
            <a:endParaRPr lang="en-US"/>
          </a:p>
        </p:txBody>
      </p:sp>
    </p:spTree>
    <p:extLst>
      <p:ext uri="{BB962C8B-B14F-4D97-AF65-F5344CB8AC3E}">
        <p14:creationId xmlns:p14="http://schemas.microsoft.com/office/powerpoint/2010/main" val="858329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DE499EE-2D9F-4E82-8CEA-F4B67D4E6FEC}" type="datetimeFigureOut">
              <a:rPr lang="en-US" smtClean="0"/>
              <a:t>4/22/2022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A6F7D25-770E-4F77-8331-8C84F68246BD}" type="slidenum">
              <a:rPr lang="en-US" smtClean="0"/>
              <a:t>‹#›</a:t>
            </a:fld>
            <a:endParaRPr lang="en-US"/>
          </a:p>
        </p:txBody>
      </p:sp>
    </p:spTree>
    <p:extLst>
      <p:ext uri="{BB962C8B-B14F-4D97-AF65-F5344CB8AC3E}">
        <p14:creationId xmlns:p14="http://schemas.microsoft.com/office/powerpoint/2010/main" val="265046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2164C-3C13-4B77-A7F7-3235965931EF}" type="slidenum">
              <a:rPr lang="en-US" altLang="en-US" smtClean="0"/>
              <a:pPr/>
              <a:t>3</a:t>
            </a:fld>
            <a:endParaRPr lang="en-US" altLang="en-US" dirty="0"/>
          </a:p>
        </p:txBody>
      </p:sp>
    </p:spTree>
    <p:extLst>
      <p:ext uri="{BB962C8B-B14F-4D97-AF65-F5344CB8AC3E}">
        <p14:creationId xmlns:p14="http://schemas.microsoft.com/office/powerpoint/2010/main" val="2460183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15</a:t>
            </a:fld>
            <a:endParaRPr lang="en-US"/>
          </a:p>
        </p:txBody>
      </p:sp>
    </p:spTree>
    <p:extLst>
      <p:ext uri="{BB962C8B-B14F-4D97-AF65-F5344CB8AC3E}">
        <p14:creationId xmlns:p14="http://schemas.microsoft.com/office/powerpoint/2010/main" val="349372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VA’s National Caregiver Support Line responds to calls from caregivers, Veterans, family members, and community agencies that seek information about VA caregiver services.  The Caregiver Support Line accepts calls Monday through Friday from 8:00 AM to 8:00 PM Eastern Time and is staffed by Licensed Clinical Social Workers. </a:t>
            </a:r>
          </a:p>
          <a:p>
            <a:endParaRPr lang="en-US" dirty="0"/>
          </a:p>
          <a:p>
            <a:r>
              <a:rPr lang="en-US" dirty="0"/>
              <a:t>The Caregiver Support Line offers supportive counseling and provides information about assistance that may be available through the VA. The Caregiver Support Line also links callers to their local VA Caregiver Support Coordinators for assistance with support services and resources in their local area and through their VA medical center.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2F54BC-A22F-4F12-95CD-05E42216CD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72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4FCB41C-B413-4878-B9B5-400CDD6468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EADC8F7E-BA95-4583-94C9-05C17B8CE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Calibri" panose="020F0502020204030204" pitchFamily="34" charset="0"/>
              <a:cs typeface="Times New Roman" panose="02020603050405020304" pitchFamily="18" charset="0"/>
            </a:endParaRPr>
          </a:p>
        </p:txBody>
      </p:sp>
      <p:sp>
        <p:nvSpPr>
          <p:cNvPr id="164868" name="Slide Number Placeholder 3">
            <a:extLst>
              <a:ext uri="{FF2B5EF4-FFF2-40B4-BE49-F238E27FC236}">
                <a16:creationId xmlns:a16="http://schemas.microsoft.com/office/drawing/2014/main" id="{0F25ACC8-B0A3-4C1D-B3F9-0FE181CAA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547437-8313-48A5-9578-4BD922F7B465}" type="slidenum">
              <a:rPr lang="en-US" altLang="en-US"/>
              <a:pPr/>
              <a:t>17</a:t>
            </a:fld>
            <a:endParaRPr lang="en-US" altLang="en-US" dirty="0"/>
          </a:p>
        </p:txBody>
      </p:sp>
    </p:spTree>
    <p:extLst>
      <p:ext uri="{BB962C8B-B14F-4D97-AF65-F5344CB8AC3E}">
        <p14:creationId xmlns:p14="http://schemas.microsoft.com/office/powerpoint/2010/main" val="761527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18</a:t>
            </a:fld>
            <a:endParaRPr lang="en-US"/>
          </a:p>
        </p:txBody>
      </p:sp>
    </p:spTree>
    <p:extLst>
      <p:ext uri="{BB962C8B-B14F-4D97-AF65-F5344CB8AC3E}">
        <p14:creationId xmlns:p14="http://schemas.microsoft.com/office/powerpoint/2010/main" val="38432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2F54BC-A22F-4F12-95CD-05E42216CD3B}" type="slidenum">
              <a:rPr kumimoji="0" lang="en-US" altLang="en-US" sz="1200" b="0" i="0" u="none" strike="noStrike" kern="1200" cap="none" spc="0" normalizeH="0" baseline="0" noProof="0" smtClean="0">
                <a:ln>
                  <a:noFill/>
                </a:ln>
                <a:solidFill>
                  <a:prstClr val="black"/>
                </a:solidFill>
                <a:effectLst/>
                <a:uLnTx/>
                <a:uFillTx/>
                <a:latin typeface="Georgia" pitchFamily="1"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Georgia" pitchFamily="1" charset="0"/>
              <a:ea typeface="ヒラギノ角ゴ Pro W3" pitchFamily="1" charset="-128"/>
              <a:cs typeface="+mn-cs"/>
            </a:endParaRPr>
          </a:p>
        </p:txBody>
      </p:sp>
    </p:spTree>
    <p:extLst>
      <p:ext uri="{BB962C8B-B14F-4D97-AF65-F5344CB8AC3E}">
        <p14:creationId xmlns:p14="http://schemas.microsoft.com/office/powerpoint/2010/main" val="210551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4FCB41C-B413-4878-B9B5-400CDD6468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EADC8F7E-BA95-4583-94C9-05C17B8CE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baseline="0" dirty="0">
                <a:solidFill>
                  <a:schemeClr val="tx1"/>
                </a:solidFill>
                <a:latin typeface="Georgia"/>
                <a:ea typeface="ヒラギノ角ゴ Pro W3" charset="-128"/>
                <a:cs typeface="ヒラギノ角ゴ Pro W3" charset="-128"/>
              </a:rPr>
              <a:t>Visual representation of VA Mission ACT – provides overview of intent (why we are doing this)</a:t>
            </a:r>
          </a:p>
          <a:p>
            <a:pPr marL="171450" indent="-171450">
              <a:buFont typeface="Arial" panose="020B0604020202020204" pitchFamily="34" charset="0"/>
              <a:buChar char="•"/>
            </a:pPr>
            <a:r>
              <a:rPr lang="en-US" sz="1200" b="0" i="0" u="none" strike="noStrike" kern="1200" baseline="0" dirty="0">
                <a:solidFill>
                  <a:schemeClr val="tx1"/>
                </a:solidFill>
                <a:latin typeface="Georgia"/>
                <a:ea typeface="ヒラギノ角ゴ Pro W3" charset="-128"/>
                <a:cs typeface="ヒラギノ角ゴ Pro W3" charset="-128"/>
              </a:rPr>
              <a:t>Expands eligibility to all eras</a:t>
            </a:r>
          </a:p>
          <a:p>
            <a:pPr marL="171450" indent="-171450">
              <a:buFont typeface="Arial" panose="020B0604020202020204" pitchFamily="34" charset="0"/>
              <a:buChar char="•"/>
            </a:pPr>
            <a:r>
              <a:rPr lang="en-US" sz="1200" b="0" i="0" u="none" strike="noStrike" kern="1200" baseline="0" dirty="0">
                <a:solidFill>
                  <a:schemeClr val="tx1"/>
                </a:solidFill>
                <a:latin typeface="Georgia"/>
                <a:ea typeface="ヒラギノ角ゴ Pro W3" charset="-128"/>
                <a:cs typeface="ヒラギノ角ゴ Pro W3" charset="-128"/>
              </a:rPr>
              <a:t>Increases oversight</a:t>
            </a:r>
          </a:p>
          <a:p>
            <a:pPr marL="171450" indent="-171450">
              <a:buFont typeface="Arial" panose="020B0604020202020204" pitchFamily="34" charset="0"/>
              <a:buChar char="•"/>
            </a:pPr>
            <a:r>
              <a:rPr lang="en-US" sz="1200" b="0" i="0" u="none" strike="noStrike" kern="1200" baseline="0" dirty="0">
                <a:solidFill>
                  <a:schemeClr val="tx1"/>
                </a:solidFill>
                <a:latin typeface="Georgia"/>
                <a:ea typeface="ヒラギノ角ゴ Pro W3" charset="-128"/>
                <a:cs typeface="ヒラギノ角ゴ Pro W3" charset="-128"/>
              </a:rPr>
              <a:t>Standardizes eligibility determinations</a:t>
            </a:r>
          </a:p>
          <a:p>
            <a:pPr marL="171450" indent="-171450">
              <a:buFont typeface="Arial" panose="020B0604020202020204" pitchFamily="34" charset="0"/>
              <a:buChar char="•"/>
            </a:pPr>
            <a:r>
              <a:rPr lang="en-US" sz="1200" b="0" i="0" u="none" strike="noStrike" kern="1200" baseline="0" dirty="0">
                <a:solidFill>
                  <a:schemeClr val="tx1"/>
                </a:solidFill>
                <a:latin typeface="Georgia"/>
                <a:ea typeface="ヒラギノ角ゴ Pro W3" charset="-128"/>
                <a:cs typeface="ヒラギノ角ゴ Pro W3" charset="-128"/>
              </a:rPr>
              <a:t>Promotes consistency of caregiver training</a:t>
            </a:r>
          </a:p>
          <a:p>
            <a:pPr marL="171450" indent="-171450">
              <a:buFont typeface="Arial" panose="020B0604020202020204" pitchFamily="34" charset="0"/>
              <a:buChar char="•"/>
            </a:pPr>
            <a:r>
              <a:rPr lang="en-US" sz="1200" b="0" i="0" u="none" strike="noStrike" kern="1200" baseline="0" dirty="0">
                <a:solidFill>
                  <a:schemeClr val="tx1"/>
                </a:solidFill>
                <a:latin typeface="Georgia"/>
                <a:ea typeface="ヒラギノ角ゴ Pro W3" charset="-128"/>
                <a:cs typeface="ヒラギノ角ゴ Pro W3" charset="-128"/>
              </a:rPr>
              <a:t>Provides additional benefits of Legal Services &amp; Financial Planning</a:t>
            </a:r>
          </a:p>
          <a:p>
            <a:endParaRPr lang="en-US" altLang="en-US" dirty="0">
              <a:ea typeface="Calibri" panose="020F0502020204030204" pitchFamily="34" charset="0"/>
              <a:cs typeface="Times New Roman" panose="02020603050405020304" pitchFamily="18" charset="0"/>
            </a:endParaRPr>
          </a:p>
        </p:txBody>
      </p:sp>
      <p:sp>
        <p:nvSpPr>
          <p:cNvPr id="164868" name="Slide Number Placeholder 3">
            <a:extLst>
              <a:ext uri="{FF2B5EF4-FFF2-40B4-BE49-F238E27FC236}">
                <a16:creationId xmlns:a16="http://schemas.microsoft.com/office/drawing/2014/main" id="{0F25ACC8-B0A3-4C1D-B3F9-0FE181CAA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547437-8313-48A5-9578-4BD922F7B465}" type="slidenum">
              <a:rPr lang="en-US" altLang="en-US"/>
              <a:pPr/>
              <a:t>5</a:t>
            </a:fld>
            <a:endParaRPr lang="en-US" altLang="en-US" dirty="0"/>
          </a:p>
        </p:txBody>
      </p:sp>
    </p:spTree>
    <p:extLst>
      <p:ext uri="{BB962C8B-B14F-4D97-AF65-F5344CB8AC3E}">
        <p14:creationId xmlns:p14="http://schemas.microsoft.com/office/powerpoint/2010/main" val="167446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4FCB41C-B413-4878-B9B5-400CDD6468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EADC8F7E-BA95-4583-94C9-05C17B8CE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Calibri" panose="020F0502020204030204" pitchFamily="34" charset="0"/>
              <a:cs typeface="Times New Roman" panose="02020603050405020304" pitchFamily="18" charset="0"/>
            </a:endParaRPr>
          </a:p>
        </p:txBody>
      </p:sp>
      <p:sp>
        <p:nvSpPr>
          <p:cNvPr id="164868" name="Slide Number Placeholder 3">
            <a:extLst>
              <a:ext uri="{FF2B5EF4-FFF2-40B4-BE49-F238E27FC236}">
                <a16:creationId xmlns:a16="http://schemas.microsoft.com/office/drawing/2014/main" id="{0F25ACC8-B0A3-4C1D-B3F9-0FE181CAA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547437-8313-48A5-9578-4BD922F7B465}" type="slidenum">
              <a:rPr lang="en-US" altLang="en-US"/>
              <a:pPr/>
              <a:t>7</a:t>
            </a:fld>
            <a:endParaRPr lang="en-US" altLang="en-US" dirty="0"/>
          </a:p>
        </p:txBody>
      </p:sp>
    </p:spTree>
    <p:extLst>
      <p:ext uri="{BB962C8B-B14F-4D97-AF65-F5344CB8AC3E}">
        <p14:creationId xmlns:p14="http://schemas.microsoft.com/office/powerpoint/2010/main" val="756693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7401FA2-217A-4C18-A905-F0A12E54E6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ADF93CAA-57CA-49B5-9A95-495BFAC43E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Calibri" panose="020F0502020204030204" pitchFamily="34" charset="0"/>
              <a:cs typeface="Times New Roman" panose="02020603050405020304" pitchFamily="18" charset="0"/>
            </a:endParaRPr>
          </a:p>
        </p:txBody>
      </p:sp>
      <p:sp>
        <p:nvSpPr>
          <p:cNvPr id="166916" name="Slide Number Placeholder 3">
            <a:extLst>
              <a:ext uri="{FF2B5EF4-FFF2-40B4-BE49-F238E27FC236}">
                <a16:creationId xmlns:a16="http://schemas.microsoft.com/office/drawing/2014/main" id="{68580C82-0409-4D9F-86D9-78A7C2C9EA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1DCA3B2-34EA-4EB8-8D51-95DCAB740D7A}" type="slidenum">
              <a:rPr lang="en-US" altLang="en-US"/>
              <a:pPr/>
              <a:t>8</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2164C-3C13-4B77-A7F7-3235965931EF}" type="slidenum">
              <a:rPr lang="en-US" altLang="en-US" smtClean="0"/>
              <a:pPr/>
              <a:t>9</a:t>
            </a:fld>
            <a:endParaRPr lang="en-US" altLang="en-US" dirty="0"/>
          </a:p>
        </p:txBody>
      </p:sp>
    </p:spTree>
    <p:extLst>
      <p:ext uri="{BB962C8B-B14F-4D97-AF65-F5344CB8AC3E}">
        <p14:creationId xmlns:p14="http://schemas.microsoft.com/office/powerpoint/2010/main" val="1575395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u="sng" dirty="0">
                <a:latin typeface="Arial" panose="020B0604020202020204" pitchFamily="34" charset="0"/>
                <a:cs typeface="Arial" panose="020B0604020202020204" pitchFamily="34" charset="0"/>
              </a:rPr>
              <a:t>General Caregiver</a:t>
            </a:r>
            <a:r>
              <a:rPr lang="en-US"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A person who: (1) Is not a Primary or Secondary Family Caregiver; and (2) Provides personal care services to a covered Veteran even if the individual does not reside with the Veteran.</a:t>
            </a:r>
          </a:p>
          <a:p>
            <a:pPr lvl="1"/>
            <a:r>
              <a:rPr lang="en-US" b="1" u="sng" dirty="0">
                <a:latin typeface="Arial" panose="020B0604020202020204" pitchFamily="34" charset="0"/>
                <a:cs typeface="Arial" panose="020B0604020202020204" pitchFamily="34" charset="0"/>
              </a:rPr>
              <a:t>Covered Veteran</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 covered Veteran, for purposes of the Program of General Caregiver Support Services, is a Veteran who is enrolled in the VA health care system and needs personal care services because the Veteran either: (1) Is unable to perform an activity of daily living; or (2) Needs supervision or protection based on symptoms or residuals of neurological care or other impairment or injury. </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11</a:t>
            </a:fld>
            <a:endParaRPr lang="en-US"/>
          </a:p>
        </p:txBody>
      </p:sp>
    </p:spTree>
    <p:extLst>
      <p:ext uri="{BB962C8B-B14F-4D97-AF65-F5344CB8AC3E}">
        <p14:creationId xmlns:p14="http://schemas.microsoft.com/office/powerpoint/2010/main" val="2660053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B767-D63F-4558-940F-81DF50CB5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22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A2164C-3C13-4B77-A7F7-3235965931E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7736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152"/>
            <a:ext cx="7772400" cy="1984248"/>
          </a:xfrm>
        </p:spPr>
        <p:txBody>
          <a:bodyPr/>
          <a:lstStyle/>
          <a:p>
            <a:r>
              <a:rPr lang="en-US" dirty="0"/>
              <a:t>Click to edit Master title style</a:t>
            </a:r>
          </a:p>
        </p:txBody>
      </p:sp>
      <p:sp>
        <p:nvSpPr>
          <p:cNvPr id="3" name="Subtitle 2"/>
          <p:cNvSpPr>
            <a:spLocks noGrp="1"/>
          </p:cNvSpPr>
          <p:nvPr>
            <p:ph type="subTitle" idx="1" hasCustomPrompt="1"/>
          </p:nvPr>
        </p:nvSpPr>
        <p:spPr>
          <a:xfrm>
            <a:off x="228600" y="4191000"/>
            <a:ext cx="6400800" cy="1752600"/>
          </a:xfrm>
        </p:spPr>
        <p:txBody>
          <a:bodyPr>
            <a:norm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a:spcBef>
                <a:spcPts val="0"/>
              </a:spcBef>
            </a:pPr>
            <a:r>
              <a:rPr lang="en-US" sz="2800" dirty="0">
                <a:latin typeface="Arial" panose="020B0604020202020204" pitchFamily="34" charset="0"/>
                <a:cs typeface="Arial" panose="020B0604020202020204" pitchFamily="34" charset="0"/>
              </a:rPr>
              <a:t>Presentation for:</a:t>
            </a:r>
          </a:p>
          <a:p>
            <a:pPr algn="l">
              <a:spcBef>
                <a:spcPts val="0"/>
              </a:spcBef>
            </a:pPr>
            <a:r>
              <a:rPr lang="en-US" sz="2800" dirty="0">
                <a:latin typeface="Arial" panose="020B0604020202020204" pitchFamily="34" charset="0"/>
                <a:cs typeface="Arial" panose="020B0604020202020204" pitchFamily="34" charset="0"/>
              </a:rPr>
              <a:t>Presented by:</a:t>
            </a:r>
          </a:p>
          <a:p>
            <a:pPr algn="l">
              <a:spcBef>
                <a:spcPts val="0"/>
              </a:spcBef>
            </a:pPr>
            <a:r>
              <a:rPr lang="en-US" sz="2800" dirty="0">
                <a:latin typeface="Arial" panose="020B0604020202020204" pitchFamily="34" charset="0"/>
                <a:cs typeface="Arial" panose="020B0604020202020204" pitchFamily="34" charset="0"/>
              </a:rPr>
              <a:t>Date of briefing:</a:t>
            </a:r>
          </a:p>
          <a:p>
            <a:endParaRPr lang="en-US" dirty="0"/>
          </a:p>
        </p:txBody>
      </p:sp>
      <p:sp>
        <p:nvSpPr>
          <p:cNvPr id="7" name="Slide Number Placeholder 5"/>
          <p:cNvSpPr txBox="1">
            <a:spLocks/>
          </p:cNvSpPr>
          <p:nvPr userDrawn="1"/>
        </p:nvSpPr>
        <p:spPr>
          <a:xfrm>
            <a:off x="6937830" y="640022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mtClean="0">
                <a:solidFill>
                  <a:prstClr val="white"/>
                </a:solidFill>
              </a:rPr>
              <a:pPr/>
              <a:t>‹#›</a:t>
            </a:fld>
            <a:endParaRPr lang="en-US" dirty="0">
              <a:solidFill>
                <a:prstClr val="white"/>
              </a:solidFill>
            </a:endParaRPr>
          </a:p>
        </p:txBody>
      </p:sp>
      <p:sp>
        <p:nvSpPr>
          <p:cNvPr id="6" name="Title 1"/>
          <p:cNvSpPr txBox="1">
            <a:spLocks/>
          </p:cNvSpPr>
          <p:nvPr userDrawn="1"/>
        </p:nvSpPr>
        <p:spPr>
          <a:xfrm>
            <a:off x="859971" y="457200"/>
            <a:ext cx="7772400" cy="1054100"/>
          </a:xfrm>
          <a:prstGeom prst="rect">
            <a:avLst/>
          </a:prstGeom>
        </p:spPr>
        <p:txBody>
          <a:bodyPr/>
          <a:lstStyle>
            <a:lvl1pPr algn="l" defTabSz="914400" rtl="0" eaLnBrk="1" latinLnBrk="0" hangingPunct="1">
              <a:spcBef>
                <a:spcPct val="0"/>
              </a:spcBef>
              <a:buNone/>
              <a:defRPr sz="4000" b="1" kern="1200" cap="all">
                <a:solidFill>
                  <a:schemeClr val="tx1"/>
                </a:solidFill>
                <a:latin typeface="Arial" pitchFamily="34" charset="0"/>
                <a:ea typeface="+mj-ea"/>
                <a:cs typeface="Arial" pitchFamily="34" charset="0"/>
              </a:defRPr>
            </a:lvl1pPr>
          </a:lstStyle>
          <a:p>
            <a:pPr>
              <a:defRPr/>
            </a:pPr>
            <a:r>
              <a:rPr lang="en-US" sz="3200" dirty="0"/>
              <a:t>VETERANS HEALTH ADMINISTRATION</a:t>
            </a:r>
          </a:p>
        </p:txBody>
      </p:sp>
      <p:sp>
        <p:nvSpPr>
          <p:cNvPr id="9" name="Footer Placeholder 8"/>
          <p:cNvSpPr>
            <a:spLocks noGrp="1"/>
          </p:cNvSpPr>
          <p:nvPr>
            <p:ph type="ftr" sz="quarter" idx="10"/>
          </p:nvPr>
        </p:nvSpPr>
        <p:spPr/>
        <p:txBody>
          <a:bodyPr/>
          <a:lstStyle/>
          <a:p>
            <a:pPr defTabSz="457200"/>
            <a:r>
              <a:rPr lang="it-IT"/>
              <a:t>Draft - Pre-Decisional Deliberative Document </a:t>
            </a:r>
          </a:p>
          <a:p>
            <a:pPr defTabSz="457200"/>
            <a:r>
              <a:rPr lang="it-IT"/>
              <a:t>Internal VA Use Only</a:t>
            </a:r>
            <a:endParaRPr lang="it-IT" dirty="0"/>
          </a:p>
        </p:txBody>
      </p:sp>
      <p:sp>
        <p:nvSpPr>
          <p:cNvPr id="10" name="Slide Number Placeholder 9"/>
          <p:cNvSpPr>
            <a:spLocks noGrp="1"/>
          </p:cNvSpPr>
          <p:nvPr>
            <p:ph type="sldNum" sz="quarter" idx="11"/>
          </p:nvPr>
        </p:nvSpPr>
        <p:spPr/>
        <p:txBody>
          <a:body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87902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a:solidFill>
            <a:schemeClr val="tx2"/>
          </a:solidFill>
        </p:spPr>
        <p:txBody>
          <a:bodyPr>
            <a:normAutofit/>
          </a:bodyPr>
          <a:lstStyle>
            <a:lvl1pPr>
              <a:defRPr sz="24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838201"/>
            <a:ext cx="8229600" cy="52880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8" name="Footer Placeholder 7"/>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324205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tx2"/>
          </a:solidFill>
        </p:spPr>
        <p:txBody>
          <a:bodyPr>
            <a:normAutofit/>
          </a:bodyPr>
          <a:lstStyle>
            <a:lvl1pPr>
              <a:defRPr sz="2400">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3" name="Footer Placeholder 2"/>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264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217496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3"/>
          </p:nvPr>
        </p:nvSpPr>
        <p:spPr/>
        <p:txBody>
          <a:bodyPr/>
          <a:lstStyle/>
          <a:p>
            <a:pPr defTabSz="457200"/>
            <a:r>
              <a:rPr lang="it-IT"/>
              <a:t>Draft - Pre-Decisional Deliberative Document </a:t>
            </a:r>
          </a:p>
          <a:p>
            <a:pPr defTabSz="457200"/>
            <a:r>
              <a:rPr lang="it-IT"/>
              <a:t>Internal VA Use Only</a:t>
            </a:r>
            <a:endParaRPr lang="it-IT" dirty="0"/>
          </a:p>
        </p:txBody>
      </p:sp>
    </p:spTree>
    <p:extLst>
      <p:ext uri="{BB962C8B-B14F-4D97-AF65-F5344CB8AC3E}">
        <p14:creationId xmlns:p14="http://schemas.microsoft.com/office/powerpoint/2010/main" val="405641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18C069A-3935-4F9A-8356-3B87CF64D458}"/>
              </a:ext>
            </a:extLst>
          </p:cNvPr>
          <p:cNvSpPr>
            <a:spLocks noGrp="1"/>
          </p:cNvSpPr>
          <p:nvPr>
            <p:ph type="sldNum" sz="quarter" idx="10"/>
          </p:nvPr>
        </p:nvSpPr>
        <p:spPr/>
        <p:txBody>
          <a:bodyPr/>
          <a:lstStyle>
            <a:lvl1pPr defTabSz="914400">
              <a:defRPr/>
            </a:lvl1pPr>
          </a:lstStyle>
          <a:p>
            <a:fld id="{5855C88C-D8BE-4E7C-96FE-0DD9C97E8470}" type="slidenum">
              <a:rPr lang="en-US" altLang="en-US"/>
              <a:pPr/>
              <a:t>‹#›</a:t>
            </a:fld>
            <a:endParaRPr lang="en-US" altLang="en-US" dirty="0"/>
          </a:p>
        </p:txBody>
      </p:sp>
      <p:sp>
        <p:nvSpPr>
          <p:cNvPr id="3" name="Footer Placeholder 4">
            <a:extLst>
              <a:ext uri="{FF2B5EF4-FFF2-40B4-BE49-F238E27FC236}">
                <a16:creationId xmlns:a16="http://schemas.microsoft.com/office/drawing/2014/main" id="{1050A645-A14A-4BB6-BF46-4521DF4B826A}"/>
              </a:ext>
            </a:extLst>
          </p:cNvPr>
          <p:cNvSpPr>
            <a:spLocks noGrp="1"/>
          </p:cNvSpPr>
          <p:nvPr>
            <p:ph type="ftr" sz="quarter" idx="11"/>
          </p:nvPr>
        </p:nvSpPr>
        <p:spPr/>
        <p:txBody>
          <a:bodyPr/>
          <a:lstStyle>
            <a:lvl1pPr algn="ctr">
              <a:defRPr sz="1200">
                <a:solidFill>
                  <a:schemeClr val="bg1"/>
                </a:solidFill>
              </a:defRPr>
            </a:lvl1pPr>
          </a:lstStyle>
          <a:p>
            <a:pPr>
              <a:defRPr/>
            </a:pPr>
            <a:r>
              <a:rPr lang="it-IT"/>
              <a:t>Draft - Pre-Decisional Deliberative Document </a:t>
            </a:r>
          </a:p>
          <a:p>
            <a:pPr>
              <a:defRPr/>
            </a:pPr>
            <a:r>
              <a:rPr lang="it-IT"/>
              <a:t>Internal VA Use Only</a:t>
            </a:r>
          </a:p>
        </p:txBody>
      </p:sp>
    </p:spTree>
    <p:extLst>
      <p:ext uri="{BB962C8B-B14F-4D97-AF65-F5344CB8AC3E}">
        <p14:creationId xmlns:p14="http://schemas.microsoft.com/office/powerpoint/2010/main" val="381621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tx2"/>
          </a:solidFill>
        </p:spPr>
        <p:txBody>
          <a:bodyPr>
            <a:normAutofit/>
          </a:bodyPr>
          <a:lstStyle>
            <a:lvl1pPr>
              <a:defRPr sz="18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990600"/>
            <a:ext cx="8229600" cy="4876800"/>
          </a:xfrm>
        </p:spPr>
        <p:txBody>
          <a:bodyPr anchor="ctr">
            <a:normAutofit/>
          </a:bodyPr>
          <a:lstStyle>
            <a:lvl1pPr marL="0" indent="0" algn="ctr">
              <a:buNone/>
              <a:defRPr sz="2700"/>
            </a:lvl1pPr>
            <a:lvl2pPr marL="260604" indent="-260604" algn="ctr">
              <a:spcBef>
                <a:spcPts val="360"/>
              </a:spcBef>
              <a:buFont typeface="Arial" panose="020B0604020202020204" pitchFamily="34" charset="0"/>
              <a:buChar char="•"/>
              <a:defRPr sz="2700"/>
            </a:lvl2pPr>
            <a:lvl3pPr marL="555498" indent="-212598" algn="ctr">
              <a:spcBef>
                <a:spcPts val="324"/>
              </a:spcBef>
              <a:buFont typeface="Arial" panose="020B0604020202020204" pitchFamily="34" charset="0"/>
              <a:buChar char="–"/>
              <a:defRPr sz="2700"/>
            </a:lvl3pPr>
            <a:lvl4pPr marL="857250" indent="-171450" algn="ctr">
              <a:spcBef>
                <a:spcPts val="288"/>
              </a:spcBef>
              <a:buFont typeface="Arial" panose="020B0604020202020204" pitchFamily="34" charset="0"/>
              <a:buChar char="•"/>
              <a:defRPr sz="2700"/>
            </a:lvl4pPr>
            <a:lvl5pPr marL="1200150" indent="-171450" algn="ctr">
              <a:buFont typeface="Arial" panose="020B0604020202020204" pitchFamily="34" charset="0"/>
              <a:buChar char="–"/>
              <a:defRPr sz="2700"/>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8" name="Footer Placeholder 7"/>
          <p:cNvSpPr>
            <a:spLocks noGrp="1"/>
          </p:cNvSpPr>
          <p:nvPr>
            <p:ph type="ftr" sz="quarter" idx="13"/>
          </p:nvPr>
        </p:nvSpPr>
        <p:spPr/>
        <p:txBody>
          <a:bodyPr/>
          <a:lstStyle/>
          <a:p>
            <a:pPr defTabSz="342900"/>
            <a:r>
              <a:rPr lang="it-IT"/>
              <a:t>Draft - Pre-Decisional Deliberative Document </a:t>
            </a:r>
          </a:p>
          <a:p>
            <a:pPr defTabSz="342900"/>
            <a:r>
              <a:rPr lang="it-IT"/>
              <a:t>Internal VA Use Only</a:t>
            </a:r>
          </a:p>
        </p:txBody>
      </p:sp>
    </p:spTree>
    <p:extLst>
      <p:ext uri="{BB962C8B-B14F-4D97-AF65-F5344CB8AC3E}">
        <p14:creationId xmlns:p14="http://schemas.microsoft.com/office/powerpoint/2010/main" val="1978134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140677"/>
            <a:ext cx="9144000" cy="731838"/>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9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3. VA-PRIMARY-HORIZONTAL-WHITE-VECTOR2.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90974" y="6271406"/>
            <a:ext cx="2209800" cy="491986"/>
          </a:xfrm>
          <a:prstGeom prst="rect">
            <a:avLst/>
          </a:prstGeom>
        </p:spPr>
      </p:pic>
      <p:sp>
        <p:nvSpPr>
          <p:cNvPr id="6" name="Slide Number Placeholder 5"/>
          <p:cNvSpPr>
            <a:spLocks noGrp="1"/>
          </p:cNvSpPr>
          <p:nvPr userDrawn="1">
            <p:ph type="sldNum" sz="quarter" idx="4"/>
          </p:nvPr>
        </p:nvSpPr>
        <p:spPr>
          <a:xfrm>
            <a:off x="6937830" y="6400229"/>
            <a:ext cx="213360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dirty="0">
              <a:solidFill>
                <a:prstClr val="white"/>
              </a:solidFill>
            </a:endParaRPr>
          </a:p>
        </p:txBody>
      </p:sp>
      <p:pic>
        <p:nvPicPr>
          <p:cNvPr id="10" name="Picture 2" descr="C:\Users\vacoGrovem\AppData\Local\Microsoft\Windows\Temporary Internet Files\Content.Outlook\83QVOJUE\CHOOSE-VA-rev.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52400" y="6172200"/>
            <a:ext cx="2037558"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p:cNvSpPr>
            <a:spLocks noGrp="1"/>
          </p:cNvSpPr>
          <p:nvPr>
            <p:ph type="ftr" sz="quarter" idx="3"/>
          </p:nvPr>
        </p:nvSpPr>
        <p:spPr>
          <a:xfrm>
            <a:off x="2189958" y="6356441"/>
            <a:ext cx="4101016" cy="365125"/>
          </a:xfrm>
          <a:prstGeom prst="rect">
            <a:avLst/>
          </a:prstGeom>
        </p:spPr>
        <p:txBody>
          <a:bodyPr lIns="91440" tIns="45720" rIns="91440" bIns="45720"/>
          <a:lstStyle>
            <a:lvl1pPr algn="ctr">
              <a:defRPr lang="it-IT" sz="1200" kern="1200" dirty="0" smtClean="0">
                <a:solidFill>
                  <a:prstClr val="white"/>
                </a:solidFill>
                <a:latin typeface="+mn-lt"/>
                <a:ea typeface="+mn-ea"/>
                <a:cs typeface="+mn-cs"/>
              </a:defRPr>
            </a:lvl1pPr>
          </a:lstStyle>
          <a:p>
            <a:pPr defTabSz="457200"/>
            <a:r>
              <a:rPr lang="it-IT" dirty="0"/>
              <a:t>Draft - Pre-Decisional Deliberative Document </a:t>
            </a:r>
          </a:p>
          <a:p>
            <a:pPr defTabSz="457200"/>
            <a:r>
              <a:rPr lang="it-IT" dirty="0"/>
              <a:t>Internal VA Use Only</a:t>
            </a:r>
          </a:p>
        </p:txBody>
      </p:sp>
    </p:spTree>
    <p:extLst>
      <p:ext uri="{BB962C8B-B14F-4D97-AF65-F5344CB8AC3E}">
        <p14:creationId xmlns:p14="http://schemas.microsoft.com/office/powerpoint/2010/main" val="2781389775"/>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Lst>
  <p:hf hdr="0" dt="0"/>
  <p:txStyles>
    <p:titleStyle>
      <a:lvl1pPr algn="ctr" defTabSz="4572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caregiver.va.gov/"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hyperlink" Target="https://www.blogs.va.gov/VAntage/72531/new-suicide-prevention-toolkit-caregivers/"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regiver.va.gov/pdfs/CSP-Caregiving-During-COVID-19_TipSheet-23April-2020.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caregiver.va.gov/"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aregiver.va.gov/"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011227"/>
            <a:ext cx="7772400" cy="1981200"/>
          </a:xfrm>
        </p:spPr>
        <p:txBody>
          <a:bodyPr>
            <a:normAutofit fontScale="90000"/>
          </a:bodyPr>
          <a:lstStyle/>
          <a:p>
            <a:r>
              <a:rPr lang="en-US" sz="4400" b="1" dirty="0">
                <a:latin typeface="Arial" panose="020B0604020202020204" pitchFamily="34" charset="0"/>
                <a:cs typeface="Arial" panose="020B0604020202020204" pitchFamily="34" charset="0"/>
              </a:rPr>
              <a:t>VA Caregiver Support Program</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4" name="Title 1"/>
          <p:cNvSpPr txBox="1">
            <a:spLocks/>
          </p:cNvSpPr>
          <p:nvPr/>
        </p:nvSpPr>
        <p:spPr>
          <a:xfrm>
            <a:off x="859971" y="457200"/>
            <a:ext cx="7772400" cy="1054100"/>
          </a:xfrm>
          <a:prstGeom prst="rect">
            <a:avLst/>
          </a:prstGeom>
        </p:spPr>
        <p:txBody>
          <a:bodyPr/>
          <a:lstStyle>
            <a:lvl1pPr algn="l" defTabSz="914400" rtl="0" eaLnBrk="1" latinLnBrk="0" hangingPunct="1">
              <a:spcBef>
                <a:spcPct val="0"/>
              </a:spcBef>
              <a:buNone/>
              <a:defRPr sz="4000" b="1" kern="1200" cap="all">
                <a:solidFill>
                  <a:schemeClr val="tx1"/>
                </a:solidFill>
                <a:latin typeface="Arial" pitchFamily="34" charset="0"/>
                <a:ea typeface="+mj-ea"/>
                <a:cs typeface="Arial" pitchFamily="34" charset="0"/>
              </a:defRPr>
            </a:lvl1pPr>
          </a:lstStyle>
          <a:p>
            <a:pPr>
              <a:defRPr/>
            </a:pPr>
            <a:r>
              <a:rPr lang="en-US" sz="3200" dirty="0"/>
              <a:t>VETERANS HEALTH ADMINISTRATION</a:t>
            </a:r>
          </a:p>
        </p:txBody>
      </p:sp>
      <p:sp>
        <p:nvSpPr>
          <p:cNvPr id="2" name="Footer Placeholder 1"/>
          <p:cNvSpPr>
            <a:spLocks noGrp="1"/>
          </p:cNvSpPr>
          <p:nvPr>
            <p:ph type="ftr" sz="quarter" idx="10"/>
          </p:nvPr>
        </p:nvSpPr>
        <p:spPr/>
        <p:txBody>
          <a:bodyPr/>
          <a:lstStyle/>
          <a:p>
            <a:pPr defTabSz="457200"/>
            <a:r>
              <a:rPr lang="it-IT" dirty="0"/>
              <a:t>Informational Purposes Only</a:t>
            </a:r>
          </a:p>
        </p:txBody>
      </p:sp>
      <p:sp>
        <p:nvSpPr>
          <p:cNvPr id="3" name="Slide Number Placeholder 2"/>
          <p:cNvSpPr>
            <a:spLocks noGrp="1"/>
          </p:cNvSpPr>
          <p:nvPr>
            <p:ph type="sldNum" sz="quarter" idx="11"/>
          </p:nvPr>
        </p:nvSpPr>
        <p:spPr/>
        <p:txBody>
          <a:bodyPr/>
          <a:lstStyle/>
          <a:p>
            <a:pPr defTabSz="457200"/>
            <a:fld id="{D983F1FA-211D-3044-9E35-958DFBC26156}" type="slidenum">
              <a:rPr lang="en-US" smtClean="0">
                <a:solidFill>
                  <a:prstClr val="white"/>
                </a:solidFill>
              </a:rPr>
              <a:pPr defTabSz="457200"/>
              <a:t>1</a:t>
            </a:fld>
            <a:endParaRPr lang="en-US" dirty="0">
              <a:solidFill>
                <a:prstClr val="white"/>
              </a:solidFill>
            </a:endParaRPr>
          </a:p>
        </p:txBody>
      </p:sp>
      <p:sp>
        <p:nvSpPr>
          <p:cNvPr id="7" name="Title 1">
            <a:extLst>
              <a:ext uri="{FF2B5EF4-FFF2-40B4-BE49-F238E27FC236}">
                <a16:creationId xmlns:a16="http://schemas.microsoft.com/office/drawing/2014/main" id="{190C7D22-B28B-4C34-94E8-CCE9E8349951}"/>
              </a:ext>
            </a:extLst>
          </p:cNvPr>
          <p:cNvSpPr txBox="1">
            <a:spLocks/>
          </p:cNvSpPr>
          <p:nvPr/>
        </p:nvSpPr>
        <p:spPr>
          <a:xfrm>
            <a:off x="4543697" y="4648200"/>
            <a:ext cx="4310345" cy="1219200"/>
          </a:xfrm>
          <a:prstGeom prst="rect">
            <a:avLst/>
          </a:prstGeom>
        </p:spPr>
        <p:txBody>
          <a:bodyPr/>
          <a:lstStyle>
            <a:lvl1pPr algn="l" defTabSz="457200" rtl="0" eaLnBrk="1" fontAlgn="base" hangingPunct="1">
              <a:spcBef>
                <a:spcPct val="0"/>
              </a:spcBef>
              <a:spcAft>
                <a:spcPct val="0"/>
              </a:spcAft>
              <a:defRPr sz="4400" kern="1200">
                <a:solidFill>
                  <a:schemeClr val="bg1"/>
                </a:solidFill>
                <a:latin typeface="Georgia"/>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r"/>
            <a:endParaRPr lang="en-US" sz="3600" dirty="0">
              <a:solidFill>
                <a:schemeClr val="tx1"/>
              </a:solidFill>
            </a:endParaRPr>
          </a:p>
        </p:txBody>
      </p:sp>
    </p:spTree>
    <p:extLst>
      <p:ext uri="{BB962C8B-B14F-4D97-AF65-F5344CB8AC3E}">
        <p14:creationId xmlns:p14="http://schemas.microsoft.com/office/powerpoint/2010/main" val="4067685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E98B-120F-4FC1-B4FC-5322FF2F3FE0}"/>
              </a:ext>
            </a:extLst>
          </p:cNvPr>
          <p:cNvSpPr>
            <a:spLocks noGrp="1"/>
          </p:cNvSpPr>
          <p:nvPr>
            <p:ph type="title"/>
          </p:nvPr>
        </p:nvSpPr>
        <p:spPr/>
        <p:txBody>
          <a:bodyPr/>
          <a:lstStyle/>
          <a:p>
            <a:r>
              <a:rPr lang="en-US" dirty="0"/>
              <a:t>How To Apply</a:t>
            </a:r>
          </a:p>
        </p:txBody>
      </p:sp>
      <p:sp>
        <p:nvSpPr>
          <p:cNvPr id="3" name="Slide Number Placeholder 2">
            <a:extLst>
              <a:ext uri="{FF2B5EF4-FFF2-40B4-BE49-F238E27FC236}">
                <a16:creationId xmlns:a16="http://schemas.microsoft.com/office/drawing/2014/main" id="{66E78841-513C-42B6-B361-8A8EFF4B30F6}"/>
              </a:ext>
            </a:extLst>
          </p:cNvPr>
          <p:cNvSpPr>
            <a:spLocks noGrp="1"/>
          </p:cNvSpPr>
          <p:nvPr>
            <p:ph type="sldNum" sz="quarter" idx="12"/>
          </p:nvPr>
        </p:nvSpPr>
        <p:spPr/>
        <p:txBody>
          <a:bodyPr/>
          <a:lstStyle/>
          <a:p>
            <a:fld id="{D983F1FA-211D-3044-9E35-958DFBC26156}" type="slidenum">
              <a:rPr lang="en-US" smtClean="0">
                <a:solidFill>
                  <a:prstClr val="white"/>
                </a:solidFill>
              </a:rPr>
              <a:pPr/>
              <a:t>10</a:t>
            </a:fld>
            <a:endParaRPr lang="en-US" dirty="0">
              <a:solidFill>
                <a:prstClr val="white"/>
              </a:solidFill>
            </a:endParaRPr>
          </a:p>
        </p:txBody>
      </p:sp>
      <p:sp>
        <p:nvSpPr>
          <p:cNvPr id="5" name="Rectangle 4">
            <a:extLst>
              <a:ext uri="{FF2B5EF4-FFF2-40B4-BE49-F238E27FC236}">
                <a16:creationId xmlns:a16="http://schemas.microsoft.com/office/drawing/2014/main" id="{F71B465B-D099-4D73-B0F1-D554274CDC57}"/>
              </a:ext>
            </a:extLst>
          </p:cNvPr>
          <p:cNvSpPr/>
          <p:nvPr/>
        </p:nvSpPr>
        <p:spPr>
          <a:xfrm>
            <a:off x="0" y="952004"/>
            <a:ext cx="9071430" cy="4493538"/>
          </a:xfrm>
          <a:prstGeom prst="rect">
            <a:avLst/>
          </a:prstGeom>
        </p:spPr>
        <p:txBody>
          <a:bodyPr wrap="square">
            <a:spAutoFit/>
          </a:bodyPr>
          <a:lstStyle/>
          <a:p>
            <a:pPr lvl="1"/>
            <a:r>
              <a:rPr lang="en-US" sz="2200" b="1" dirty="0">
                <a:latin typeface="Arial" panose="020B0604020202020204" pitchFamily="34" charset="0"/>
                <a:cs typeface="Arial" panose="020B0604020202020204" pitchFamily="34" charset="0"/>
              </a:rPr>
              <a:t>Veterans and Caregivers may apply for PCAFC in three ways:</a:t>
            </a:r>
          </a:p>
          <a:p>
            <a:pPr lvl="1"/>
            <a:endParaRPr lang="en-US" sz="2200" b="1" dirty="0">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Complete the application online at: </a:t>
            </a:r>
            <a:r>
              <a:rPr lang="en-US" sz="2200"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http://www.caregiver.va.gov</a:t>
            </a:r>
            <a:endParaRPr lang="en-US" sz="2200" dirty="0">
              <a:solidFill>
                <a:srgbClr val="0070C0"/>
              </a:solidFill>
              <a:latin typeface="Arial" panose="020B0604020202020204" pitchFamily="34" charset="0"/>
              <a:cs typeface="Arial" panose="020B0604020202020204" pitchFamily="34" charset="0"/>
            </a:endParaRPr>
          </a:p>
          <a:p>
            <a:pPr marL="1714500" lvl="3" indent="-342900">
              <a:buFont typeface="Wingdings" panose="05000000000000000000" pitchFamily="2" charset="2"/>
              <a:buChar char="§"/>
            </a:pPr>
            <a:r>
              <a:rPr lang="en-US" sz="2200" dirty="0">
                <a:solidFill>
                  <a:schemeClr val="accent1"/>
                </a:solidFill>
                <a:latin typeface="Arial" panose="020B0604020202020204" pitchFamily="34" charset="0"/>
                <a:cs typeface="Arial" panose="020B0604020202020204" pitchFamily="34" charset="0"/>
              </a:rPr>
              <a:t>For most, this is the fastest and easiest route!</a:t>
            </a:r>
          </a:p>
          <a:p>
            <a:pPr lvl="3"/>
            <a:endParaRPr lang="en-US" sz="2200" dirty="0">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Access and download the application (VA Form 10-10CG) and mail to your local Caregiver Support Program.</a:t>
            </a:r>
          </a:p>
          <a:p>
            <a:pPr marL="1714500" lvl="3"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You may also contact your local Caregiver Support Program for assistance.</a:t>
            </a:r>
          </a:p>
          <a:p>
            <a:pPr lvl="3"/>
            <a:endParaRPr lang="en-US" sz="2200" dirty="0">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Connect with your local Veteran Service Office/Officer for assistance in completing and submission of the application.</a:t>
            </a:r>
          </a:p>
        </p:txBody>
      </p:sp>
      <p:sp>
        <p:nvSpPr>
          <p:cNvPr id="6" name="Footer Placeholder 1">
            <a:extLst>
              <a:ext uri="{FF2B5EF4-FFF2-40B4-BE49-F238E27FC236}">
                <a16:creationId xmlns:a16="http://schemas.microsoft.com/office/drawing/2014/main" id="{560866EB-3919-4918-93BA-1034F526A90D}"/>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4192118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F126-F973-4BF3-BF99-6DA0FEEC5DD6}"/>
              </a:ext>
            </a:extLst>
          </p:cNvPr>
          <p:cNvSpPr>
            <a:spLocks noGrp="1"/>
          </p:cNvSpPr>
          <p:nvPr>
            <p:ph type="title"/>
          </p:nvPr>
        </p:nvSpPr>
        <p:spPr/>
        <p:txBody>
          <a:bodyPr/>
          <a:lstStyle/>
          <a:p>
            <a:r>
              <a:rPr lang="en-US" dirty="0"/>
              <a:t>Program of General Caregiver Support Services</a:t>
            </a:r>
          </a:p>
        </p:txBody>
      </p:sp>
      <p:sp>
        <p:nvSpPr>
          <p:cNvPr id="3" name="Slide Number Placeholder 2">
            <a:extLst>
              <a:ext uri="{FF2B5EF4-FFF2-40B4-BE49-F238E27FC236}">
                <a16:creationId xmlns:a16="http://schemas.microsoft.com/office/drawing/2014/main" id="{084B8A29-C974-4269-8DE0-A56D5CB2A57F}"/>
              </a:ext>
            </a:extLst>
          </p:cNvPr>
          <p:cNvSpPr>
            <a:spLocks noGrp="1"/>
          </p:cNvSpPr>
          <p:nvPr>
            <p:ph type="sldNum" sz="quarter" idx="12"/>
          </p:nvPr>
        </p:nvSpPr>
        <p:spPr/>
        <p:txBody>
          <a:bodyPr/>
          <a:lstStyle/>
          <a:p>
            <a:fld id="{D983F1FA-211D-3044-9E35-958DFBC26156}" type="slidenum">
              <a:rPr lang="en-US" smtClean="0">
                <a:solidFill>
                  <a:prstClr val="white"/>
                </a:solidFill>
              </a:rPr>
              <a:pPr/>
              <a:t>11</a:t>
            </a:fld>
            <a:endParaRPr lang="en-US" dirty="0">
              <a:solidFill>
                <a:prstClr val="white"/>
              </a:solidFill>
            </a:endParaRPr>
          </a:p>
        </p:txBody>
      </p:sp>
      <p:sp>
        <p:nvSpPr>
          <p:cNvPr id="7" name="Rectangle 6">
            <a:extLst>
              <a:ext uri="{FF2B5EF4-FFF2-40B4-BE49-F238E27FC236}">
                <a16:creationId xmlns:a16="http://schemas.microsoft.com/office/drawing/2014/main" id="{1FA600C2-2F4F-472D-90A3-98620419D322}"/>
              </a:ext>
            </a:extLst>
          </p:cNvPr>
          <p:cNvSpPr/>
          <p:nvPr/>
        </p:nvSpPr>
        <p:spPr>
          <a:xfrm>
            <a:off x="3036627" y="6371213"/>
            <a:ext cx="1964897" cy="276999"/>
          </a:xfrm>
          <a:prstGeom prst="rect">
            <a:avLst/>
          </a:prstGeom>
        </p:spPr>
        <p:txBody>
          <a:bodyPr wrap="none">
            <a:spAutoFit/>
          </a:bodyPr>
          <a:lstStyle/>
          <a:p>
            <a:pPr algn="ctr" defTabSz="457200"/>
            <a:r>
              <a:rPr lang="it-IT" sz="1200" dirty="0">
                <a:solidFill>
                  <a:schemeClr val="bg1"/>
                </a:solidFill>
              </a:rPr>
              <a:t>Informational Purposes Only</a:t>
            </a:r>
          </a:p>
        </p:txBody>
      </p:sp>
      <p:sp>
        <p:nvSpPr>
          <p:cNvPr id="5" name="Rectangle 4">
            <a:extLst>
              <a:ext uri="{FF2B5EF4-FFF2-40B4-BE49-F238E27FC236}">
                <a16:creationId xmlns:a16="http://schemas.microsoft.com/office/drawing/2014/main" id="{C5C512FF-7993-4422-A952-FA6949090BED}"/>
              </a:ext>
            </a:extLst>
          </p:cNvPr>
          <p:cNvSpPr/>
          <p:nvPr/>
        </p:nvSpPr>
        <p:spPr>
          <a:xfrm>
            <a:off x="609600" y="1165949"/>
            <a:ext cx="7848600" cy="2031325"/>
          </a:xfrm>
          <a:prstGeom prst="rect">
            <a:avLst/>
          </a:prstGeom>
        </p:spPr>
        <p:txBody>
          <a:bodyPr wrap="square">
            <a:spAutoFit/>
          </a:bodyPr>
          <a:lstStyle/>
          <a:p>
            <a:pPr marL="285750" indent="-285750">
              <a:buFont typeface="Arial" panose="020B0604020202020204" pitchFamily="34" charset="0"/>
              <a:buChar char="•"/>
            </a:pPr>
            <a:r>
              <a:rPr lang="en-US" dirty="0">
                <a:solidFill>
                  <a:srgbClr val="2E2E2E"/>
                </a:solidFill>
                <a:latin typeface="Arial" panose="020B0604020202020204" pitchFamily="34" charset="0"/>
              </a:rPr>
              <a:t>The Program of General Caregiver Support Services (PGCSS) provides resources, education and support to caregivers of all era Veterans. </a:t>
            </a:r>
          </a:p>
          <a:p>
            <a:endParaRPr lang="en-US" dirty="0">
              <a:solidFill>
                <a:srgbClr val="2E2E2E"/>
              </a:solidFill>
              <a:latin typeface="Arial" panose="020B0604020202020204" pitchFamily="34" charset="0"/>
            </a:endParaRPr>
          </a:p>
          <a:p>
            <a:pPr marL="285750" indent="-285750">
              <a:buFont typeface="Arial" panose="020B0604020202020204" pitchFamily="34" charset="0"/>
              <a:buChar char="•"/>
            </a:pPr>
            <a:r>
              <a:rPr lang="en-US" dirty="0">
                <a:solidFill>
                  <a:srgbClr val="2E2E2E"/>
                </a:solidFill>
                <a:latin typeface="Arial" panose="020B0604020202020204" pitchFamily="34" charset="0"/>
              </a:rPr>
              <a:t>The Veteran must be enrolled in VA healthcare but does not need to have a service-connected condition.</a:t>
            </a:r>
          </a:p>
          <a:p>
            <a:pPr marL="285750" indent="-285750">
              <a:buFont typeface="Arial" panose="020B0604020202020204" pitchFamily="34" charset="0"/>
              <a:buChar char="•"/>
            </a:pPr>
            <a:endParaRPr lang="en-US" i="1" dirty="0">
              <a:solidFill>
                <a:srgbClr val="2E2E2E"/>
              </a:solidFill>
              <a:latin typeface="Arial" panose="020B0604020202020204" pitchFamily="34" charset="0"/>
            </a:endParaRPr>
          </a:p>
          <a:p>
            <a:pPr marL="285750" indent="-285750">
              <a:buFont typeface="Arial" panose="020B0604020202020204" pitchFamily="34" charset="0"/>
              <a:buChar char="•"/>
            </a:pPr>
            <a:r>
              <a:rPr lang="en-US" i="1" dirty="0">
                <a:solidFill>
                  <a:srgbClr val="2E2E2E"/>
                </a:solidFill>
                <a:latin typeface="Arial" panose="020B0604020202020204" pitchFamily="34" charset="0"/>
              </a:rPr>
              <a:t>No formal application is required.</a:t>
            </a:r>
            <a:endParaRPr lang="en-US" dirty="0"/>
          </a:p>
        </p:txBody>
      </p:sp>
      <p:pic>
        <p:nvPicPr>
          <p:cNvPr id="8" name="Picture 7">
            <a:extLst>
              <a:ext uri="{FF2B5EF4-FFF2-40B4-BE49-F238E27FC236}">
                <a16:creationId xmlns:a16="http://schemas.microsoft.com/office/drawing/2014/main" id="{42A5FFA3-5253-41BC-ABDB-082145EC9725}"/>
              </a:ext>
            </a:extLst>
          </p:cNvPr>
          <p:cNvPicPr>
            <a:picLocks noChangeAspect="1"/>
          </p:cNvPicPr>
          <p:nvPr/>
        </p:nvPicPr>
        <p:blipFill>
          <a:blip r:embed="rId3"/>
          <a:stretch>
            <a:fillRect/>
          </a:stretch>
        </p:blipFill>
        <p:spPr>
          <a:xfrm>
            <a:off x="800100" y="3890375"/>
            <a:ext cx="7543800" cy="1915399"/>
          </a:xfrm>
          <a:prstGeom prst="rect">
            <a:avLst/>
          </a:prstGeom>
        </p:spPr>
      </p:pic>
    </p:spTree>
    <p:extLst>
      <p:ext uri="{BB962C8B-B14F-4D97-AF65-F5344CB8AC3E}">
        <p14:creationId xmlns:p14="http://schemas.microsoft.com/office/powerpoint/2010/main" val="2926076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9EA20-DE3C-4BD2-A2D3-C5667B34129B}"/>
              </a:ext>
            </a:extLst>
          </p:cNvPr>
          <p:cNvSpPr>
            <a:spLocks noGrp="1"/>
          </p:cNvSpPr>
          <p:nvPr>
            <p:ph type="title"/>
          </p:nvPr>
        </p:nvSpPr>
        <p:spPr/>
        <p:txBody>
          <a:bodyPr>
            <a:normAutofit/>
          </a:bodyPr>
          <a:lstStyle/>
          <a:p>
            <a:r>
              <a:rPr lang="en-US" sz="2800" b="1" dirty="0"/>
              <a:t>PGCSS Four Core Elements</a:t>
            </a:r>
          </a:p>
        </p:txBody>
      </p:sp>
      <p:sp>
        <p:nvSpPr>
          <p:cNvPr id="4" name="Content Placeholder 3">
            <a:extLst>
              <a:ext uri="{FF2B5EF4-FFF2-40B4-BE49-F238E27FC236}">
                <a16:creationId xmlns:a16="http://schemas.microsoft.com/office/drawing/2014/main" id="{4B32B5EB-AD6C-4638-8EA2-6A91FD9C5BE0}"/>
              </a:ext>
            </a:extLst>
          </p:cNvPr>
          <p:cNvSpPr>
            <a:spLocks noGrp="1"/>
          </p:cNvSpPr>
          <p:nvPr>
            <p:ph idx="1"/>
          </p:nvPr>
        </p:nvSpPr>
        <p:spPr>
          <a:xfrm>
            <a:off x="0" y="838201"/>
            <a:ext cx="9144000" cy="5288054"/>
          </a:xfrm>
        </p:spPr>
        <p:txBody>
          <a:bodyPr/>
          <a:lstStyle/>
          <a:p>
            <a:pPr lvl="1" indent="0">
              <a:buNone/>
            </a:pPr>
            <a:endParaRPr lang="en-US" dirty="0"/>
          </a:p>
          <a:p>
            <a:pPr marL="804672" lvl="1" indent="-457200">
              <a:buAutoNum type="arabicPeriod"/>
            </a:pPr>
            <a:endParaRPr lang="en-US" dirty="0"/>
          </a:p>
          <a:p>
            <a:pPr marL="804672" lvl="1" indent="-457200">
              <a:buAutoNum type="arabicPeriod"/>
            </a:pPr>
            <a:endParaRPr lang="en-US" dirty="0"/>
          </a:p>
        </p:txBody>
      </p:sp>
      <p:graphicFrame>
        <p:nvGraphicFramePr>
          <p:cNvPr id="13" name="Diagram 12">
            <a:extLst>
              <a:ext uri="{FF2B5EF4-FFF2-40B4-BE49-F238E27FC236}">
                <a16:creationId xmlns:a16="http://schemas.microsoft.com/office/drawing/2014/main" id="{B5C20CCA-B922-46A9-95C8-F621EB904EDD}"/>
              </a:ext>
            </a:extLst>
          </p:cNvPr>
          <p:cNvGraphicFramePr/>
          <p:nvPr/>
        </p:nvGraphicFramePr>
        <p:xfrm>
          <a:off x="0" y="800676"/>
          <a:ext cx="9144000" cy="5317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1">
            <a:extLst>
              <a:ext uri="{FF2B5EF4-FFF2-40B4-BE49-F238E27FC236}">
                <a16:creationId xmlns:a16="http://schemas.microsoft.com/office/drawing/2014/main" id="{E5961274-BC80-4197-BCB1-82DC0B798AB7}"/>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3598158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6511-F26A-430E-8E21-969323B67D76}"/>
              </a:ext>
            </a:extLst>
          </p:cNvPr>
          <p:cNvSpPr>
            <a:spLocks noGrp="1"/>
          </p:cNvSpPr>
          <p:nvPr>
            <p:ph type="title"/>
          </p:nvPr>
        </p:nvSpPr>
        <p:spPr/>
        <p:txBody>
          <a:bodyPr>
            <a:normAutofit/>
          </a:bodyPr>
          <a:lstStyle/>
          <a:p>
            <a:r>
              <a:rPr lang="en-US" sz="2800" dirty="0"/>
              <a:t>Coaching &amp; Skills Training</a:t>
            </a:r>
          </a:p>
        </p:txBody>
      </p:sp>
      <p:sp>
        <p:nvSpPr>
          <p:cNvPr id="3" name="Content Placeholder 2">
            <a:extLst>
              <a:ext uri="{FF2B5EF4-FFF2-40B4-BE49-F238E27FC236}">
                <a16:creationId xmlns:a16="http://schemas.microsoft.com/office/drawing/2014/main" id="{2E3B8DA2-92BF-438D-9010-F0ABA448386B}"/>
              </a:ext>
            </a:extLst>
          </p:cNvPr>
          <p:cNvSpPr>
            <a:spLocks noGrp="1"/>
          </p:cNvSpPr>
          <p:nvPr>
            <p:ph idx="1"/>
          </p:nvPr>
        </p:nvSpPr>
        <p:spPr>
          <a:xfrm>
            <a:off x="392670" y="1219200"/>
            <a:ext cx="3798330" cy="4050031"/>
          </a:xfrm>
        </p:spPr>
        <p:txBody>
          <a:bodyPr anchor="t">
            <a:normAutofit/>
          </a:bodyPr>
          <a:lstStyle/>
          <a:p>
            <a:r>
              <a:rPr lang="en-US" sz="1600" b="1" dirty="0"/>
              <a:t>Resources for Enhancing All Caregivers Health (REACH VA) Caregiver Program</a:t>
            </a:r>
          </a:p>
          <a:p>
            <a:endParaRPr lang="en-US" sz="1600" dirty="0"/>
          </a:p>
          <a:p>
            <a:r>
              <a:rPr lang="en-US" sz="1600" dirty="0"/>
              <a:t>Individual Coaching </a:t>
            </a:r>
          </a:p>
          <a:p>
            <a:r>
              <a:rPr lang="en-US" sz="1600" dirty="0"/>
              <a:t>Telephone Support Groups</a:t>
            </a:r>
          </a:p>
        </p:txBody>
      </p:sp>
      <p:sp>
        <p:nvSpPr>
          <p:cNvPr id="4" name="Slide Number Placeholder 3">
            <a:extLst>
              <a:ext uri="{FF2B5EF4-FFF2-40B4-BE49-F238E27FC236}">
                <a16:creationId xmlns:a16="http://schemas.microsoft.com/office/drawing/2014/main" id="{90627B04-4270-4848-A24B-B2BC1898CB41}"/>
              </a:ext>
            </a:extLst>
          </p:cNvPr>
          <p:cNvSpPr>
            <a:spLocks noGrp="1"/>
          </p:cNvSpPr>
          <p:nvPr>
            <p:ph type="sldNum" sz="quarter" idx="12"/>
          </p:nvPr>
        </p:nvSpPr>
        <p:spPr/>
        <p:txBody>
          <a:bodyPr/>
          <a:lstStyle/>
          <a:p>
            <a:pPr eaLnBrk="0" fontAlgn="base" hangingPunct="0">
              <a:spcBef>
                <a:spcPct val="0"/>
              </a:spcBef>
              <a:spcAft>
                <a:spcPct val="0"/>
              </a:spcAft>
              <a:defRPr/>
            </a:pPr>
            <a:fld id="{D983F1FA-211D-3044-9E35-958DFBC26156}" type="slidenum">
              <a:rPr lang="en-US">
                <a:solidFill>
                  <a:prstClr val="white"/>
                </a:solidFill>
                <a:latin typeface="Calibri" panose="020F0502020204030204" pitchFamily="34" charset="0"/>
              </a:rPr>
              <a:pPr eaLnBrk="0" fontAlgn="base" hangingPunct="0">
                <a:spcBef>
                  <a:spcPct val="0"/>
                </a:spcBef>
                <a:spcAft>
                  <a:spcPct val="0"/>
                </a:spcAft>
                <a:defRPr/>
              </a:pPr>
              <a:t>13</a:t>
            </a:fld>
            <a:endParaRPr lang="en-US" dirty="0">
              <a:solidFill>
                <a:prstClr val="white"/>
              </a:solidFill>
              <a:latin typeface="Calibri" panose="020F0502020204030204" pitchFamily="34" charset="0"/>
            </a:endParaRPr>
          </a:p>
        </p:txBody>
      </p:sp>
      <p:sp>
        <p:nvSpPr>
          <p:cNvPr id="8" name="TextBox 7">
            <a:extLst>
              <a:ext uri="{FF2B5EF4-FFF2-40B4-BE49-F238E27FC236}">
                <a16:creationId xmlns:a16="http://schemas.microsoft.com/office/drawing/2014/main" id="{6113A4DC-7E0B-450D-B8F1-C2B3CE68C9C4}"/>
              </a:ext>
            </a:extLst>
          </p:cNvPr>
          <p:cNvSpPr txBox="1"/>
          <p:nvPr/>
        </p:nvSpPr>
        <p:spPr>
          <a:xfrm>
            <a:off x="5261212" y="1220584"/>
            <a:ext cx="2831068" cy="2023631"/>
          </a:xfrm>
          <a:prstGeom prst="rect">
            <a:avLst/>
          </a:prstGeom>
          <a:noFill/>
        </p:spPr>
        <p:txBody>
          <a:bodyPr wrap="square" rtlCol="0">
            <a:spAutoFit/>
          </a:bodyPr>
          <a:lstStyle/>
          <a:p>
            <a:pPr algn="ctr" eaLnBrk="0" fontAlgn="base" hangingPunct="0">
              <a:spcBef>
                <a:spcPct val="0"/>
              </a:spcBef>
              <a:spcAft>
                <a:spcPct val="0"/>
              </a:spcAft>
              <a:defRPr/>
            </a:pPr>
            <a:r>
              <a:rPr lang="en-US" sz="1600" b="1" dirty="0">
                <a:solidFill>
                  <a:srgbClr val="000000"/>
                </a:solidFill>
                <a:latin typeface="Arial" panose="020B0604020202020204" pitchFamily="34" charset="0"/>
                <a:cs typeface="Arial" panose="020B0604020202020204" pitchFamily="34" charset="0"/>
              </a:rPr>
              <a:t>S.A.V.E. Suicide Prevention Skills Training </a:t>
            </a:r>
          </a:p>
          <a:p>
            <a:pPr algn="ctr" eaLnBrk="0" fontAlgn="base" hangingPunct="0">
              <a:spcBef>
                <a:spcPct val="0"/>
              </a:spcBef>
              <a:spcAft>
                <a:spcPct val="0"/>
              </a:spcAft>
              <a:defRPr/>
            </a:pPr>
            <a:endParaRPr lang="en-US" sz="16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Signs</a:t>
            </a: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Ask</a:t>
            </a: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Validate</a:t>
            </a:r>
          </a:p>
          <a:p>
            <a:pPr algn="ctr" eaLnBrk="0" fontAlgn="base" hangingPunct="0">
              <a:spcBef>
                <a:spcPct val="0"/>
              </a:spcBef>
              <a:spcAft>
                <a:spcPct val="0"/>
              </a:spcAft>
              <a:defRPr/>
            </a:pPr>
            <a:r>
              <a:rPr lang="en-US" sz="1600" dirty="0">
                <a:solidFill>
                  <a:srgbClr val="000000"/>
                </a:solidFill>
                <a:latin typeface="Arial" panose="020B0604020202020204" pitchFamily="34" charset="0"/>
                <a:cs typeface="Arial" panose="020B0604020202020204" pitchFamily="34" charset="0"/>
              </a:rPr>
              <a:t>Encourage &amp; Expedite </a:t>
            </a:r>
          </a:p>
          <a:p>
            <a:pPr eaLnBrk="0" fontAlgn="base" hangingPunct="0">
              <a:spcBef>
                <a:spcPct val="0"/>
              </a:spcBef>
              <a:spcAft>
                <a:spcPct val="0"/>
              </a:spcAft>
              <a:defRPr/>
            </a:pPr>
            <a:endParaRPr lang="en-US" sz="1350" dirty="0">
              <a:solidFill>
                <a:srgbClr val="000000"/>
              </a:solidFill>
              <a:latin typeface="Calibri" panose="020F0502020204030204" pitchFamily="34" charset="0"/>
            </a:endParaRPr>
          </a:p>
        </p:txBody>
      </p:sp>
      <p:pic>
        <p:nvPicPr>
          <p:cNvPr id="9" name="Picture 8">
            <a:extLst>
              <a:ext uri="{FF2B5EF4-FFF2-40B4-BE49-F238E27FC236}">
                <a16:creationId xmlns:a16="http://schemas.microsoft.com/office/drawing/2014/main" id="{C9432242-6D5C-44C7-82A0-AF2E98610132}"/>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01321" y="3355752"/>
            <a:ext cx="1143000" cy="1677937"/>
          </a:xfrm>
          <a:prstGeom prst="rect">
            <a:avLst/>
          </a:prstGeom>
          <a:ln>
            <a:solidFill>
              <a:srgbClr val="4BA339"/>
            </a:solidFill>
          </a:ln>
          <a:extLst>
            <a:ext uri="{53640926-AAD7-44D8-BBD7-CCE9431645EC}">
              <a14:shadowObscured xmlns:a14="http://schemas.microsoft.com/office/drawing/2010/main"/>
            </a:ext>
          </a:extLst>
        </p:spPr>
      </p:pic>
      <p:pic>
        <p:nvPicPr>
          <p:cNvPr id="10" name="Picture 2">
            <a:extLst>
              <a:ext uri="{FF2B5EF4-FFF2-40B4-BE49-F238E27FC236}">
                <a16:creationId xmlns:a16="http://schemas.microsoft.com/office/drawing/2014/main" id="{91973EB9-01CD-4FF4-9753-67257253A9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939"/>
          <a:stretch/>
        </p:blipFill>
        <p:spPr bwMode="auto">
          <a:xfrm>
            <a:off x="2421031" y="3346653"/>
            <a:ext cx="1193258" cy="1677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a:extLst>
              <a:ext uri="{FF2B5EF4-FFF2-40B4-BE49-F238E27FC236}">
                <a16:creationId xmlns:a16="http://schemas.microsoft.com/office/drawing/2014/main" id="{E2E410BF-C7CE-4216-B08C-FC0F7D168E4F}"/>
              </a:ext>
            </a:extLst>
          </p:cNvPr>
          <p:cNvSpPr/>
          <p:nvPr/>
        </p:nvSpPr>
        <p:spPr>
          <a:xfrm>
            <a:off x="5040870" y="4951191"/>
            <a:ext cx="3798330" cy="523220"/>
          </a:xfrm>
          <a:prstGeom prst="rect">
            <a:avLst/>
          </a:prstGeom>
        </p:spPr>
        <p:txBody>
          <a:bodyPr wrap="square">
            <a:spAutoFit/>
          </a:bodyPr>
          <a:lstStyle/>
          <a:p>
            <a:pPr eaLnBrk="0" fontAlgn="base" hangingPunct="0">
              <a:spcBef>
                <a:spcPct val="0"/>
              </a:spcBef>
              <a:spcAft>
                <a:spcPct val="0"/>
              </a:spcAft>
              <a:defRPr/>
            </a:pP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eaLnBrk="0" fontAlgn="base" hangingPunct="0">
              <a:spcBef>
                <a:spcPct val="0"/>
              </a:spcBef>
              <a:spcAft>
                <a:spcPct val="0"/>
              </a:spcAft>
              <a:defRPr/>
            </a:pPr>
            <a:r>
              <a:rPr lang="en-US" sz="1400" b="1" u="sng" dirty="0">
                <a:solidFill>
                  <a:srgbClr val="0070C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Suicide Prevention Toolkit for Caregivers</a:t>
            </a:r>
            <a:endParaRPr lang="en-US" sz="1400" b="1"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3D8F500-00D4-4F1E-A0E8-389E3D91B5B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503084" y="3374318"/>
            <a:ext cx="2726515" cy="1650272"/>
          </a:xfrm>
          <a:prstGeom prst="rect">
            <a:avLst/>
          </a:prstGeom>
        </p:spPr>
      </p:pic>
      <p:sp>
        <p:nvSpPr>
          <p:cNvPr id="11" name="Footer Placeholder 1">
            <a:extLst>
              <a:ext uri="{FF2B5EF4-FFF2-40B4-BE49-F238E27FC236}">
                <a16:creationId xmlns:a16="http://schemas.microsoft.com/office/drawing/2014/main" id="{5ED73D41-D0D9-44ED-B8D5-F26823C83944}"/>
              </a:ext>
            </a:extLst>
          </p:cNvPr>
          <p:cNvSpPr txBox="1">
            <a:spLocks/>
          </p:cNvSpPr>
          <p:nvPr/>
        </p:nvSpPr>
        <p:spPr>
          <a:xfrm>
            <a:off x="2377721" y="6361682"/>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909331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A1A7-6681-40F2-9A46-74452CB0FE8A}"/>
              </a:ext>
            </a:extLst>
          </p:cNvPr>
          <p:cNvSpPr>
            <a:spLocks noGrp="1"/>
          </p:cNvSpPr>
          <p:nvPr>
            <p:ph type="title"/>
          </p:nvPr>
        </p:nvSpPr>
        <p:spPr/>
        <p:txBody>
          <a:bodyPr>
            <a:normAutofit/>
          </a:bodyPr>
          <a:lstStyle/>
          <a:p>
            <a:r>
              <a:rPr lang="en-US" sz="3200" dirty="0"/>
              <a:t>National CSP Resources </a:t>
            </a:r>
          </a:p>
        </p:txBody>
      </p:sp>
      <p:sp>
        <p:nvSpPr>
          <p:cNvPr id="3" name="Content Placeholder 2">
            <a:extLst>
              <a:ext uri="{FF2B5EF4-FFF2-40B4-BE49-F238E27FC236}">
                <a16:creationId xmlns:a16="http://schemas.microsoft.com/office/drawing/2014/main" id="{ADF4B6AA-4189-456B-8BE2-1A089AD5C137}"/>
              </a:ext>
            </a:extLst>
          </p:cNvPr>
          <p:cNvSpPr>
            <a:spLocks noGrp="1"/>
          </p:cNvSpPr>
          <p:nvPr>
            <p:ph idx="1"/>
          </p:nvPr>
        </p:nvSpPr>
        <p:spPr>
          <a:xfrm>
            <a:off x="152400" y="990600"/>
            <a:ext cx="4572000" cy="4800600"/>
          </a:xfrm>
        </p:spPr>
        <p:txBody>
          <a:bodyPr>
            <a:normAutofit/>
          </a:bodyPr>
          <a:lstStyle/>
          <a:p>
            <a:pPr marL="285750" indent="-285750" algn="l">
              <a:buFont typeface="Arial" panose="020B0604020202020204" pitchFamily="34" charset="0"/>
              <a:buChar char="•"/>
            </a:pPr>
            <a:endParaRPr lang="en-US" sz="2200" dirty="0"/>
          </a:p>
          <a:p>
            <a:pPr marL="285750" indent="-285750" algn="l">
              <a:buFont typeface="Arial" panose="020B0604020202020204" pitchFamily="34" charset="0"/>
              <a:buChar char="•"/>
            </a:pPr>
            <a:r>
              <a:rPr lang="en-US" sz="2200" dirty="0"/>
              <a:t>Building Better Caregivers </a:t>
            </a:r>
          </a:p>
          <a:p>
            <a:pPr marL="285750" indent="-285750" algn="l">
              <a:buFont typeface="Arial" panose="020B0604020202020204" pitchFamily="34" charset="0"/>
              <a:buChar char="•"/>
            </a:pPr>
            <a:r>
              <a:rPr lang="en-US" sz="2200" dirty="0"/>
              <a:t>Self-Care Courses for Caregivers</a:t>
            </a:r>
          </a:p>
          <a:p>
            <a:pPr marL="285750" indent="-285750" algn="l">
              <a:buFont typeface="Arial" panose="020B0604020202020204" pitchFamily="34" charset="0"/>
              <a:buChar char="•"/>
            </a:pPr>
            <a:r>
              <a:rPr lang="en-US" sz="2200" dirty="0"/>
              <a:t>Caregiver Support Line (CSL) Education Calls</a:t>
            </a:r>
          </a:p>
          <a:p>
            <a:pPr marL="285750" indent="-285750" algn="l">
              <a:buFont typeface="Arial" panose="020B0604020202020204" pitchFamily="34" charset="0"/>
              <a:buChar char="•"/>
            </a:pPr>
            <a:r>
              <a:rPr lang="en-US" sz="2200" dirty="0"/>
              <a:t>Peer Support Mentoring</a:t>
            </a:r>
          </a:p>
          <a:p>
            <a:pPr marL="285750" indent="-285750" algn="l">
              <a:buFont typeface="Arial" panose="020B0604020202020204" pitchFamily="34" charset="0"/>
              <a:buChar char="•"/>
            </a:pPr>
            <a:r>
              <a:rPr lang="en-US" sz="2200" dirty="0"/>
              <a:t>REACH VA Caregiver Program</a:t>
            </a:r>
          </a:p>
          <a:p>
            <a:pPr marL="285750" indent="-285750" algn="l">
              <a:buFont typeface="Arial" panose="020B0604020202020204" pitchFamily="34" charset="0"/>
              <a:buChar char="•"/>
            </a:pPr>
            <a:r>
              <a:rPr lang="en-US" sz="2200" dirty="0"/>
              <a:t>Annie Caregiver Text Program</a:t>
            </a:r>
          </a:p>
          <a:p>
            <a:endParaRPr lang="en-US" dirty="0"/>
          </a:p>
        </p:txBody>
      </p:sp>
      <p:sp>
        <p:nvSpPr>
          <p:cNvPr id="4" name="Slide Number Placeholder 3">
            <a:extLst>
              <a:ext uri="{FF2B5EF4-FFF2-40B4-BE49-F238E27FC236}">
                <a16:creationId xmlns:a16="http://schemas.microsoft.com/office/drawing/2014/main" id="{ABE1AD76-4844-4F92-97D9-21061E54421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189B4648-94E8-4BA2-A663-B8977C51147A}"/>
              </a:ext>
            </a:extLst>
          </p:cNvPr>
          <p:cNvSpPr>
            <a:spLocks noGrp="1"/>
          </p:cNvSpPr>
          <p:nvPr>
            <p:ph type="ftr" sz="quarter" idx="13"/>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a:ea typeface="+mn-ea"/>
                <a:cs typeface="+mn-cs"/>
              </a:rPr>
              <a:t>Informational Purposes Only </a:t>
            </a:r>
          </a:p>
        </p:txBody>
      </p:sp>
      <p:pic>
        <p:nvPicPr>
          <p:cNvPr id="6" name="Picture 5">
            <a:extLst>
              <a:ext uri="{FF2B5EF4-FFF2-40B4-BE49-F238E27FC236}">
                <a16:creationId xmlns:a16="http://schemas.microsoft.com/office/drawing/2014/main" id="{7876702A-EBDF-4F03-8AA3-EEA3EC3BB6DA}"/>
              </a:ext>
            </a:extLst>
          </p:cNvPr>
          <p:cNvPicPr>
            <a:picLocks noChangeAspect="1"/>
          </p:cNvPicPr>
          <p:nvPr/>
        </p:nvPicPr>
        <p:blipFill>
          <a:blip r:embed="rId2"/>
          <a:stretch>
            <a:fillRect/>
          </a:stretch>
        </p:blipFill>
        <p:spPr>
          <a:xfrm>
            <a:off x="4822823" y="1975375"/>
            <a:ext cx="4230014" cy="3055010"/>
          </a:xfrm>
          <a:prstGeom prst="rect">
            <a:avLst/>
          </a:prstGeom>
        </p:spPr>
      </p:pic>
    </p:spTree>
    <p:extLst>
      <p:ext uri="{BB962C8B-B14F-4D97-AF65-F5344CB8AC3E}">
        <p14:creationId xmlns:p14="http://schemas.microsoft.com/office/powerpoint/2010/main" val="48081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4F31-B154-4FD6-AAF9-657E6C1051D8}"/>
              </a:ext>
            </a:extLst>
          </p:cNvPr>
          <p:cNvSpPr>
            <a:spLocks noGrp="1"/>
          </p:cNvSpPr>
          <p:nvPr>
            <p:ph type="title"/>
          </p:nvPr>
        </p:nvSpPr>
        <p:spPr/>
        <p:txBody>
          <a:bodyPr>
            <a:normAutofit/>
          </a:bodyPr>
          <a:lstStyle/>
          <a:p>
            <a:r>
              <a:rPr lang="en-US" sz="3200" dirty="0"/>
              <a:t>Summit &amp; Resource Fair</a:t>
            </a:r>
          </a:p>
        </p:txBody>
      </p:sp>
      <p:sp>
        <p:nvSpPr>
          <p:cNvPr id="3" name="Content Placeholder 2">
            <a:extLst>
              <a:ext uri="{FF2B5EF4-FFF2-40B4-BE49-F238E27FC236}">
                <a16:creationId xmlns:a16="http://schemas.microsoft.com/office/drawing/2014/main" id="{2AA397CE-CD0A-430E-9359-CC4F8F254229}"/>
              </a:ext>
            </a:extLst>
          </p:cNvPr>
          <p:cNvSpPr>
            <a:spLocks noGrp="1"/>
          </p:cNvSpPr>
          <p:nvPr>
            <p:ph idx="1"/>
          </p:nvPr>
        </p:nvSpPr>
        <p:spPr>
          <a:xfrm>
            <a:off x="508420" y="1120820"/>
            <a:ext cx="3363076" cy="4876800"/>
          </a:xfrm>
        </p:spPr>
        <p:txBody>
          <a:bodyPr>
            <a:normAutofit fontScale="92500" lnSpcReduction="20000"/>
          </a:bodyPr>
          <a:lstStyle/>
          <a:p>
            <a:r>
              <a:rPr lang="en-US" sz="2200" b="1" dirty="0"/>
              <a:t>Caregiver Summit</a:t>
            </a:r>
          </a:p>
          <a:p>
            <a:endParaRPr lang="en-US" sz="2200" dirty="0"/>
          </a:p>
          <a:p>
            <a:r>
              <a:rPr lang="en-US" sz="2200" dirty="0"/>
              <a:t>The CSP hosts an annual summit to include caregiver-specific topics.</a:t>
            </a:r>
          </a:p>
          <a:p>
            <a:pPr algn="l"/>
            <a:endParaRPr lang="en-US" sz="2200" dirty="0"/>
          </a:p>
          <a:p>
            <a:pPr marL="457200" indent="-457200" algn="l">
              <a:buFont typeface="Arial" panose="020B0604020202020204" pitchFamily="34" charset="0"/>
              <a:buChar char="•"/>
            </a:pPr>
            <a:r>
              <a:rPr lang="en-US" sz="2200" dirty="0"/>
              <a:t>Includes VA and external organizations/agencies that regularly support caregivers and families.</a:t>
            </a:r>
          </a:p>
          <a:p>
            <a:pPr marL="457200" indent="-457200" algn="l">
              <a:buFont typeface="Arial" panose="020B0604020202020204" pitchFamily="34" charset="0"/>
              <a:buChar char="•"/>
            </a:pPr>
            <a:endParaRPr lang="en-US" sz="2200" dirty="0"/>
          </a:p>
          <a:p>
            <a:pPr marL="457200" indent="-457200" algn="l">
              <a:buFont typeface="Arial" panose="020B0604020202020204" pitchFamily="34" charset="0"/>
              <a:buChar char="•"/>
            </a:pPr>
            <a:r>
              <a:rPr lang="en-US" sz="2200" dirty="0"/>
              <a:t>Goal: to increase awareness of the needs of caregivers in the local community and the available resources. </a:t>
            </a:r>
          </a:p>
          <a:p>
            <a:endParaRPr lang="en-US" dirty="0"/>
          </a:p>
        </p:txBody>
      </p:sp>
      <p:sp>
        <p:nvSpPr>
          <p:cNvPr id="4" name="Slide Number Placeholder 3">
            <a:extLst>
              <a:ext uri="{FF2B5EF4-FFF2-40B4-BE49-F238E27FC236}">
                <a16:creationId xmlns:a16="http://schemas.microsoft.com/office/drawing/2014/main" id="{7B8C38A4-0DA1-474C-99BE-20F0058A62B6}"/>
              </a:ext>
            </a:extLst>
          </p:cNvPr>
          <p:cNvSpPr>
            <a:spLocks noGrp="1"/>
          </p:cNvSpPr>
          <p:nvPr>
            <p:ph type="sldNum" sz="quarter" idx="12"/>
          </p:nvPr>
        </p:nvSpPr>
        <p:spPr/>
        <p:txBody>
          <a:bodyPr/>
          <a:lstStyle/>
          <a:p>
            <a:fld id="{D983F1FA-211D-3044-9E35-958DFBC26156}" type="slidenum">
              <a:rPr lang="en-US" smtClean="0">
                <a:solidFill>
                  <a:prstClr val="white"/>
                </a:solidFill>
              </a:rPr>
              <a:pPr/>
              <a:t>15</a:t>
            </a:fld>
            <a:endParaRPr lang="en-US" dirty="0">
              <a:solidFill>
                <a:prstClr val="white"/>
              </a:solidFill>
            </a:endParaRPr>
          </a:p>
        </p:txBody>
      </p:sp>
      <p:sp>
        <p:nvSpPr>
          <p:cNvPr id="5" name="Footer Placeholder 4">
            <a:extLst>
              <a:ext uri="{FF2B5EF4-FFF2-40B4-BE49-F238E27FC236}">
                <a16:creationId xmlns:a16="http://schemas.microsoft.com/office/drawing/2014/main" id="{7DD8EB8C-8622-4E9B-9724-75CCCDFED185}"/>
              </a:ext>
            </a:extLst>
          </p:cNvPr>
          <p:cNvSpPr>
            <a:spLocks noGrp="1"/>
          </p:cNvSpPr>
          <p:nvPr>
            <p:ph type="ftr" sz="quarter" idx="13"/>
          </p:nvPr>
        </p:nvSpPr>
        <p:spPr/>
        <p:txBody>
          <a:bodyPr/>
          <a:lstStyle/>
          <a:p>
            <a:pPr defTabSz="342900"/>
            <a:r>
              <a:rPr lang="it-IT" dirty="0"/>
              <a:t>Informational Purposes Only </a:t>
            </a:r>
          </a:p>
          <a:p>
            <a:pPr defTabSz="342900"/>
            <a:endParaRPr lang="it-IT" dirty="0"/>
          </a:p>
        </p:txBody>
      </p:sp>
      <p:sp>
        <p:nvSpPr>
          <p:cNvPr id="6" name="Rectangle 5">
            <a:extLst>
              <a:ext uri="{FF2B5EF4-FFF2-40B4-BE49-F238E27FC236}">
                <a16:creationId xmlns:a16="http://schemas.microsoft.com/office/drawing/2014/main" id="{EFAC20A7-1146-496F-A42F-EDDC941A5D92}"/>
              </a:ext>
            </a:extLst>
          </p:cNvPr>
          <p:cNvSpPr/>
          <p:nvPr/>
        </p:nvSpPr>
        <p:spPr>
          <a:xfrm>
            <a:off x="4686301" y="976784"/>
            <a:ext cx="3886200" cy="3785652"/>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Caregiver &amp; Family </a:t>
            </a:r>
          </a:p>
          <a:p>
            <a:pPr algn="ctr"/>
            <a:r>
              <a:rPr lang="en-US" sz="2000" b="1" dirty="0">
                <a:latin typeface="Arial" panose="020B0604020202020204" pitchFamily="34" charset="0"/>
                <a:cs typeface="Arial" panose="020B0604020202020204" pitchFamily="34" charset="0"/>
              </a:rPr>
              <a:t>Resource Fair</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Offered at every VA facility annually with a focus on resources for caregivers and families to include:</a:t>
            </a:r>
          </a:p>
          <a:p>
            <a:pPr algn="ctr"/>
            <a:endParaRPr lang="en-US" sz="2000" dirty="0">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VHA resources  </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VBA resources</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Local non-profits </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County agencies </a:t>
            </a:r>
          </a:p>
        </p:txBody>
      </p:sp>
      <p:cxnSp>
        <p:nvCxnSpPr>
          <p:cNvPr id="9" name="Straight Connector 8">
            <a:extLst>
              <a:ext uri="{FF2B5EF4-FFF2-40B4-BE49-F238E27FC236}">
                <a16:creationId xmlns:a16="http://schemas.microsoft.com/office/drawing/2014/main" id="{C1C72F9F-3BBA-4BA0-9F0B-47F2DFC00919}"/>
              </a:ext>
            </a:extLst>
          </p:cNvPr>
          <p:cNvCxnSpPr>
            <a:cxnSpLocks/>
          </p:cNvCxnSpPr>
          <p:nvPr/>
        </p:nvCxnSpPr>
        <p:spPr>
          <a:xfrm>
            <a:off x="4457700" y="1148699"/>
            <a:ext cx="0" cy="4261501"/>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101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D196-A468-46E9-A7A0-4554D189761A}"/>
              </a:ext>
            </a:extLst>
          </p:cNvPr>
          <p:cNvSpPr>
            <a:spLocks noGrp="1"/>
          </p:cNvSpPr>
          <p:nvPr>
            <p:ph type="title"/>
          </p:nvPr>
        </p:nvSpPr>
        <p:spPr>
          <a:xfrm>
            <a:off x="2875" y="-76200"/>
            <a:ext cx="9144000" cy="762000"/>
          </a:xfrm>
        </p:spPr>
        <p:txBody>
          <a:bodyPr>
            <a:normAutofit/>
          </a:bodyPr>
          <a:lstStyle/>
          <a:p>
            <a:r>
              <a:rPr lang="en-US" sz="3200" cap="none" dirty="0"/>
              <a:t>Caregiver Support Line (CSL</a:t>
            </a:r>
            <a:r>
              <a:rPr lang="en-US" sz="3200" b="1" cap="none" dirty="0"/>
              <a:t>)</a:t>
            </a:r>
            <a:endParaRPr lang="en-US" sz="3200" b="1" dirty="0"/>
          </a:p>
        </p:txBody>
      </p:sp>
      <p:sp>
        <p:nvSpPr>
          <p:cNvPr id="3" name="Content Placeholder 2">
            <a:extLst>
              <a:ext uri="{FF2B5EF4-FFF2-40B4-BE49-F238E27FC236}">
                <a16:creationId xmlns:a16="http://schemas.microsoft.com/office/drawing/2014/main" id="{6358A398-1C22-48EB-9B07-2252D7FE6F7A}"/>
              </a:ext>
            </a:extLst>
          </p:cNvPr>
          <p:cNvSpPr>
            <a:spLocks noGrp="1"/>
          </p:cNvSpPr>
          <p:nvPr>
            <p:ph idx="1"/>
          </p:nvPr>
        </p:nvSpPr>
        <p:spPr>
          <a:xfrm>
            <a:off x="0" y="685800"/>
            <a:ext cx="6172200" cy="5105400"/>
          </a:xfrm>
        </p:spPr>
        <p:txBody>
          <a:bodyPr>
            <a:normAutofit fontScale="70000" lnSpcReduction="20000"/>
          </a:bodyPr>
          <a:lstStyle/>
          <a:p>
            <a:pPr marL="914400" lvl="2" indent="0" defTabSz="914400" fontAlgn="auto">
              <a:lnSpc>
                <a:spcPct val="90000"/>
              </a:lnSpc>
              <a:spcBef>
                <a:spcPts val="500"/>
              </a:spcBef>
              <a:spcAft>
                <a:spcPts val="0"/>
              </a:spcAft>
              <a:buNone/>
            </a:pPr>
            <a:endParaRPr lang="en-US" sz="2000" dirty="0">
              <a:solidFill>
                <a:prstClr val="black"/>
              </a:solidFill>
              <a:latin typeface="Arial" panose="020B0604020202020204" pitchFamily="34" charset="0"/>
              <a:ea typeface="+mn-ea"/>
              <a:cs typeface="Arial" panose="020B0604020202020204" pitchFamily="34" charset="0"/>
            </a:endParaRPr>
          </a:p>
          <a:p>
            <a:pPr marL="114300" indent="0" defTabSz="914400">
              <a:lnSpc>
                <a:spcPct val="120000"/>
              </a:lnSpc>
              <a:spcBef>
                <a:spcPts val="500"/>
              </a:spcBef>
              <a:buNone/>
            </a:pPr>
            <a:r>
              <a:rPr lang="en-US" sz="3200" dirty="0"/>
              <a:t>The VA Caregiver Support Line responds  to calls from caregivers, Veterans and community agencies seeking information about VA caregiver services.</a:t>
            </a:r>
          </a:p>
          <a:p>
            <a:pPr marL="114300" indent="0" defTabSz="914400">
              <a:lnSpc>
                <a:spcPct val="120000"/>
              </a:lnSpc>
              <a:spcBef>
                <a:spcPts val="500"/>
              </a:spcBef>
              <a:buNone/>
            </a:pPr>
            <a:endParaRPr lang="en-US" sz="3200" dirty="0">
              <a:solidFill>
                <a:prstClr val="black"/>
              </a:solidFill>
            </a:endParaRPr>
          </a:p>
          <a:p>
            <a:pPr marL="571500" indent="-457200" defTabSz="914400">
              <a:lnSpc>
                <a:spcPct val="120000"/>
              </a:lnSpc>
              <a:spcBef>
                <a:spcPts val="500"/>
              </a:spcBef>
              <a:buFont typeface="Arial" panose="020B0604020202020204" pitchFamily="34" charset="0"/>
              <a:buChar char="•"/>
            </a:pPr>
            <a:r>
              <a:rPr lang="en-US" sz="3200" dirty="0">
                <a:solidFill>
                  <a:prstClr val="black"/>
                </a:solidFill>
              </a:rPr>
              <a:t>Monday - Friday 8:00AM - 8:00PM (EST)</a:t>
            </a:r>
          </a:p>
          <a:p>
            <a:pPr marL="571500" indent="-457200" defTabSz="914400">
              <a:lnSpc>
                <a:spcPct val="120000"/>
              </a:lnSpc>
              <a:spcBef>
                <a:spcPts val="500"/>
              </a:spcBef>
              <a:buFont typeface="Arial" panose="020B0604020202020204" pitchFamily="34" charset="0"/>
              <a:buChar char="•"/>
            </a:pPr>
            <a:r>
              <a:rPr lang="en-US" sz="3200" dirty="0">
                <a:solidFill>
                  <a:prstClr val="black"/>
                </a:solidFill>
              </a:rPr>
              <a:t>Staffed by VA clinical social workers</a:t>
            </a:r>
          </a:p>
          <a:p>
            <a:pPr marL="571500" indent="-457200" defTabSz="914400">
              <a:lnSpc>
                <a:spcPct val="120000"/>
              </a:lnSpc>
              <a:spcBef>
                <a:spcPts val="500"/>
              </a:spcBef>
              <a:buFont typeface="Arial" panose="020B0604020202020204" pitchFamily="34" charset="0"/>
              <a:buChar char="•"/>
            </a:pPr>
            <a:r>
              <a:rPr lang="en-US" sz="3200" dirty="0">
                <a:solidFill>
                  <a:prstClr val="black"/>
                </a:solidFill>
              </a:rPr>
              <a:t>Links callers to their local Caregiver Support Program Team</a:t>
            </a:r>
          </a:p>
          <a:p>
            <a:pPr marL="571500" indent="-457200" defTabSz="914400">
              <a:lnSpc>
                <a:spcPct val="120000"/>
              </a:lnSpc>
              <a:spcBef>
                <a:spcPts val="500"/>
              </a:spcBef>
              <a:buFont typeface="Arial" panose="020B0604020202020204" pitchFamily="34" charset="0"/>
              <a:buChar char="•"/>
            </a:pPr>
            <a:r>
              <a:rPr lang="en-US" sz="3200" dirty="0">
                <a:solidFill>
                  <a:prstClr val="black"/>
                </a:solidFill>
              </a:rPr>
              <a:t>Provides information about assistance through the VA</a:t>
            </a:r>
          </a:p>
          <a:p>
            <a:pPr marL="571500" indent="-457200" defTabSz="914400">
              <a:lnSpc>
                <a:spcPct val="120000"/>
              </a:lnSpc>
              <a:spcBef>
                <a:spcPts val="500"/>
              </a:spcBef>
              <a:buFont typeface="Arial" panose="020B0604020202020204" pitchFamily="34" charset="0"/>
              <a:buChar char="•"/>
            </a:pPr>
            <a:r>
              <a:rPr lang="en-US" sz="3200" dirty="0">
                <a:solidFill>
                  <a:prstClr val="black"/>
                </a:solidFill>
              </a:rPr>
              <a:t>Offers supportive counseling when needed</a:t>
            </a:r>
          </a:p>
          <a:p>
            <a:pPr marL="914400" lvl="2" indent="0" defTabSz="914400" fontAlgn="auto">
              <a:lnSpc>
                <a:spcPct val="90000"/>
              </a:lnSpc>
              <a:spcBef>
                <a:spcPts val="500"/>
              </a:spcBef>
              <a:spcAft>
                <a:spcPts val="0"/>
              </a:spcAft>
              <a:buNone/>
            </a:pPr>
            <a:endParaRPr lang="en-US" sz="2000" dirty="0">
              <a:solidFill>
                <a:prstClr val="black"/>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8" name="Content Placeholder 26">
            <a:extLst>
              <a:ext uri="{FF2B5EF4-FFF2-40B4-BE49-F238E27FC236}">
                <a16:creationId xmlns:a16="http://schemas.microsoft.com/office/drawing/2014/main" id="{D62A6E78-420E-4E82-91BC-364E35DEB939}"/>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145696" y="1632124"/>
            <a:ext cx="2743200" cy="3212752"/>
          </a:xfrm>
        </p:spPr>
      </p:pic>
      <p:sp>
        <p:nvSpPr>
          <p:cNvPr id="5" name="Footer Placeholder 4">
            <a:extLst>
              <a:ext uri="{FF2B5EF4-FFF2-40B4-BE49-F238E27FC236}">
                <a16:creationId xmlns:a16="http://schemas.microsoft.com/office/drawing/2014/main" id="{8D1BB82A-7C92-4666-96B8-480E7A69792E}"/>
              </a:ext>
            </a:extLst>
          </p:cNvPr>
          <p:cNvSpPr>
            <a:spLocks noGrp="1"/>
          </p:cNvSpPr>
          <p:nvPr>
            <p:ph type="ftr" sz="quarter" idx="13"/>
          </p:nvPr>
        </p:nvSpPr>
        <p:spPr>
          <a:xfrm>
            <a:off x="2189958" y="6356441"/>
            <a:ext cx="4101016" cy="365125"/>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a:ea typeface="+mn-ea"/>
                <a:cs typeface="+mn-cs"/>
              </a:rPr>
              <a:t>Informational Purposes Only </a:t>
            </a:r>
          </a:p>
        </p:txBody>
      </p:sp>
    </p:spTree>
    <p:extLst>
      <p:ext uri="{BB962C8B-B14F-4D97-AF65-F5344CB8AC3E}">
        <p14:creationId xmlns:p14="http://schemas.microsoft.com/office/powerpoint/2010/main" val="221168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FA714D28-D725-4F2B-8AB3-7CE59B21299D}"/>
              </a:ext>
            </a:extLst>
          </p:cNvPr>
          <p:cNvSpPr>
            <a:spLocks noGrp="1" noChangeArrowheads="1"/>
          </p:cNvSpPr>
          <p:nvPr>
            <p:ph type="title"/>
          </p:nvPr>
        </p:nvSpPr>
        <p:spPr>
          <a:xfrm>
            <a:off x="0" y="-76200"/>
            <a:ext cx="9144000" cy="731838"/>
          </a:xfrm>
        </p:spPr>
        <p:txBody>
          <a:bodyPr/>
          <a:lstStyle/>
          <a:p>
            <a:r>
              <a:rPr lang="en-US" altLang="en-US" sz="2800" dirty="0"/>
              <a:t>Caregiving During the Pandemic</a:t>
            </a:r>
          </a:p>
        </p:txBody>
      </p:sp>
      <p:sp>
        <p:nvSpPr>
          <p:cNvPr id="163844" name="Slide Number Placeholder 3">
            <a:extLst>
              <a:ext uri="{FF2B5EF4-FFF2-40B4-BE49-F238E27FC236}">
                <a16:creationId xmlns:a16="http://schemas.microsoft.com/office/drawing/2014/main" id="{BE85A5F6-10F6-455B-9BC3-2CB0C6C18F90}"/>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17</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D3901826-B918-4A73-8EE9-D0E04DC8EFF6}"/>
              </a:ext>
            </a:extLst>
          </p:cNvPr>
          <p:cNvSpPr>
            <a:spLocks noGrp="1"/>
          </p:cNvSpPr>
          <p:nvPr>
            <p:ph idx="1"/>
          </p:nvPr>
        </p:nvSpPr>
        <p:spPr>
          <a:xfrm>
            <a:off x="228600" y="967898"/>
            <a:ext cx="8686800" cy="5287963"/>
          </a:xfrm>
        </p:spPr>
        <p:txBody>
          <a:bodyPr/>
          <a:lstStyle/>
          <a:p>
            <a:pPr>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A tip sheet was created to provide additional information and guidance to Veterans and caregivers regarding COVID-19.</a:t>
            </a:r>
            <a:r>
              <a:rPr lang="en-US" sz="2000" b="1" dirty="0">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This document provides information on: </a:t>
            </a:r>
          </a:p>
          <a:p>
            <a:pPr lvl="1">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How to protect against COVID-19</a:t>
            </a:r>
          </a:p>
          <a:p>
            <a:pPr lvl="1">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Ways to connect and receive support</a:t>
            </a:r>
          </a:p>
          <a:p>
            <a:pPr lvl="1">
              <a:lnSpc>
                <a:spcPct val="107000"/>
              </a:lnSpc>
              <a:spcBef>
                <a:spcPts val="0"/>
              </a:spcBef>
              <a:spcAft>
                <a:spcPts val="800"/>
              </a:spcAft>
              <a:defRPr/>
            </a:pPr>
            <a:r>
              <a:rPr lang="en-US" sz="2000" dirty="0">
                <a:latin typeface="Arial" panose="020B0604020202020204" pitchFamily="34" charset="0"/>
                <a:ea typeface="Calibri" panose="020F0502020204030204" pitchFamily="34" charset="0"/>
                <a:cs typeface="Arial" panose="020B0604020202020204" pitchFamily="34" charset="0"/>
              </a:rPr>
              <a:t>CSP, VA, and other Resources</a:t>
            </a:r>
          </a:p>
          <a:p>
            <a:pPr marL="0" indent="0">
              <a:lnSpc>
                <a:spcPct val="107000"/>
              </a:lnSpc>
              <a:spcBef>
                <a:spcPts val="0"/>
              </a:spcBef>
              <a:spcAft>
                <a:spcPts val="800"/>
              </a:spcAft>
              <a:buNone/>
              <a:defRPr/>
            </a:pP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7322074-6026-43C1-A45D-AF225084ABF9}"/>
              </a:ext>
            </a:extLst>
          </p:cNvPr>
          <p:cNvSpPr/>
          <p:nvPr/>
        </p:nvSpPr>
        <p:spPr>
          <a:xfrm>
            <a:off x="609600" y="3733800"/>
            <a:ext cx="7620000" cy="707886"/>
          </a:xfrm>
          <a:prstGeom prst="rect">
            <a:avLst/>
          </a:prstGeom>
        </p:spPr>
        <p:txBody>
          <a:bodyPr wrap="square">
            <a:spAutoFit/>
          </a:bodyPr>
          <a:lstStyle/>
          <a:p>
            <a:pPr marL="0" marR="0">
              <a:spcBef>
                <a:spcPts val="0"/>
              </a:spcBef>
              <a:spcAft>
                <a:spcPts val="0"/>
              </a:spcAft>
            </a:pPr>
            <a:r>
              <a:rPr lang="en-US" sz="2000" dirty="0">
                <a:latin typeface="Arial" panose="020B0604020202020204" pitchFamily="34" charset="0"/>
                <a:cs typeface="Arial" panose="020B0604020202020204" pitchFamily="34" charset="0"/>
                <a:hlinkClick r:id="rId3" tooltip="Caregiving During COVID-19">
                  <a:extLst>
                    <a:ext uri="{A12FA001-AC4F-418D-AE19-62706E023703}">
                      <ahyp:hlinkClr xmlns:ahyp="http://schemas.microsoft.com/office/drawing/2018/hyperlinkcolor" val="tx"/>
                    </a:ext>
                  </a:extLst>
                </a:hlinkClick>
              </a:rPr>
              <a:t>Caregiving During COVID-19</a:t>
            </a:r>
            <a:r>
              <a:rPr lang="en-US" sz="2000" dirty="0">
                <a:latin typeface="Arial" panose="020B0604020202020204" pitchFamily="34" charset="0"/>
                <a:cs typeface="Arial" panose="020B0604020202020204" pitchFamily="34" charset="0"/>
              </a:rPr>
              <a:t>: Tip sheet located on the </a:t>
            </a:r>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https://www.caregiver.va.gov</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61FC0653-179D-457E-8079-CCF047427C80}"/>
              </a:ext>
            </a:extLst>
          </p:cNvPr>
          <p:cNvSpPr>
            <a:spLocks noGrp="1"/>
          </p:cNvSpPr>
          <p:nvPr>
            <p:ph type="ftr" sz="quarter" idx="11"/>
          </p:nvPr>
        </p:nvSpPr>
        <p:spPr>
          <a:xfrm>
            <a:off x="2190750" y="6356350"/>
            <a:ext cx="4100513" cy="365125"/>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a:ea typeface="+mn-ea"/>
                <a:cs typeface="+mn-cs"/>
              </a:rPr>
              <a:t>Informational Purposes Only </a:t>
            </a:r>
          </a:p>
        </p:txBody>
      </p:sp>
    </p:spTree>
    <p:extLst>
      <p:ext uri="{BB962C8B-B14F-4D97-AF65-F5344CB8AC3E}">
        <p14:creationId xmlns:p14="http://schemas.microsoft.com/office/powerpoint/2010/main" val="2742729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7CC1-3397-477D-93F6-E0FE5A22F44E}"/>
              </a:ext>
            </a:extLst>
          </p:cNvPr>
          <p:cNvSpPr>
            <a:spLocks noGrp="1"/>
          </p:cNvSpPr>
          <p:nvPr>
            <p:ph type="title"/>
          </p:nvPr>
        </p:nvSpPr>
        <p:spPr/>
        <p:txBody>
          <a:bodyPr/>
          <a:lstStyle/>
          <a:p>
            <a:r>
              <a:rPr lang="en-US" dirty="0"/>
              <a:t>How Do You Contact the Caregiver Support Program?</a:t>
            </a:r>
          </a:p>
        </p:txBody>
      </p:sp>
      <p:sp>
        <p:nvSpPr>
          <p:cNvPr id="3" name="Slide Number Placeholder 2">
            <a:extLst>
              <a:ext uri="{FF2B5EF4-FFF2-40B4-BE49-F238E27FC236}">
                <a16:creationId xmlns:a16="http://schemas.microsoft.com/office/drawing/2014/main" id="{1F59F526-9C86-406F-A20F-BE5D94B38E38}"/>
              </a:ext>
            </a:extLst>
          </p:cNvPr>
          <p:cNvSpPr>
            <a:spLocks noGrp="1"/>
          </p:cNvSpPr>
          <p:nvPr>
            <p:ph type="sldNum" sz="quarter" idx="12"/>
          </p:nvPr>
        </p:nvSpPr>
        <p:spPr/>
        <p:txBody>
          <a:bodyPr/>
          <a:lstStyle/>
          <a:p>
            <a:fld id="{D983F1FA-211D-3044-9E35-958DFBC26156}" type="slidenum">
              <a:rPr lang="en-US" smtClean="0">
                <a:solidFill>
                  <a:prstClr val="white"/>
                </a:solidFill>
              </a:rPr>
              <a:pPr/>
              <a:t>18</a:t>
            </a:fld>
            <a:endParaRPr lang="en-US" dirty="0">
              <a:solidFill>
                <a:prstClr val="white"/>
              </a:solidFill>
            </a:endParaRPr>
          </a:p>
        </p:txBody>
      </p:sp>
      <p:sp>
        <p:nvSpPr>
          <p:cNvPr id="5" name="TextBox 4">
            <a:extLst>
              <a:ext uri="{FF2B5EF4-FFF2-40B4-BE49-F238E27FC236}">
                <a16:creationId xmlns:a16="http://schemas.microsoft.com/office/drawing/2014/main" id="{7166D11A-8A2D-46B2-BD5E-8B9BAF54FDEC}"/>
              </a:ext>
            </a:extLst>
          </p:cNvPr>
          <p:cNvSpPr txBox="1"/>
          <p:nvPr/>
        </p:nvSpPr>
        <p:spPr>
          <a:xfrm>
            <a:off x="354934" y="1295400"/>
            <a:ext cx="8434129" cy="2492990"/>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VA Caregiver Support Line</a:t>
            </a:r>
          </a:p>
          <a:p>
            <a:pPr algn="ctr"/>
            <a:r>
              <a:rPr lang="en-US" sz="3600" b="1" dirty="0">
                <a:latin typeface="Arial" panose="020B0604020202020204" pitchFamily="34" charset="0"/>
                <a:cs typeface="Arial" panose="020B0604020202020204" pitchFamily="34" charset="0"/>
              </a:rPr>
              <a:t>1-855-260-3274</a:t>
            </a: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To find your local Caregiver Support Program, or</a:t>
            </a:r>
          </a:p>
          <a:p>
            <a:pPr algn="ctr"/>
            <a:r>
              <a:rPr lang="en-US" sz="2800" dirty="0">
                <a:latin typeface="Arial" panose="020B0604020202020204" pitchFamily="34" charset="0"/>
                <a:cs typeface="Arial" panose="020B0604020202020204" pitchFamily="34" charset="0"/>
              </a:rPr>
              <a:t>for more information: </a:t>
            </a:r>
            <a:r>
              <a:rPr lang="en-US" sz="2800" u="sng" dirty="0">
                <a:solidFill>
                  <a:srgbClr val="0070C0"/>
                </a:solidFill>
                <a:latin typeface="Arial" panose="020B0604020202020204" pitchFamily="34" charset="0"/>
                <a:cs typeface="Arial" panose="020B0604020202020204" pitchFamily="34" charset="0"/>
              </a:rPr>
              <a:t>http://</a:t>
            </a:r>
            <a:r>
              <a:rPr lang="en-US" sz="28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www.caregiver.va.gov</a:t>
            </a:r>
            <a:endParaRPr lang="en-US" sz="2800" dirty="0">
              <a:solidFill>
                <a:srgbClr val="0070C0"/>
              </a:solidFill>
              <a:latin typeface="Arial" panose="020B0604020202020204" pitchFamily="34" charset="0"/>
              <a:cs typeface="Arial" panose="020B0604020202020204" pitchFamily="34" charset="0"/>
            </a:endParaRPr>
          </a:p>
        </p:txBody>
      </p:sp>
      <p:pic>
        <p:nvPicPr>
          <p:cNvPr id="9" name="Picture 8" descr="Logo, company name&#10;&#10;Description automatically generated">
            <a:extLst>
              <a:ext uri="{FF2B5EF4-FFF2-40B4-BE49-F238E27FC236}">
                <a16:creationId xmlns:a16="http://schemas.microsoft.com/office/drawing/2014/main" id="{ACB6ED2E-C91F-477C-A482-E273AFCB9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727" y="3886201"/>
            <a:ext cx="1948232" cy="1828800"/>
          </a:xfrm>
          <a:prstGeom prst="rect">
            <a:avLst/>
          </a:prstGeom>
        </p:spPr>
      </p:pic>
      <p:sp>
        <p:nvSpPr>
          <p:cNvPr id="7" name="Footer Placeholder 1">
            <a:extLst>
              <a:ext uri="{FF2B5EF4-FFF2-40B4-BE49-F238E27FC236}">
                <a16:creationId xmlns:a16="http://schemas.microsoft.com/office/drawing/2014/main" id="{AD79EF1B-1D1B-48F5-9884-424D0713E28C}"/>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3583417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sp>
        <p:nvSpPr>
          <p:cNvPr id="3" name="Slide Number Placeholder 2"/>
          <p:cNvSpPr>
            <a:spLocks noGrp="1"/>
          </p:cNvSpPr>
          <p:nvPr>
            <p:ph type="sldNum" sz="quarter" idx="12"/>
          </p:nvPr>
        </p:nvSpPr>
        <p:spPr/>
        <p:txBody>
          <a:bodyPr/>
          <a:lstStyle/>
          <a:p>
            <a:fld id="{D983F1FA-211D-3044-9E35-958DFBC26156}" type="slidenum">
              <a:rPr lang="en-US" smtClean="0"/>
              <a:pPr/>
              <a:t>2</a:t>
            </a:fld>
            <a:endParaRPr lang="en-US" dirty="0"/>
          </a:p>
        </p:txBody>
      </p:sp>
      <p:sp>
        <p:nvSpPr>
          <p:cNvPr id="6" name="Content Placeholder 1">
            <a:extLst>
              <a:ext uri="{FF2B5EF4-FFF2-40B4-BE49-F238E27FC236}">
                <a16:creationId xmlns:a16="http://schemas.microsoft.com/office/drawing/2014/main" id="{7E068EAF-EC15-4D8C-A9CB-111AD42AD34E}"/>
              </a:ext>
            </a:extLst>
          </p:cNvPr>
          <p:cNvSpPr txBox="1">
            <a:spLocks/>
          </p:cNvSpPr>
          <p:nvPr/>
        </p:nvSpPr>
        <p:spPr>
          <a:xfrm>
            <a:off x="304800" y="1741117"/>
            <a:ext cx="8534400" cy="35162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b="1" dirty="0"/>
              <a:t>Introduction to VA Caregiver Support Program</a:t>
            </a:r>
          </a:p>
          <a:p>
            <a:pPr marL="0" indent="0">
              <a:buFont typeface="Arial"/>
              <a:buNone/>
            </a:pPr>
            <a:endParaRPr lang="en-US" sz="1600" b="1" dirty="0"/>
          </a:p>
          <a:p>
            <a:pPr>
              <a:buFont typeface="Wingdings" panose="05000000000000000000" pitchFamily="2" charset="2"/>
              <a:buChar char="§"/>
            </a:pPr>
            <a:r>
              <a:rPr lang="en-US" sz="2400" b="1" dirty="0"/>
              <a:t>Program of Comprehensive Assistance for Family Caregivers (PCAFC)</a:t>
            </a:r>
          </a:p>
          <a:p>
            <a:pPr marL="0" indent="0">
              <a:buNone/>
            </a:pPr>
            <a:endParaRPr lang="en-US" sz="2400" dirty="0"/>
          </a:p>
          <a:p>
            <a:pPr>
              <a:buFont typeface="Wingdings" panose="05000000000000000000" pitchFamily="2" charset="2"/>
              <a:buChar char="§"/>
            </a:pPr>
            <a:r>
              <a:rPr lang="en-US" sz="2400" b="1" dirty="0"/>
              <a:t>Program of General Caregiver Support Services (PGCSS)</a:t>
            </a:r>
          </a:p>
          <a:p>
            <a:pPr marL="0" indent="0">
              <a:buFont typeface="Arial"/>
              <a:buNone/>
            </a:pPr>
            <a:endParaRPr lang="en-US" sz="1600" b="1" dirty="0"/>
          </a:p>
        </p:txBody>
      </p:sp>
      <p:sp>
        <p:nvSpPr>
          <p:cNvPr id="7" name="Footer Placeholder 1">
            <a:extLst>
              <a:ext uri="{FF2B5EF4-FFF2-40B4-BE49-F238E27FC236}">
                <a16:creationId xmlns:a16="http://schemas.microsoft.com/office/drawing/2014/main" id="{209BC8B8-9ADA-4EC4-9730-6A68FEC87E0B}"/>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361429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AC96C-563F-4D58-B030-406276E7A9A9}"/>
              </a:ext>
            </a:extLst>
          </p:cNvPr>
          <p:cNvSpPr>
            <a:spLocks noGrp="1"/>
          </p:cNvSpPr>
          <p:nvPr>
            <p:ph type="sldNum" sz="quarter" idx="10"/>
          </p:nvPr>
        </p:nvSpPr>
        <p:spPr/>
        <p:txBody>
          <a:bodyPr/>
          <a:lstStyle/>
          <a:p>
            <a:fld id="{5855C88C-D8BE-4E7C-96FE-0DD9C97E8470}" type="slidenum">
              <a:rPr lang="en-US" altLang="en-US" smtClean="0"/>
              <a:pPr/>
              <a:t>3</a:t>
            </a:fld>
            <a:endParaRPr lang="en-US" altLang="en-US" dirty="0"/>
          </a:p>
        </p:txBody>
      </p:sp>
      <p:sp>
        <p:nvSpPr>
          <p:cNvPr id="4" name="Rectangle 3">
            <a:extLst>
              <a:ext uri="{FF2B5EF4-FFF2-40B4-BE49-F238E27FC236}">
                <a16:creationId xmlns:a16="http://schemas.microsoft.com/office/drawing/2014/main" id="{F2CCE9D1-6403-43E3-A101-D9571B457655}"/>
              </a:ext>
            </a:extLst>
          </p:cNvPr>
          <p:cNvSpPr/>
          <p:nvPr/>
        </p:nvSpPr>
        <p:spPr>
          <a:xfrm>
            <a:off x="609600" y="4114800"/>
            <a:ext cx="7924800" cy="1292662"/>
          </a:xfrm>
          <a:prstGeom prst="rect">
            <a:avLst/>
          </a:prstGeom>
        </p:spPr>
        <p:txBody>
          <a:bodyPr wrap="square">
            <a:spAutoFit/>
          </a:bodyPr>
          <a:lstStyle/>
          <a:p>
            <a:pPr algn="ctr"/>
            <a:r>
              <a:rPr lang="en-US" sz="2400" b="1" dirty="0"/>
              <a:t>Caregiver Support Program Mission Statement: </a:t>
            </a:r>
          </a:p>
          <a:p>
            <a:pPr algn="ctr"/>
            <a:r>
              <a:rPr lang="en-US" i="1" dirty="0"/>
              <a:t>To promote the health and well-being of family caregivers who care for our nation’s Veterans, through education, resources, support, and services</a:t>
            </a:r>
          </a:p>
          <a:p>
            <a:endParaRPr lang="en-US" dirty="0"/>
          </a:p>
        </p:txBody>
      </p:sp>
      <p:pic>
        <p:nvPicPr>
          <p:cNvPr id="5" name="Picture 2" descr="U:\ProgramFlyers&amp;Logo\VA_Caregiver_mark-4c.png">
            <a:extLst>
              <a:ext uri="{FF2B5EF4-FFF2-40B4-BE49-F238E27FC236}">
                <a16:creationId xmlns:a16="http://schemas.microsoft.com/office/drawing/2014/main" id="{87135469-63D5-452D-9ABE-AB9850388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964" y="1081207"/>
            <a:ext cx="2864071" cy="265801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0A81B531-A67E-49B5-8D9D-458489EF76CF}"/>
              </a:ext>
            </a:extLst>
          </p:cNvPr>
          <p:cNvSpPr txBox="1">
            <a:spLocks/>
          </p:cNvSpPr>
          <p:nvPr/>
        </p:nvSpPr>
        <p:spPr>
          <a:xfrm>
            <a:off x="2189958" y="6356441"/>
            <a:ext cx="41010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dirty="0"/>
              <a:t>Informational Purposes Only</a:t>
            </a:r>
          </a:p>
        </p:txBody>
      </p:sp>
    </p:spTree>
    <p:extLst>
      <p:ext uri="{BB962C8B-B14F-4D97-AF65-F5344CB8AC3E}">
        <p14:creationId xmlns:p14="http://schemas.microsoft.com/office/powerpoint/2010/main" val="914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eft Brace 37">
            <a:extLst>
              <a:ext uri="{FF2B5EF4-FFF2-40B4-BE49-F238E27FC236}">
                <a16:creationId xmlns:a16="http://schemas.microsoft.com/office/drawing/2014/main" id="{9C2BCD96-D805-4FFE-86D4-A8A0395AC668}"/>
              </a:ext>
            </a:extLst>
          </p:cNvPr>
          <p:cNvSpPr/>
          <p:nvPr/>
        </p:nvSpPr>
        <p:spPr>
          <a:xfrm>
            <a:off x="6749753" y="3966390"/>
            <a:ext cx="1752601" cy="2085205"/>
          </a:xfrm>
          <a:prstGeom prst="leftBrace">
            <a:avLst/>
          </a:prstGeom>
          <a:noFill/>
          <a:ln w="38100" cap="flat" cmpd="sng" algn="ctr">
            <a:solidFill>
              <a:srgbClr val="0049DA"/>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ヒラギノ角ゴ Pro W3" pitchFamily="1" charset="-128"/>
              <a:cs typeface="+mn-cs"/>
            </a:endParaRPr>
          </a:p>
        </p:txBody>
      </p:sp>
      <p:sp>
        <p:nvSpPr>
          <p:cNvPr id="29" name="Content Placeholder 14">
            <a:extLst>
              <a:ext uri="{FF2B5EF4-FFF2-40B4-BE49-F238E27FC236}">
                <a16:creationId xmlns:a16="http://schemas.microsoft.com/office/drawing/2014/main" id="{E440F45F-85FC-450D-86C8-7AFD848D3E82}"/>
              </a:ext>
            </a:extLst>
          </p:cNvPr>
          <p:cNvSpPr txBox="1">
            <a:spLocks/>
          </p:cNvSpPr>
          <p:nvPr/>
        </p:nvSpPr>
        <p:spPr>
          <a:xfrm>
            <a:off x="152400" y="685799"/>
            <a:ext cx="8919030" cy="5365795"/>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chemeClr val="tx1"/>
                </a:solidFill>
                <a:latin typeface="Arial" pitchFamily="34" charset="0"/>
                <a:ea typeface="+mn-ea"/>
                <a:cs typeface="Arial" pitchFamily="34" charset="0"/>
              </a:defRPr>
            </a:lvl1pPr>
            <a:lvl2pPr marL="347463" indent="-347463" algn="l" defTabSz="457189" rtl="0" eaLnBrk="1" latinLnBrk="0" hangingPunct="1">
              <a:spcBef>
                <a:spcPts val="480"/>
              </a:spcBef>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740645" indent="-283457" algn="l" defTabSz="457189" rtl="0" eaLnBrk="1" latinLnBrk="0" hangingPunct="1">
              <a:spcBef>
                <a:spcPts val="432"/>
              </a:spcBef>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142971" indent="-228594" algn="l" defTabSz="457189" rtl="0" eaLnBrk="1" latinLnBrk="0" hangingPunct="1">
              <a:spcBef>
                <a:spcPts val="384"/>
              </a:spcBef>
              <a:buFont typeface="Arial" panose="020B0604020202020204" pitchFamily="34" charset="0"/>
              <a:buChar char="•"/>
              <a:defRPr sz="1400" kern="1200">
                <a:solidFill>
                  <a:schemeClr val="tx1"/>
                </a:solidFill>
                <a:latin typeface="Arial" pitchFamily="34" charset="0"/>
                <a:ea typeface="+mn-ea"/>
                <a:cs typeface="Arial" pitchFamily="34" charset="0"/>
              </a:defRPr>
            </a:lvl4pPr>
            <a:lvl5pPr marL="1600160" indent="-228594" algn="l" defTabSz="457189" rtl="0" eaLnBrk="1" latinLnBrk="0" hangingPunct="1">
              <a:spcBef>
                <a:spcPct val="20000"/>
              </a:spcBef>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0" name="Slide Number Placeholder 3">
            <a:extLst>
              <a:ext uri="{FF2B5EF4-FFF2-40B4-BE49-F238E27FC236}">
                <a16:creationId xmlns:a16="http://schemas.microsoft.com/office/drawing/2014/main" id="{137A42D1-84D8-43CB-A061-FFD23DBB50BC}"/>
              </a:ext>
            </a:extLst>
          </p:cNvPr>
          <p:cNvSpPr txBox="1">
            <a:spLocks/>
          </p:cNvSpPr>
          <p:nvPr/>
        </p:nvSpPr>
        <p:spPr>
          <a:xfrm>
            <a:off x="6937830" y="64002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0AB90D28-EF2D-4BB6-AA17-0802767117AB}"/>
              </a:ext>
            </a:extLst>
          </p:cNvPr>
          <p:cNvSpPr txBox="1"/>
          <p:nvPr/>
        </p:nvSpPr>
        <p:spPr>
          <a:xfrm>
            <a:off x="-24894" y="806406"/>
            <a:ext cx="1531648" cy="4719297"/>
          </a:xfrm>
          <a:prstGeom prst="rect">
            <a:avLst/>
          </a:prstGeom>
          <a:noFill/>
        </p:spPr>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699BFF"/>
                </a:solidFill>
                <a:effectLst/>
                <a:uLnTx/>
                <a:uFillTx/>
                <a:latin typeface="Calibri"/>
                <a:ea typeface="ヒラギノ角ゴ Pro W3" pitchFamily="1" charset="-128"/>
                <a:cs typeface="+mn-cs"/>
              </a:rPr>
              <a:t>Other VHA Veteran services that support  Caregivers</a:t>
            </a:r>
          </a:p>
        </p:txBody>
      </p:sp>
      <p:sp>
        <p:nvSpPr>
          <p:cNvPr id="32" name="TextBox 31">
            <a:extLst>
              <a:ext uri="{FF2B5EF4-FFF2-40B4-BE49-F238E27FC236}">
                <a16:creationId xmlns:a16="http://schemas.microsoft.com/office/drawing/2014/main" id="{CADAAF29-A29A-4610-B887-63F7367B4329}"/>
              </a:ext>
            </a:extLst>
          </p:cNvPr>
          <p:cNvSpPr txBox="1"/>
          <p:nvPr/>
        </p:nvSpPr>
        <p:spPr>
          <a:xfrm>
            <a:off x="7665719" y="4039497"/>
            <a:ext cx="1540543" cy="1938992"/>
          </a:xfrm>
          <a:prstGeom prst="rect">
            <a:avLst/>
          </a:prstGeom>
          <a:noFill/>
        </p:spPr>
        <p:txBody>
          <a:bodyPr wrap="square" rtlCol="0">
            <a:spAutoFit/>
          </a:bodyPr>
          <a:lstStyle/>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Monthly stipend</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Access to CHAMPVA (if eligible)</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Mental health counseling</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Caregiver training</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Enhanced respite services </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Certain beneficiary travel</a:t>
            </a:r>
          </a:p>
          <a:p>
            <a:pPr marL="173732"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49DA"/>
                </a:solidFill>
                <a:effectLst/>
                <a:uLnTx/>
                <a:uFillTx/>
                <a:latin typeface="Arial" panose="020B0604020202020204" pitchFamily="34" charset="0"/>
                <a:ea typeface="ヒラギノ角ゴ Pro W3" pitchFamily="1" charset="-128"/>
                <a:cs typeface="Arial" panose="020B0604020202020204" pitchFamily="34" charset="0"/>
              </a:rPr>
              <a:t>Ongoing monitoring</a:t>
            </a:r>
          </a:p>
        </p:txBody>
      </p:sp>
      <p:grpSp>
        <p:nvGrpSpPr>
          <p:cNvPr id="33" name="Group 32">
            <a:extLst>
              <a:ext uri="{FF2B5EF4-FFF2-40B4-BE49-F238E27FC236}">
                <a16:creationId xmlns:a16="http://schemas.microsoft.com/office/drawing/2014/main" id="{92D073BC-711C-475F-A3B7-FFE107C5024F}"/>
              </a:ext>
            </a:extLst>
          </p:cNvPr>
          <p:cNvGrpSpPr/>
          <p:nvPr/>
        </p:nvGrpSpPr>
        <p:grpSpPr>
          <a:xfrm>
            <a:off x="3269788" y="953580"/>
            <a:ext cx="4101476" cy="5040320"/>
            <a:chOff x="2667000" y="2102773"/>
            <a:chExt cx="3927878" cy="4871057"/>
          </a:xfrm>
        </p:grpSpPr>
        <p:grpSp>
          <p:nvGrpSpPr>
            <p:cNvPr id="34" name="Group 33">
              <a:extLst>
                <a:ext uri="{FF2B5EF4-FFF2-40B4-BE49-F238E27FC236}">
                  <a16:creationId xmlns:a16="http://schemas.microsoft.com/office/drawing/2014/main" id="{9C134B32-01CA-4641-AC87-66B05F75CD90}"/>
                </a:ext>
              </a:extLst>
            </p:cNvPr>
            <p:cNvGrpSpPr/>
            <p:nvPr/>
          </p:nvGrpSpPr>
          <p:grpSpPr>
            <a:xfrm>
              <a:off x="2667000" y="2102773"/>
              <a:ext cx="3927878" cy="3953762"/>
              <a:chOff x="2137235" y="2169810"/>
              <a:chExt cx="2788840" cy="2807218"/>
            </a:xfrm>
          </p:grpSpPr>
          <p:sp>
            <p:nvSpPr>
              <p:cNvPr id="36" name="Freeform: Shape 35">
                <a:extLst>
                  <a:ext uri="{FF2B5EF4-FFF2-40B4-BE49-F238E27FC236}">
                    <a16:creationId xmlns:a16="http://schemas.microsoft.com/office/drawing/2014/main" id="{747B53DD-5258-4A62-BA29-36AEB574D3C9}"/>
                  </a:ext>
                </a:extLst>
              </p:cNvPr>
              <p:cNvSpPr/>
              <p:nvPr/>
            </p:nvSpPr>
            <p:spPr>
              <a:xfrm>
                <a:off x="2137235" y="2169810"/>
                <a:ext cx="2788840" cy="2807218"/>
              </a:xfrm>
              <a:custGeom>
                <a:avLst/>
                <a:gdLst>
                  <a:gd name="connsiteX0" fmla="*/ 0 w 2788840"/>
                  <a:gd name="connsiteY0" fmla="*/ 1403609 h 2807218"/>
                  <a:gd name="connsiteX1" fmla="*/ 1394420 w 2788840"/>
                  <a:gd name="connsiteY1" fmla="*/ 0 h 2807218"/>
                  <a:gd name="connsiteX2" fmla="*/ 2788840 w 2788840"/>
                  <a:gd name="connsiteY2" fmla="*/ 1403609 h 2807218"/>
                  <a:gd name="connsiteX3" fmla="*/ 1394420 w 2788840"/>
                  <a:gd name="connsiteY3" fmla="*/ 2807218 h 2807218"/>
                  <a:gd name="connsiteX4" fmla="*/ 0 w 2788840"/>
                  <a:gd name="connsiteY4" fmla="*/ 1403609 h 280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840" h="2807218">
                    <a:moveTo>
                      <a:pt x="0" y="1403609"/>
                    </a:moveTo>
                    <a:cubicBezTo>
                      <a:pt x="0" y="628417"/>
                      <a:pt x="624303" y="0"/>
                      <a:pt x="1394420" y="0"/>
                    </a:cubicBezTo>
                    <a:cubicBezTo>
                      <a:pt x="2164537" y="0"/>
                      <a:pt x="2788840" y="628417"/>
                      <a:pt x="2788840" y="1403609"/>
                    </a:cubicBezTo>
                    <a:cubicBezTo>
                      <a:pt x="2788840" y="2178801"/>
                      <a:pt x="2164537" y="2807218"/>
                      <a:pt x="1394420" y="2807218"/>
                    </a:cubicBezTo>
                    <a:cubicBezTo>
                      <a:pt x="624303" y="2807218"/>
                      <a:pt x="0" y="2178801"/>
                      <a:pt x="0" y="1403609"/>
                    </a:cubicBezTo>
                    <a:close/>
                  </a:path>
                </a:pathLst>
              </a:custGeom>
              <a:solidFill>
                <a:srgbClr val="002060"/>
              </a:solidFill>
              <a:ln w="25400" cap="flat" cmpd="sng" algn="ctr">
                <a:solidFill>
                  <a:sysClr val="window" lastClr="FFFFFF">
                    <a:hueOff val="0"/>
                    <a:satOff val="0"/>
                    <a:lumOff val="0"/>
                    <a:alphaOff val="0"/>
                  </a:sysClr>
                </a:solidFill>
                <a:prstDash val="solid"/>
              </a:ln>
              <a:effectLst/>
            </p:spPr>
            <p:txBody>
              <a:bodyPr spcFirstLastPara="0" vert="horz" wrap="square" lIns="502920" tIns="365760" rIns="502920" bIns="18288" numCol="1" spcCol="1270" anchor="t" anchorCtr="0">
                <a:normAutofit/>
              </a:bodyPr>
              <a:lstStyle/>
              <a:p>
                <a:pPr marL="0" marR="0" lvl="0" indent="0" algn="ctr" defTabSz="1777956"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Program of General Caregiver Support Services (PGCSS)</a:t>
                </a:r>
              </a:p>
            </p:txBody>
          </p:sp>
          <p:sp>
            <p:nvSpPr>
              <p:cNvPr id="37" name="TextBox 36">
                <a:extLst>
                  <a:ext uri="{FF2B5EF4-FFF2-40B4-BE49-F238E27FC236}">
                    <a16:creationId xmlns:a16="http://schemas.microsoft.com/office/drawing/2014/main" id="{A48A0243-4AC0-433F-BCDD-F150EB32194E}"/>
                  </a:ext>
                </a:extLst>
              </p:cNvPr>
              <p:cNvSpPr txBox="1"/>
              <p:nvPr/>
            </p:nvSpPr>
            <p:spPr>
              <a:xfrm>
                <a:off x="2137235" y="3039615"/>
                <a:ext cx="2788840" cy="1394887"/>
              </a:xfrm>
              <a:prstGeom prst="rect">
                <a:avLst/>
              </a:prstGeom>
              <a:noFill/>
            </p:spPr>
            <p:txBody>
              <a:bodyPr wrap="square" rtlCol="0">
                <a:spAutoFit/>
              </a:bodyPr>
              <a:lstStyle/>
              <a:p>
                <a:pPr marL="285744" lvl="1" indent="-174621" defTabSz="914377">
                  <a:buFont typeface="Arial" panose="020B0604020202020204" pitchFamily="34" charset="0"/>
                  <a:buChar char="•"/>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Training and Education </a:t>
                </a:r>
              </a:p>
              <a:p>
                <a:pPr marL="285744" lvl="1" indent="-174621" defTabSz="914377">
                  <a:buFont typeface="Arial" panose="020B0604020202020204" pitchFamily="34" charset="0"/>
                  <a:buChar char="•"/>
                  <a:defRPr/>
                </a:pPr>
                <a:r>
                  <a:rPr lang="en-US" sz="1051" kern="0" dirty="0">
                    <a:solidFill>
                      <a:prstClr val="white"/>
                    </a:solidFill>
                    <a:latin typeface="Arial" panose="020B0604020202020204" pitchFamily="34" charset="0"/>
                    <a:ea typeface="ヒラギノ角ゴ Pro W3" pitchFamily="1" charset="-128"/>
                    <a:cs typeface="Arial" panose="020B0604020202020204" pitchFamily="34" charset="0"/>
                  </a:rPr>
                  <a:t>Coaching, Skills Training, </a:t>
                </a:r>
              </a:p>
              <a:p>
                <a:pPr marL="285744" lvl="1" indent="-174621" defTabSz="914377">
                  <a:buFont typeface="Arial" panose="020B0604020202020204" pitchFamily="34" charset="0"/>
                  <a:buChar char="•"/>
                  <a:defRPr/>
                </a:pPr>
                <a:r>
                  <a:rPr lang="en-US" sz="1051" kern="0" dirty="0">
                    <a:solidFill>
                      <a:prstClr val="white"/>
                    </a:solidFill>
                    <a:latin typeface="Arial" panose="020B0604020202020204" pitchFamily="34" charset="0"/>
                    <a:ea typeface="ヒラギノ角ゴ Pro W3" pitchFamily="1" charset="-128"/>
                    <a:cs typeface="Arial" panose="020B0604020202020204" pitchFamily="34" charset="0"/>
                  </a:rPr>
                  <a:t>Group &amp; Individual Interventions</a:t>
                </a:r>
                <a:endPar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endParaRP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Building Better Caregivers </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Caregiver Support Line</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Diagnosis Specific Programs for Caregivers</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Caregiver Support Program Website</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Peer Support Mentoring</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Email Listserv</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Resources for Enhancing</a:t>
                </a:r>
              </a:p>
              <a:p>
                <a:pPr marL="111123" marR="0" lvl="1" indent="0" algn="l"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     All Caregivers Health (REACH)  </a:t>
                </a:r>
              </a:p>
              <a:p>
                <a:pPr marL="285744" marR="0" lvl="1"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1" b="0"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Self-Care Courses</a:t>
                </a:r>
              </a:p>
            </p:txBody>
          </p:sp>
        </p:grpSp>
        <p:sp>
          <p:nvSpPr>
            <p:cNvPr id="35" name="Freeform: Shape 34">
              <a:extLst>
                <a:ext uri="{FF2B5EF4-FFF2-40B4-BE49-F238E27FC236}">
                  <a16:creationId xmlns:a16="http://schemas.microsoft.com/office/drawing/2014/main" id="{881C9670-60B8-4BD4-AC68-3F39D012F48C}"/>
                </a:ext>
              </a:extLst>
            </p:cNvPr>
            <p:cNvSpPr/>
            <p:nvPr/>
          </p:nvSpPr>
          <p:spPr>
            <a:xfrm>
              <a:off x="4062485" y="5188726"/>
              <a:ext cx="1752601" cy="1785104"/>
            </a:xfrm>
            <a:custGeom>
              <a:avLst/>
              <a:gdLst>
                <a:gd name="connsiteX0" fmla="*/ 0 w 2788840"/>
                <a:gd name="connsiteY0" fmla="*/ 1401231 h 2802462"/>
                <a:gd name="connsiteX1" fmla="*/ 1394420 w 2788840"/>
                <a:gd name="connsiteY1" fmla="*/ 0 h 2802462"/>
                <a:gd name="connsiteX2" fmla="*/ 2788840 w 2788840"/>
                <a:gd name="connsiteY2" fmla="*/ 1401231 h 2802462"/>
                <a:gd name="connsiteX3" fmla="*/ 1394420 w 2788840"/>
                <a:gd name="connsiteY3" fmla="*/ 2802462 h 2802462"/>
                <a:gd name="connsiteX4" fmla="*/ 0 w 2788840"/>
                <a:gd name="connsiteY4" fmla="*/ 1401231 h 280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840" h="2802462">
                  <a:moveTo>
                    <a:pt x="0" y="1401231"/>
                  </a:moveTo>
                  <a:cubicBezTo>
                    <a:pt x="0" y="627352"/>
                    <a:pt x="624303" y="0"/>
                    <a:pt x="1394420" y="0"/>
                  </a:cubicBezTo>
                  <a:cubicBezTo>
                    <a:pt x="2164537" y="0"/>
                    <a:pt x="2788840" y="627352"/>
                    <a:pt x="2788840" y="1401231"/>
                  </a:cubicBezTo>
                  <a:cubicBezTo>
                    <a:pt x="2788840" y="2175110"/>
                    <a:pt x="2164537" y="2802462"/>
                    <a:pt x="1394420" y="2802462"/>
                  </a:cubicBezTo>
                  <a:cubicBezTo>
                    <a:pt x="624303" y="2802462"/>
                    <a:pt x="0" y="2175110"/>
                    <a:pt x="0" y="1401231"/>
                  </a:cubicBezTo>
                  <a:close/>
                </a:path>
              </a:pathLst>
            </a:custGeom>
            <a:solidFill>
              <a:srgbClr val="00B0F0"/>
            </a:solidFill>
            <a:ln w="25400" cap="flat" cmpd="sng" algn="ctr">
              <a:solidFill>
                <a:srgbClr val="FFFF00"/>
              </a:solidFill>
              <a:prstDash val="solid"/>
            </a:ln>
            <a:effectLst/>
          </p:spPr>
          <p:txBody>
            <a:bodyPr spcFirstLastPara="0" vert="horz" wrap="square" lIns="18288" tIns="18288" rIns="18288" bIns="18288" numCol="1" spcCol="1270" anchor="ctr" anchorCtr="0">
              <a:normAutofit/>
            </a:bodyPr>
            <a:lstStyle/>
            <a:p>
              <a:pPr marL="0" marR="0" lvl="0" indent="0" algn="ctr" defTabSz="1777956" rtl="0" eaLnBrk="1" fontAlgn="auto" latinLnBrk="0" hangingPunct="1">
                <a:lnSpc>
                  <a:spcPct val="90000"/>
                </a:lnSpc>
                <a:spcBef>
                  <a:spcPts val="0"/>
                </a:spcBef>
                <a:spcAft>
                  <a:spcPct val="3500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 charset="-128"/>
                  <a:cs typeface="Arial" panose="020B0604020202020204" pitchFamily="34" charset="0"/>
                </a:rPr>
                <a:t>Program of Comprehensive Assistance for Family Caregivers (PCAFC)</a:t>
              </a:r>
            </a:p>
          </p:txBody>
        </p:sp>
      </p:grpSp>
      <p:sp>
        <p:nvSpPr>
          <p:cNvPr id="39" name="Oval 38">
            <a:extLst>
              <a:ext uri="{FF2B5EF4-FFF2-40B4-BE49-F238E27FC236}">
                <a16:creationId xmlns:a16="http://schemas.microsoft.com/office/drawing/2014/main" id="{EA227D63-BFBA-4CC9-92D8-CF7B9D796F22}"/>
              </a:ext>
            </a:extLst>
          </p:cNvPr>
          <p:cNvSpPr>
            <a:spLocks noChangeAspect="1"/>
          </p:cNvSpPr>
          <p:nvPr/>
        </p:nvSpPr>
        <p:spPr>
          <a:xfrm>
            <a:off x="2394197" y="3271401"/>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Adult Day Health Care Centers</a:t>
            </a:r>
          </a:p>
        </p:txBody>
      </p:sp>
      <p:sp>
        <p:nvSpPr>
          <p:cNvPr id="40" name="Oval 39">
            <a:extLst>
              <a:ext uri="{FF2B5EF4-FFF2-40B4-BE49-F238E27FC236}">
                <a16:creationId xmlns:a16="http://schemas.microsoft.com/office/drawing/2014/main" id="{F84399CC-4A78-46B2-8867-F4BBC6233A5A}"/>
              </a:ext>
            </a:extLst>
          </p:cNvPr>
          <p:cNvSpPr>
            <a:spLocks noChangeAspect="1"/>
          </p:cNvSpPr>
          <p:nvPr/>
        </p:nvSpPr>
        <p:spPr>
          <a:xfrm>
            <a:off x="1501800" y="4146693"/>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Home-Based Primary Care</a:t>
            </a:r>
          </a:p>
        </p:txBody>
      </p:sp>
      <p:sp>
        <p:nvSpPr>
          <p:cNvPr id="41" name="Oval 40">
            <a:extLst>
              <a:ext uri="{FF2B5EF4-FFF2-40B4-BE49-F238E27FC236}">
                <a16:creationId xmlns:a16="http://schemas.microsoft.com/office/drawing/2014/main" id="{392137CC-B45D-41E9-B570-79F883EEBA1B}"/>
              </a:ext>
            </a:extLst>
          </p:cNvPr>
          <p:cNvSpPr>
            <a:spLocks noChangeAspect="1"/>
          </p:cNvSpPr>
          <p:nvPr/>
        </p:nvSpPr>
        <p:spPr>
          <a:xfrm>
            <a:off x="1501800" y="3186758"/>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 Hospice Care</a:t>
            </a:r>
          </a:p>
        </p:txBody>
      </p:sp>
      <p:sp>
        <p:nvSpPr>
          <p:cNvPr id="42" name="Oval 41">
            <a:extLst>
              <a:ext uri="{FF2B5EF4-FFF2-40B4-BE49-F238E27FC236}">
                <a16:creationId xmlns:a16="http://schemas.microsoft.com/office/drawing/2014/main" id="{5B5F3490-C2A4-491D-8ADF-000D2AD37A99}"/>
              </a:ext>
            </a:extLst>
          </p:cNvPr>
          <p:cNvSpPr>
            <a:spLocks noChangeAspect="1"/>
          </p:cNvSpPr>
          <p:nvPr/>
        </p:nvSpPr>
        <p:spPr>
          <a:xfrm>
            <a:off x="2394197" y="1284183"/>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Home-maker and Home Health Aides</a:t>
            </a:r>
          </a:p>
        </p:txBody>
      </p:sp>
      <p:sp>
        <p:nvSpPr>
          <p:cNvPr id="43" name="Oval 42">
            <a:extLst>
              <a:ext uri="{FF2B5EF4-FFF2-40B4-BE49-F238E27FC236}">
                <a16:creationId xmlns:a16="http://schemas.microsoft.com/office/drawing/2014/main" id="{F74114E7-9CDE-4D19-B3DF-1FF7D52E9F6F}"/>
              </a:ext>
            </a:extLst>
          </p:cNvPr>
          <p:cNvSpPr>
            <a:spLocks noChangeAspect="1"/>
          </p:cNvSpPr>
          <p:nvPr/>
        </p:nvSpPr>
        <p:spPr>
          <a:xfrm>
            <a:off x="1474557" y="1218823"/>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Home Tele-health</a:t>
            </a:r>
          </a:p>
        </p:txBody>
      </p:sp>
      <p:sp>
        <p:nvSpPr>
          <p:cNvPr id="44" name="Oval 43">
            <a:extLst>
              <a:ext uri="{FF2B5EF4-FFF2-40B4-BE49-F238E27FC236}">
                <a16:creationId xmlns:a16="http://schemas.microsoft.com/office/drawing/2014/main" id="{FB23FDF4-04F3-4D46-B211-2D2F10BC069F}"/>
              </a:ext>
            </a:extLst>
          </p:cNvPr>
          <p:cNvSpPr>
            <a:spLocks noChangeAspect="1"/>
          </p:cNvSpPr>
          <p:nvPr/>
        </p:nvSpPr>
        <p:spPr>
          <a:xfrm>
            <a:off x="1501800" y="2186065"/>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Respite Care</a:t>
            </a:r>
          </a:p>
        </p:txBody>
      </p:sp>
      <p:sp>
        <p:nvSpPr>
          <p:cNvPr id="45" name="Oval 44">
            <a:extLst>
              <a:ext uri="{FF2B5EF4-FFF2-40B4-BE49-F238E27FC236}">
                <a16:creationId xmlns:a16="http://schemas.microsoft.com/office/drawing/2014/main" id="{4105B59A-5478-404A-BED2-C6A937AB9A6A}"/>
              </a:ext>
            </a:extLst>
          </p:cNvPr>
          <p:cNvSpPr>
            <a:spLocks noChangeAspect="1"/>
          </p:cNvSpPr>
          <p:nvPr/>
        </p:nvSpPr>
        <p:spPr>
          <a:xfrm>
            <a:off x="2394197" y="4146693"/>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Skilled Home Care</a:t>
            </a:r>
          </a:p>
        </p:txBody>
      </p:sp>
      <p:sp>
        <p:nvSpPr>
          <p:cNvPr id="46" name="Oval 45">
            <a:extLst>
              <a:ext uri="{FF2B5EF4-FFF2-40B4-BE49-F238E27FC236}">
                <a16:creationId xmlns:a16="http://schemas.microsoft.com/office/drawing/2014/main" id="{B77D98E6-766C-43A0-8891-278FF181EED6}"/>
              </a:ext>
            </a:extLst>
          </p:cNvPr>
          <p:cNvSpPr>
            <a:spLocks noChangeAspect="1"/>
          </p:cNvSpPr>
          <p:nvPr/>
        </p:nvSpPr>
        <p:spPr>
          <a:xfrm>
            <a:off x="2394197" y="2279151"/>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Veteran Directed Care</a:t>
            </a:r>
          </a:p>
        </p:txBody>
      </p:sp>
      <p:sp>
        <p:nvSpPr>
          <p:cNvPr id="47" name="Oval 46">
            <a:extLst>
              <a:ext uri="{FF2B5EF4-FFF2-40B4-BE49-F238E27FC236}">
                <a16:creationId xmlns:a16="http://schemas.microsoft.com/office/drawing/2014/main" id="{E45F1B5A-43FE-4544-A8A9-C3B87D3AF1CA}"/>
              </a:ext>
            </a:extLst>
          </p:cNvPr>
          <p:cNvSpPr>
            <a:spLocks noChangeAspect="1"/>
          </p:cNvSpPr>
          <p:nvPr/>
        </p:nvSpPr>
        <p:spPr>
          <a:xfrm>
            <a:off x="1501800" y="5076614"/>
            <a:ext cx="768096" cy="768096"/>
          </a:xfrm>
          <a:prstGeom prst="ellipse">
            <a:avLst/>
          </a:prstGeom>
          <a:solidFill>
            <a:srgbClr val="CBD9E8"/>
          </a:solidFill>
          <a:ln w="9525" cap="flat" cmpd="sng" algn="ctr">
            <a:solidFill>
              <a:sysClr val="window" lastClr="FFFFFF"/>
            </a:solidFill>
            <a:prstDash val="solid"/>
          </a:ln>
          <a:effectLst/>
        </p:spPr>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Calibri"/>
                <a:ea typeface="ヒラギノ角ゴ Pro W3" pitchFamily="1" charset="-128"/>
                <a:cs typeface="+mn-cs"/>
              </a:rPr>
              <a:t>Choose Home</a:t>
            </a:r>
          </a:p>
        </p:txBody>
      </p:sp>
      <p:sp>
        <p:nvSpPr>
          <p:cNvPr id="48" name="Oval 47">
            <a:extLst>
              <a:ext uri="{FF2B5EF4-FFF2-40B4-BE49-F238E27FC236}">
                <a16:creationId xmlns:a16="http://schemas.microsoft.com/office/drawing/2014/main" id="{D48F8BEC-7B7B-429F-9CD3-8AABB146B3C1}"/>
              </a:ext>
            </a:extLst>
          </p:cNvPr>
          <p:cNvSpPr>
            <a:spLocks noChangeAspect="1"/>
          </p:cNvSpPr>
          <p:nvPr/>
        </p:nvSpPr>
        <p:spPr>
          <a:xfrm>
            <a:off x="2428844" y="5076614"/>
            <a:ext cx="768096" cy="768096"/>
          </a:xfrm>
          <a:prstGeom prst="ellipse">
            <a:avLst/>
          </a:prstGeom>
          <a:solidFill>
            <a:srgbClr val="CBD9E8"/>
          </a:solidFill>
          <a:ln w="9525" cap="flat" cmpd="sng" algn="ctr">
            <a:solidFill>
              <a:sysClr val="window" lastClr="FFFFFF"/>
            </a:solid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51" b="1" i="0" u="none" strike="noStrike" kern="0" cap="none" spc="0" normalizeH="0" baseline="0" noProof="0" dirty="0">
                <a:ln>
                  <a:noFill/>
                </a:ln>
                <a:solidFill>
                  <a:srgbClr val="000000"/>
                </a:solidFill>
                <a:effectLst/>
                <a:uLnTx/>
                <a:uFillTx/>
                <a:latin typeface="Calibri"/>
                <a:ea typeface="ヒラギノ角ゴ Pro W3" pitchFamily="1" charset="-128"/>
                <a:cs typeface="+mn-cs"/>
              </a:rPr>
              <a:t>Other Services: MHICM / PACT / Mental Health</a:t>
            </a:r>
          </a:p>
        </p:txBody>
      </p:sp>
      <p:sp>
        <p:nvSpPr>
          <p:cNvPr id="6" name="Title 5">
            <a:extLst>
              <a:ext uri="{FF2B5EF4-FFF2-40B4-BE49-F238E27FC236}">
                <a16:creationId xmlns:a16="http://schemas.microsoft.com/office/drawing/2014/main" id="{AF63E699-60C1-4A8C-93F8-4327D06B52BF}"/>
              </a:ext>
            </a:extLst>
          </p:cNvPr>
          <p:cNvSpPr>
            <a:spLocks noGrp="1"/>
          </p:cNvSpPr>
          <p:nvPr>
            <p:ph type="title"/>
          </p:nvPr>
        </p:nvSpPr>
        <p:spPr/>
        <p:txBody>
          <a:bodyPr>
            <a:normAutofit/>
          </a:bodyPr>
          <a:lstStyle/>
          <a:p>
            <a:r>
              <a:rPr lang="en-US" sz="2800" dirty="0"/>
              <a:t>Caregiver Support Program: PCAFC &amp; PGCSS </a:t>
            </a:r>
          </a:p>
        </p:txBody>
      </p:sp>
      <p:sp>
        <p:nvSpPr>
          <p:cNvPr id="2" name="Rectangle 1">
            <a:extLst>
              <a:ext uri="{FF2B5EF4-FFF2-40B4-BE49-F238E27FC236}">
                <a16:creationId xmlns:a16="http://schemas.microsoft.com/office/drawing/2014/main" id="{C5E93461-9E32-4378-A2F1-F889F05F3EA2}"/>
              </a:ext>
            </a:extLst>
          </p:cNvPr>
          <p:cNvSpPr/>
          <p:nvPr/>
        </p:nvSpPr>
        <p:spPr>
          <a:xfrm>
            <a:off x="7459319" y="1585900"/>
            <a:ext cx="1807662" cy="1200329"/>
          </a:xfrm>
          <a:prstGeom prst="rect">
            <a:avLst/>
          </a:prstGeom>
        </p:spPr>
        <p:txBody>
          <a:bodyPr wrap="square">
            <a:spAutoFit/>
          </a:bodyPr>
          <a:lstStyle/>
          <a:p>
            <a:r>
              <a:rPr lang="en-US" sz="1200" b="1" u="sng" dirty="0">
                <a:solidFill>
                  <a:srgbClr val="0049DA"/>
                </a:solidFill>
              </a:rPr>
              <a:t>Four Core Elements: </a:t>
            </a:r>
          </a:p>
          <a:p>
            <a:pPr marL="171450" indent="-171450">
              <a:buFont typeface="Arial" panose="020B0604020202020204" pitchFamily="34" charset="0"/>
              <a:buChar char="•"/>
            </a:pPr>
            <a:r>
              <a:rPr lang="en-US" sz="1200" b="1" dirty="0">
                <a:solidFill>
                  <a:srgbClr val="0049DA"/>
                </a:solidFill>
              </a:rPr>
              <a:t>Education &amp; Support</a:t>
            </a:r>
          </a:p>
          <a:p>
            <a:pPr marL="171450" indent="-171450">
              <a:buFont typeface="Arial" panose="020B0604020202020204" pitchFamily="34" charset="0"/>
              <a:buChar char="•"/>
            </a:pPr>
            <a:r>
              <a:rPr lang="en-US" sz="1200" b="1" dirty="0">
                <a:solidFill>
                  <a:srgbClr val="0049DA"/>
                </a:solidFill>
              </a:rPr>
              <a:t>Collaboration &amp; Partnerships</a:t>
            </a:r>
          </a:p>
          <a:p>
            <a:pPr marL="171450" indent="-171450">
              <a:buFont typeface="Arial" panose="020B0604020202020204" pitchFamily="34" charset="0"/>
              <a:buChar char="•"/>
            </a:pPr>
            <a:r>
              <a:rPr lang="en-US" sz="1200" b="1" dirty="0">
                <a:solidFill>
                  <a:srgbClr val="0049DA"/>
                </a:solidFill>
              </a:rPr>
              <a:t>Outreach</a:t>
            </a:r>
          </a:p>
          <a:p>
            <a:pPr marL="171450" indent="-171450">
              <a:buFont typeface="Arial" panose="020B0604020202020204" pitchFamily="34" charset="0"/>
              <a:buChar char="•"/>
            </a:pPr>
            <a:r>
              <a:rPr lang="en-US" sz="1200" b="1" dirty="0">
                <a:solidFill>
                  <a:srgbClr val="0049DA"/>
                </a:solidFill>
              </a:rPr>
              <a:t>Resources &amp; Referrals </a:t>
            </a:r>
          </a:p>
        </p:txBody>
      </p:sp>
      <p:sp>
        <p:nvSpPr>
          <p:cNvPr id="25" name="Left Brace 24">
            <a:extLst>
              <a:ext uri="{FF2B5EF4-FFF2-40B4-BE49-F238E27FC236}">
                <a16:creationId xmlns:a16="http://schemas.microsoft.com/office/drawing/2014/main" id="{F9727476-CE51-493B-A3FB-25850756B8CA}"/>
              </a:ext>
            </a:extLst>
          </p:cNvPr>
          <p:cNvSpPr/>
          <p:nvPr/>
        </p:nvSpPr>
        <p:spPr>
          <a:xfrm>
            <a:off x="6557008" y="1161440"/>
            <a:ext cx="1619031" cy="1875144"/>
          </a:xfrm>
          <a:prstGeom prst="leftBrace">
            <a:avLst/>
          </a:prstGeom>
          <a:noFill/>
          <a:ln w="38100" cap="flat" cmpd="sng" algn="ctr">
            <a:solidFill>
              <a:srgbClr val="0049DA"/>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ヒラギノ角ゴ Pro W3" pitchFamily="1" charset="-128"/>
              <a:cs typeface="+mn-cs"/>
            </a:endParaRPr>
          </a:p>
        </p:txBody>
      </p:sp>
      <p:sp>
        <p:nvSpPr>
          <p:cNvPr id="27" name="Footer Placeholder 1">
            <a:extLst>
              <a:ext uri="{FF2B5EF4-FFF2-40B4-BE49-F238E27FC236}">
                <a16:creationId xmlns:a16="http://schemas.microsoft.com/office/drawing/2014/main" id="{E4A0E052-EF55-4CD3-8ABD-889B577A4788}"/>
              </a:ext>
            </a:extLst>
          </p:cNvPr>
          <p:cNvSpPr txBox="1">
            <a:spLocks/>
          </p:cNvSpPr>
          <p:nvPr/>
        </p:nvSpPr>
        <p:spPr>
          <a:xfrm>
            <a:off x="2377721" y="6361682"/>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26846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FA714D28-D725-4F2B-8AB3-7CE59B21299D}"/>
              </a:ext>
            </a:extLst>
          </p:cNvPr>
          <p:cNvSpPr>
            <a:spLocks noGrp="1" noChangeArrowheads="1"/>
          </p:cNvSpPr>
          <p:nvPr>
            <p:ph type="title"/>
          </p:nvPr>
        </p:nvSpPr>
        <p:spPr>
          <a:xfrm>
            <a:off x="0" y="-76200"/>
            <a:ext cx="9144000" cy="731838"/>
          </a:xfrm>
        </p:spPr>
        <p:txBody>
          <a:bodyPr/>
          <a:lstStyle/>
          <a:p>
            <a:r>
              <a:rPr lang="en-US" altLang="en-US" sz="2800" dirty="0"/>
              <a:t>MISSION Act and Caregivers</a:t>
            </a:r>
          </a:p>
        </p:txBody>
      </p:sp>
      <p:sp>
        <p:nvSpPr>
          <p:cNvPr id="163844" name="Slide Number Placeholder 3">
            <a:extLst>
              <a:ext uri="{FF2B5EF4-FFF2-40B4-BE49-F238E27FC236}">
                <a16:creationId xmlns:a16="http://schemas.microsoft.com/office/drawing/2014/main" id="{BE85A5F6-10F6-455B-9BC3-2CB0C6C18F90}"/>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5</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D3901826-B918-4A73-8EE9-D0E04DC8EFF6}"/>
              </a:ext>
            </a:extLst>
          </p:cNvPr>
          <p:cNvSpPr>
            <a:spLocks noGrp="1"/>
          </p:cNvSpPr>
          <p:nvPr>
            <p:ph idx="1"/>
          </p:nvPr>
        </p:nvSpPr>
        <p:spPr>
          <a:xfrm>
            <a:off x="228600" y="609600"/>
            <a:ext cx="8686800" cy="5287963"/>
          </a:xfrm>
        </p:spPr>
        <p:txBody>
          <a:bodyPr/>
          <a:lstStyle/>
          <a:p>
            <a:pPr marL="0" indent="0">
              <a:lnSpc>
                <a:spcPct val="107000"/>
              </a:lnSpc>
              <a:spcBef>
                <a:spcPts val="0"/>
              </a:spcBef>
              <a:spcAft>
                <a:spcPts val="800"/>
              </a:spcAft>
              <a:buFont typeface="Arial" panose="020B0604020202020204" pitchFamily="34" charset="0"/>
              <a:buNone/>
              <a:defRPr/>
            </a:pPr>
            <a:r>
              <a:rPr lang="en-US" sz="2500" b="1" dirty="0">
                <a:latin typeface="Arial" panose="020B0604020202020204" pitchFamily="34" charset="0"/>
                <a:cs typeface="Arial" panose="020B0604020202020204" pitchFamily="34" charset="0"/>
              </a:rPr>
              <a:t>The VA MISSION Act of 2018 was designed to improve Veteran access to healthcare.</a:t>
            </a:r>
          </a:p>
          <a:p>
            <a:pPr marL="0" indent="0">
              <a:lnSpc>
                <a:spcPct val="107000"/>
              </a:lnSpc>
              <a:spcBef>
                <a:spcPts val="0"/>
              </a:spcBef>
              <a:spcAft>
                <a:spcPts val="800"/>
              </a:spcAft>
              <a:buFont typeface="Arial" panose="020B0604020202020204" pitchFamily="34" charset="0"/>
              <a:buNone/>
              <a:defRPr/>
            </a:pPr>
            <a:endParaRPr lang="en-US" sz="2500" b="1" i="1"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defRPr/>
            </a:pPr>
            <a:r>
              <a:rPr lang="en-US" sz="2500" dirty="0">
                <a:latin typeface="Arial" panose="020B0604020202020204" pitchFamily="34" charset="0"/>
                <a:ea typeface="Calibri" panose="020F0502020204030204" pitchFamily="34" charset="0"/>
                <a:cs typeface="Arial" panose="020B0604020202020204" pitchFamily="34" charset="0"/>
              </a:rPr>
              <a:t>The MISSION Act gives Veterans greater access to healthcare in VA facilities and the community, expands benefit for caregivers, and improves VA’s ability to recruit and retain the best medical providers.</a:t>
            </a:r>
          </a:p>
          <a:p>
            <a:pPr marL="0" indent="0">
              <a:lnSpc>
                <a:spcPct val="107000"/>
              </a:lnSpc>
              <a:spcBef>
                <a:spcPts val="0"/>
              </a:spcBef>
              <a:spcAft>
                <a:spcPts val="800"/>
              </a:spcAft>
              <a:buNone/>
              <a:defRPr/>
            </a:pPr>
            <a:endParaRPr lang="en-US" sz="25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defRPr/>
            </a:pPr>
            <a:r>
              <a:rPr lang="en-US" sz="2500" dirty="0">
                <a:latin typeface="Arial"/>
                <a:cs typeface="Arial"/>
              </a:rPr>
              <a:t>The </a:t>
            </a:r>
            <a:r>
              <a:rPr lang="en-US" sz="2500" spc="-5" dirty="0">
                <a:latin typeface="Arial"/>
                <a:cs typeface="Arial"/>
              </a:rPr>
              <a:t>MISSION </a:t>
            </a:r>
            <a:r>
              <a:rPr lang="en-US" sz="2500" dirty="0">
                <a:latin typeface="Arial"/>
                <a:cs typeface="Arial"/>
              </a:rPr>
              <a:t>Act enhances </a:t>
            </a:r>
            <a:r>
              <a:rPr lang="en-US" sz="2500" spc="-75" dirty="0">
                <a:latin typeface="Arial"/>
                <a:cs typeface="Arial"/>
              </a:rPr>
              <a:t>VA </a:t>
            </a:r>
            <a:r>
              <a:rPr lang="en-US" sz="2500" dirty="0">
                <a:latin typeface="Arial"/>
                <a:cs typeface="Arial"/>
              </a:rPr>
              <a:t>support for Family Caregivers through the Program of Comprehensive Assistance for Family Caregivers (PCAFC).</a:t>
            </a:r>
            <a:endParaRPr lang="en-US" sz="25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defRPr/>
            </a:pP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10" name="Footer Placeholder 1">
            <a:extLst>
              <a:ext uri="{FF2B5EF4-FFF2-40B4-BE49-F238E27FC236}">
                <a16:creationId xmlns:a16="http://schemas.microsoft.com/office/drawing/2014/main" id="{5C851900-1011-4136-A09F-84FC0DBF88B4}"/>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054559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4141-885D-47B9-8E54-D9DC917B97B0}"/>
              </a:ext>
            </a:extLst>
          </p:cNvPr>
          <p:cNvSpPr>
            <a:spLocks noGrp="1"/>
          </p:cNvSpPr>
          <p:nvPr>
            <p:ph type="title"/>
          </p:nvPr>
        </p:nvSpPr>
        <p:spPr/>
        <p:txBody>
          <a:bodyPr/>
          <a:lstStyle/>
          <a:p>
            <a:r>
              <a:rPr lang="en-US" dirty="0"/>
              <a:t>VA MISSION Act Timelines</a:t>
            </a:r>
          </a:p>
        </p:txBody>
      </p:sp>
      <p:sp>
        <p:nvSpPr>
          <p:cNvPr id="3" name="Slide Number Placeholder 2">
            <a:extLst>
              <a:ext uri="{FF2B5EF4-FFF2-40B4-BE49-F238E27FC236}">
                <a16:creationId xmlns:a16="http://schemas.microsoft.com/office/drawing/2014/main" id="{BC720EDE-9B39-472B-8B56-122C3F6F5797}"/>
              </a:ext>
            </a:extLst>
          </p:cNvPr>
          <p:cNvSpPr>
            <a:spLocks noGrp="1"/>
          </p:cNvSpPr>
          <p:nvPr>
            <p:ph type="sldNum" sz="quarter" idx="12"/>
          </p:nvPr>
        </p:nvSpPr>
        <p:spPr/>
        <p:txBody>
          <a:bodyPr/>
          <a:lstStyle/>
          <a:p>
            <a:fld id="{D983F1FA-211D-3044-9E35-958DFBC26156}" type="slidenum">
              <a:rPr lang="en-US" smtClean="0">
                <a:solidFill>
                  <a:prstClr val="white"/>
                </a:solidFill>
              </a:rPr>
              <a:pPr/>
              <a:t>6</a:t>
            </a:fld>
            <a:endParaRPr lang="en-US" dirty="0">
              <a:solidFill>
                <a:prstClr val="white"/>
              </a:solidFill>
            </a:endParaRPr>
          </a:p>
        </p:txBody>
      </p:sp>
      <p:sp>
        <p:nvSpPr>
          <p:cNvPr id="5" name="Content Placeholder 2">
            <a:extLst>
              <a:ext uri="{FF2B5EF4-FFF2-40B4-BE49-F238E27FC236}">
                <a16:creationId xmlns:a16="http://schemas.microsoft.com/office/drawing/2014/main" id="{1E15DE84-5732-47B5-885D-F5201CC54612}"/>
              </a:ext>
            </a:extLst>
          </p:cNvPr>
          <p:cNvSpPr txBox="1">
            <a:spLocks/>
          </p:cNvSpPr>
          <p:nvPr/>
        </p:nvSpPr>
        <p:spPr>
          <a:xfrm>
            <a:off x="457201" y="1066800"/>
            <a:ext cx="8077200" cy="3867773"/>
          </a:xfrm>
          <a:prstGeom prst="rect">
            <a:avLst/>
          </a:prstGeom>
        </p:spPr>
        <p:txBody>
          <a:bodyPr>
            <a:noAutofit/>
          </a:bodyPr>
          <a:lstStyle>
            <a:lvl1pPr marL="342900" indent="-3429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80"/>
              </a:spcBef>
              <a:spcAft>
                <a:spcPts val="600"/>
              </a:spcAft>
              <a:buFont typeface="Arial"/>
              <a:buNone/>
            </a:pPr>
            <a:r>
              <a:rPr lang="en-US" sz="3000" b="1" dirty="0"/>
              <a:t>The MISSION Act of 2018 authorized VA to:</a:t>
            </a:r>
          </a:p>
          <a:p>
            <a:pPr>
              <a:spcBef>
                <a:spcPts val="480"/>
              </a:spcBef>
              <a:spcAft>
                <a:spcPts val="600"/>
              </a:spcAft>
              <a:buFont typeface="Wingdings" panose="05000000000000000000" pitchFamily="2" charset="2"/>
              <a:buChar char="§"/>
            </a:pPr>
            <a:r>
              <a:rPr lang="en-US" sz="2500" dirty="0"/>
              <a:t>Expand PCAFC to eligible Veterans of all eras of service, which will occur in two phases: </a:t>
            </a:r>
          </a:p>
          <a:p>
            <a:pPr marL="914400" indent="-457200">
              <a:spcBef>
                <a:spcPts val="480"/>
              </a:spcBef>
              <a:spcAft>
                <a:spcPts val="600"/>
              </a:spcAft>
              <a:buFont typeface="Wingdings" panose="05000000000000000000" pitchFamily="2" charset="2"/>
              <a:buChar char="§"/>
            </a:pPr>
            <a:r>
              <a:rPr lang="en-US" sz="2500" b="1" dirty="0"/>
              <a:t>Phase I:</a:t>
            </a:r>
            <a:r>
              <a:rPr lang="en-US" sz="2500" dirty="0"/>
              <a:t> Eligible Veterans injured on or before May 7, 1975</a:t>
            </a:r>
          </a:p>
          <a:p>
            <a:pPr marL="1314450" lvl="1" indent="-457200">
              <a:spcBef>
                <a:spcPts val="480"/>
              </a:spcBef>
              <a:spcAft>
                <a:spcPts val="600"/>
              </a:spcAft>
              <a:buFont typeface="Wingdings" panose="05000000000000000000" pitchFamily="2" charset="2"/>
              <a:buChar char="§"/>
            </a:pPr>
            <a:r>
              <a:rPr lang="en-US" sz="2500" dirty="0"/>
              <a:t>Went live 10/01/2020</a:t>
            </a:r>
          </a:p>
          <a:p>
            <a:pPr marL="914400" indent="-457200">
              <a:spcBef>
                <a:spcPts val="480"/>
              </a:spcBef>
              <a:spcAft>
                <a:spcPts val="600"/>
              </a:spcAft>
              <a:buFont typeface="Wingdings" panose="05000000000000000000" pitchFamily="2" charset="2"/>
              <a:buChar char="§"/>
            </a:pPr>
            <a:r>
              <a:rPr lang="en-US" sz="2500" b="1" dirty="0"/>
              <a:t>Phase II: </a:t>
            </a:r>
            <a:r>
              <a:rPr lang="en-US" sz="2500" dirty="0"/>
              <a:t>Eligible Veterans injured between May 7, 1975-Sept. 11, 2001</a:t>
            </a:r>
          </a:p>
          <a:p>
            <a:pPr marL="1314450" lvl="1" indent="-457200">
              <a:spcBef>
                <a:spcPts val="480"/>
              </a:spcBef>
              <a:spcAft>
                <a:spcPts val="600"/>
              </a:spcAft>
              <a:buFont typeface="Wingdings" panose="05000000000000000000" pitchFamily="2" charset="2"/>
              <a:buChar char="§"/>
            </a:pPr>
            <a:r>
              <a:rPr lang="en-US" sz="2500" dirty="0"/>
              <a:t>Anticipated to launch in 2022</a:t>
            </a:r>
          </a:p>
        </p:txBody>
      </p:sp>
      <p:sp>
        <p:nvSpPr>
          <p:cNvPr id="6" name="Footer Placeholder 1">
            <a:extLst>
              <a:ext uri="{FF2B5EF4-FFF2-40B4-BE49-F238E27FC236}">
                <a16:creationId xmlns:a16="http://schemas.microsoft.com/office/drawing/2014/main" id="{FEE01B64-5CF9-496E-BFE3-63E7C85BDF4D}"/>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extLst>
      <p:ext uri="{BB962C8B-B14F-4D97-AF65-F5344CB8AC3E}">
        <p14:creationId xmlns:p14="http://schemas.microsoft.com/office/powerpoint/2010/main" val="2874405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FA714D28-D725-4F2B-8AB3-7CE59B21299D}"/>
              </a:ext>
            </a:extLst>
          </p:cNvPr>
          <p:cNvSpPr>
            <a:spLocks noGrp="1" noChangeArrowheads="1"/>
          </p:cNvSpPr>
          <p:nvPr>
            <p:ph type="title"/>
          </p:nvPr>
        </p:nvSpPr>
        <p:spPr>
          <a:xfrm>
            <a:off x="0" y="-76200"/>
            <a:ext cx="9144000" cy="731838"/>
          </a:xfrm>
        </p:spPr>
        <p:txBody>
          <a:bodyPr/>
          <a:lstStyle/>
          <a:p>
            <a:r>
              <a:rPr lang="en-US" altLang="en-US" sz="2800" dirty="0"/>
              <a:t>PCAFC Eligibility Criteria</a:t>
            </a:r>
          </a:p>
        </p:txBody>
      </p:sp>
      <p:sp>
        <p:nvSpPr>
          <p:cNvPr id="163844" name="Slide Number Placeholder 3">
            <a:extLst>
              <a:ext uri="{FF2B5EF4-FFF2-40B4-BE49-F238E27FC236}">
                <a16:creationId xmlns:a16="http://schemas.microsoft.com/office/drawing/2014/main" id="{BE85A5F6-10F6-455B-9BC3-2CB0C6C18F90}"/>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7</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D3901826-B918-4A73-8EE9-D0E04DC8EFF6}"/>
              </a:ext>
            </a:extLst>
          </p:cNvPr>
          <p:cNvSpPr>
            <a:spLocks noGrp="1"/>
          </p:cNvSpPr>
          <p:nvPr>
            <p:ph idx="1"/>
          </p:nvPr>
        </p:nvSpPr>
        <p:spPr>
          <a:xfrm>
            <a:off x="228600" y="762000"/>
            <a:ext cx="8686800" cy="5334000"/>
          </a:xfrm>
        </p:spPr>
        <p:txBody>
          <a:bodyPr>
            <a:normAutofit/>
          </a:bodyPr>
          <a:lstStyle/>
          <a:p>
            <a:pPr marL="0" indent="0">
              <a:lnSpc>
                <a:spcPct val="107000"/>
              </a:lnSpc>
              <a:spcBef>
                <a:spcPts val="0"/>
              </a:spcBef>
              <a:spcAft>
                <a:spcPts val="600"/>
              </a:spcAft>
              <a:buNone/>
              <a:defRPr/>
            </a:pPr>
            <a:r>
              <a:rPr lang="en-US" sz="1600" b="1" dirty="0">
                <a:latin typeface="Arial" panose="020B0604020202020204" pitchFamily="34" charset="0"/>
                <a:ea typeface="Calibri" panose="020F0502020204030204" pitchFamily="34" charset="0"/>
                <a:cs typeface="Arial" panose="020B0604020202020204" pitchFamily="34" charset="0"/>
              </a:rPr>
              <a:t>Eligibility Criteria</a:t>
            </a:r>
          </a:p>
          <a:p>
            <a:pPr>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The Veteran must have a service-connected disability rating of 70% or more.  </a:t>
            </a:r>
          </a:p>
          <a:p>
            <a:pPr>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Additionally, the Veteran must need in-person personal care services for a minimum of six (6) continuous months based on either:</a:t>
            </a:r>
          </a:p>
          <a:p>
            <a:pPr lvl="1">
              <a:lnSpc>
                <a:spcPct val="107000"/>
              </a:lnSpc>
              <a:spcBef>
                <a:spcPts val="0"/>
              </a:spcBef>
              <a:spcAft>
                <a:spcPts val="600"/>
              </a:spcAft>
              <a:defRPr/>
            </a:pPr>
            <a:r>
              <a:rPr lang="en-US" sz="1600" dirty="0">
                <a:latin typeface="Arial" panose="020B0604020202020204" pitchFamily="34" charset="0"/>
                <a:cs typeface="Arial" panose="020B0604020202020204" pitchFamily="34" charset="0"/>
              </a:rPr>
              <a:t>An inability to perform an activity of daily living, or</a:t>
            </a:r>
          </a:p>
          <a:p>
            <a:pPr lvl="1">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Need for supervision, protection, or instruction.</a:t>
            </a:r>
          </a:p>
          <a:p>
            <a:pPr>
              <a:lnSpc>
                <a:spcPct val="107000"/>
              </a:lnSpc>
              <a:spcBef>
                <a:spcPts val="0"/>
              </a:spcBef>
              <a:spcAft>
                <a:spcPts val="600"/>
              </a:spcAft>
              <a:defRPr/>
            </a:pPr>
            <a:r>
              <a:rPr lang="en-US" sz="1600" b="1" i="1">
                <a:latin typeface="Arial" panose="020B0604020202020204" pitchFamily="34" charset="0"/>
                <a:ea typeface="Calibri" panose="020F0502020204030204" pitchFamily="34" charset="0"/>
                <a:cs typeface="Arial" panose="020B0604020202020204" pitchFamily="34" charset="0"/>
              </a:rPr>
              <a:t>Previously</a:t>
            </a:r>
            <a:r>
              <a:rPr lang="en-US" sz="1600" dirty="0">
                <a:latin typeface="Arial" panose="020B0604020202020204" pitchFamily="34" charset="0"/>
                <a:ea typeface="Calibri" panose="020F0502020204030204" pitchFamily="34" charset="0"/>
                <a:cs typeface="Arial" panose="020B0604020202020204" pitchFamily="34" charset="0"/>
              </a:rPr>
              <a:t>: VA required a connection between the need for personal care services and the qualifying serious injury. </a:t>
            </a:r>
          </a:p>
          <a:p>
            <a:pPr>
              <a:lnSpc>
                <a:spcPct val="107000"/>
              </a:lnSpc>
              <a:spcBef>
                <a:spcPts val="0"/>
              </a:spcBef>
              <a:spcAft>
                <a:spcPts val="600"/>
              </a:spcAft>
              <a:defRPr/>
            </a:pPr>
            <a:r>
              <a:rPr lang="en-US" sz="1600" b="1" i="1" dirty="0">
                <a:latin typeface="Arial" panose="020B0604020202020204" pitchFamily="34" charset="0"/>
                <a:ea typeface="Calibri" panose="020F0502020204030204" pitchFamily="34" charset="0"/>
                <a:cs typeface="Arial" panose="020B0604020202020204" pitchFamily="34" charset="0"/>
              </a:rPr>
              <a:t>Expansion Changes</a:t>
            </a:r>
            <a:r>
              <a:rPr lang="en-US" sz="1600" dirty="0">
                <a:latin typeface="Arial" panose="020B0604020202020204" pitchFamily="34" charset="0"/>
                <a:ea typeface="Calibri" panose="020F0502020204030204" pitchFamily="34" charset="0"/>
                <a:cs typeface="Arial" panose="020B0604020202020204" pitchFamily="34" charset="0"/>
              </a:rPr>
              <a:t>: Eliminates the need for a connection between personal care services and the qualifying serious injury. Also redefines serious injury to now include any service-connected disability – regardless of whether it resulted from an injury, illness or disease. </a:t>
            </a:r>
          </a:p>
          <a:p>
            <a:pPr>
              <a:lnSpc>
                <a:spcPct val="107000"/>
              </a:lnSpc>
              <a:spcBef>
                <a:spcPts val="0"/>
              </a:spcBef>
              <a:spcAft>
                <a:spcPts val="600"/>
              </a:spcAft>
              <a:defRPr/>
            </a:pPr>
            <a:r>
              <a:rPr lang="en-US" sz="1600" b="1" i="1" dirty="0">
                <a:latin typeface="Arial" panose="020B0604020202020204" pitchFamily="34" charset="0"/>
                <a:ea typeface="Calibri" panose="020F0502020204030204" pitchFamily="34" charset="0"/>
                <a:cs typeface="Arial" panose="020B0604020202020204" pitchFamily="34" charset="0"/>
              </a:rPr>
              <a:t>Why This is Important</a:t>
            </a:r>
            <a:r>
              <a:rPr lang="en-US" sz="1600" dirty="0">
                <a:latin typeface="Arial" panose="020B0604020202020204" pitchFamily="34" charset="0"/>
                <a:ea typeface="Calibri" panose="020F0502020204030204" pitchFamily="34" charset="0"/>
                <a:cs typeface="Arial" panose="020B0604020202020204" pitchFamily="34" charset="0"/>
              </a:rPr>
              <a:t>: In most cases, the eligible Veteran has multiple conditions that may warrant a need for personal care services. Veterans’ needs may be so complex that it can be diﬃcult to determine what speciﬁc condition causes the need for personal care services.</a:t>
            </a:r>
          </a:p>
        </p:txBody>
      </p:sp>
      <p:sp>
        <p:nvSpPr>
          <p:cNvPr id="8" name="Footer Placeholder 1">
            <a:extLst>
              <a:ext uri="{FF2B5EF4-FFF2-40B4-BE49-F238E27FC236}">
                <a16:creationId xmlns:a16="http://schemas.microsoft.com/office/drawing/2014/main" id="{9B2E80CA-33E9-4978-A2E7-03F9117D1216}"/>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a:solidFill>
                  <a:schemeClr val="bg1"/>
                </a:solidFill>
              </a:rPr>
              <a:t>Informational Purposes Only</a:t>
            </a:r>
            <a:endParaRPr lang="it-IT" sz="1200" dirty="0">
              <a:solidFill>
                <a:schemeClr val="bg1"/>
              </a:solidFill>
            </a:endParaRPr>
          </a:p>
        </p:txBody>
      </p:sp>
    </p:spTree>
    <p:extLst>
      <p:ext uri="{BB962C8B-B14F-4D97-AF65-F5344CB8AC3E}">
        <p14:creationId xmlns:p14="http://schemas.microsoft.com/office/powerpoint/2010/main" val="203875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FA2854EC-6C58-481E-856F-705440453949}"/>
              </a:ext>
            </a:extLst>
          </p:cNvPr>
          <p:cNvSpPr>
            <a:spLocks noGrp="1" noChangeArrowheads="1"/>
          </p:cNvSpPr>
          <p:nvPr>
            <p:ph type="title"/>
          </p:nvPr>
        </p:nvSpPr>
        <p:spPr>
          <a:xfrm>
            <a:off x="0" y="-76200"/>
            <a:ext cx="9144000" cy="731838"/>
          </a:xfrm>
        </p:spPr>
        <p:txBody>
          <a:bodyPr/>
          <a:lstStyle/>
          <a:p>
            <a:r>
              <a:rPr lang="en-US" altLang="en-US" sz="2800" dirty="0"/>
              <a:t>PCAFC Services</a:t>
            </a:r>
          </a:p>
        </p:txBody>
      </p:sp>
      <p:sp>
        <p:nvSpPr>
          <p:cNvPr id="165892" name="Slide Number Placeholder 3">
            <a:extLst>
              <a:ext uri="{FF2B5EF4-FFF2-40B4-BE49-F238E27FC236}">
                <a16:creationId xmlns:a16="http://schemas.microsoft.com/office/drawing/2014/main" id="{D0E9A749-550A-4D7B-BAF0-E235C926E5EF}"/>
              </a:ext>
            </a:extLst>
          </p:cNvPr>
          <p:cNvSpPr>
            <a:spLocks noGrp="1" noChangeArrowheads="1"/>
          </p:cNvSpPr>
          <p:nvPr>
            <p:ph type="sldNum" sz="quarter" idx="10"/>
          </p:nvPr>
        </p:nvSpPr>
        <p:spPr bwMode="auto">
          <a:xfrm>
            <a:off x="8686800" y="6400800"/>
            <a:ext cx="3841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FontTx/>
              <a:buNone/>
            </a:pPr>
            <a:fld id="{6754085F-64F4-4DD2-9AE4-831338FF97B2}" type="slidenum">
              <a:rPr lang="en-US" altLang="en-US" smtClean="0"/>
              <a:pPr>
                <a:spcBef>
                  <a:spcPct val="0"/>
                </a:spcBef>
                <a:buFontTx/>
                <a:buNone/>
              </a:pPr>
              <a:t>8</a:t>
            </a:fld>
            <a:endParaRPr lang="en-US" altLang="en-US" sz="1200" dirty="0">
              <a:solidFill>
                <a:srgbClr val="FFFFFF"/>
              </a:solidFill>
              <a:latin typeface="Arial" panose="020B0604020202020204" pitchFamily="34" charset="0"/>
              <a:ea typeface="ヒラギノ角ゴ Pro W3"/>
              <a:cs typeface="ヒラギノ角ゴ Pro W3"/>
            </a:endParaRPr>
          </a:p>
        </p:txBody>
      </p:sp>
      <p:sp>
        <p:nvSpPr>
          <p:cNvPr id="7" name="Content Placeholder 2">
            <a:extLst>
              <a:ext uri="{FF2B5EF4-FFF2-40B4-BE49-F238E27FC236}">
                <a16:creationId xmlns:a16="http://schemas.microsoft.com/office/drawing/2014/main" id="{10A28D96-A8DA-426E-80A4-6BC5419E379C}"/>
              </a:ext>
            </a:extLst>
          </p:cNvPr>
          <p:cNvSpPr>
            <a:spLocks noGrp="1"/>
          </p:cNvSpPr>
          <p:nvPr>
            <p:ph idx="1"/>
          </p:nvPr>
        </p:nvSpPr>
        <p:spPr>
          <a:xfrm>
            <a:off x="304800" y="762000"/>
            <a:ext cx="8051006" cy="5618163"/>
          </a:xfrm>
        </p:spPr>
        <p:txBody>
          <a:bodyPr/>
          <a:lstStyle/>
          <a:p>
            <a:pPr marL="0" indent="0">
              <a:lnSpc>
                <a:spcPct val="107000"/>
              </a:lnSpc>
              <a:spcBef>
                <a:spcPts val="0"/>
              </a:spcBef>
              <a:spcAft>
                <a:spcPts val="800"/>
              </a:spcAft>
              <a:buFont typeface="Arial" panose="020B0604020202020204" pitchFamily="34" charset="0"/>
              <a:buNone/>
              <a:defRPr/>
            </a:pPr>
            <a:r>
              <a:rPr lang="en-US" sz="2400" b="1" dirty="0">
                <a:latin typeface="Arial" panose="020B0604020202020204" pitchFamily="34" charset="0"/>
                <a:ea typeface="Calibri" panose="020F0502020204030204" pitchFamily="34" charset="0"/>
                <a:cs typeface="Arial" panose="020B0604020202020204" pitchFamily="34" charset="0"/>
              </a:rPr>
              <a:t>Services</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Education and Training</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Enhanced Respite Care</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Counseling</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Beneficiary Travel</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Monthly Stipend – based on OPM General Schedule Grade 4, Step 1.</a:t>
            </a:r>
          </a:p>
          <a:p>
            <a:pPr>
              <a:lnSpc>
                <a:spcPct val="107000"/>
              </a:lnSpc>
              <a:spcBef>
                <a:spcPts val="0"/>
              </a:spcBef>
              <a:spcAft>
                <a:spcPts val="600"/>
              </a:spcAft>
              <a:defRPr/>
            </a:pPr>
            <a:r>
              <a:rPr lang="en-US" sz="2000" dirty="0">
                <a:latin typeface="Arial" panose="020B0604020202020204" pitchFamily="34" charset="0"/>
                <a:cs typeface="Arial" panose="020B0604020202020204" pitchFamily="34" charset="0"/>
              </a:rPr>
              <a:t>Access to healthcare through Civilian Health and Medical Program of the Department of Veterans Affairs (CHAMPVA), if eligible</a:t>
            </a:r>
          </a:p>
          <a:p>
            <a:pPr>
              <a:lnSpc>
                <a:spcPct val="107000"/>
              </a:lnSpc>
              <a:spcBef>
                <a:spcPts val="0"/>
              </a:spcBef>
              <a:spcAft>
                <a:spcPts val="600"/>
              </a:spcAft>
              <a:defRPr/>
            </a:pPr>
            <a:r>
              <a:rPr lang="en-US" sz="2000" dirty="0">
                <a:latin typeface="Arial" panose="020B0604020202020204" pitchFamily="34" charset="0"/>
                <a:ea typeface="Calibri" panose="020F0502020204030204" pitchFamily="34" charset="0"/>
                <a:cs typeface="Arial" panose="020B0604020202020204" pitchFamily="34" charset="0"/>
              </a:rPr>
              <a:t>Financial planning and legal resources for Primary Family Caregivers (timeline to be </a:t>
            </a:r>
            <a:r>
              <a:rPr lang="en-US" dirty="0">
                <a:ea typeface="Calibri" panose="020F0502020204030204" pitchFamily="34" charset="0"/>
              </a:rPr>
              <a:t>determined </a:t>
            </a:r>
            <a:r>
              <a:rPr lang="en-US" sz="2000" dirty="0">
                <a:latin typeface="Arial" panose="020B0604020202020204" pitchFamily="34" charset="0"/>
                <a:ea typeface="Calibri" panose="020F0502020204030204" pitchFamily="34" charset="0"/>
                <a:cs typeface="Arial" panose="020B0604020202020204" pitchFamily="34" charset="0"/>
              </a:rPr>
              <a:t>pending contract solution)</a:t>
            </a:r>
          </a:p>
        </p:txBody>
      </p:sp>
      <p:sp>
        <p:nvSpPr>
          <p:cNvPr id="8" name="Footer Placeholder 1">
            <a:extLst>
              <a:ext uri="{FF2B5EF4-FFF2-40B4-BE49-F238E27FC236}">
                <a16:creationId xmlns:a16="http://schemas.microsoft.com/office/drawing/2014/main" id="{09F41AEA-A5B9-4C1A-8BB4-DF71FF12BCD2}"/>
              </a:ext>
            </a:extLst>
          </p:cNvPr>
          <p:cNvSpPr txBox="1">
            <a:spLocks/>
          </p:cNvSpPr>
          <p:nvPr/>
        </p:nvSpPr>
        <p:spPr>
          <a:xfrm>
            <a:off x="2189958" y="6356441"/>
            <a:ext cx="4101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it-IT" sz="1200" dirty="0">
                <a:solidFill>
                  <a:schemeClr val="bg1"/>
                </a:solidFill>
              </a:rPr>
              <a:t>Informational Purposes Only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2BC7E5-6244-430C-8A68-AD52E96B6A1F}"/>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High-level Steps of the Application Process</a:t>
            </a:r>
            <a:endParaRPr lang="en-US" sz="2800" dirty="0"/>
          </a:p>
        </p:txBody>
      </p:sp>
      <p:sp>
        <p:nvSpPr>
          <p:cNvPr id="4" name="Slide Number Placeholder 3">
            <a:extLst>
              <a:ext uri="{FF2B5EF4-FFF2-40B4-BE49-F238E27FC236}">
                <a16:creationId xmlns:a16="http://schemas.microsoft.com/office/drawing/2014/main" id="{6F2BE1AB-DA4F-4671-AE00-86BF9EA74FC6}"/>
              </a:ext>
            </a:extLst>
          </p:cNvPr>
          <p:cNvSpPr>
            <a:spLocks noGrp="1"/>
          </p:cNvSpPr>
          <p:nvPr>
            <p:ph type="sldNum" sz="quarter" idx="10"/>
          </p:nvPr>
        </p:nvSpPr>
        <p:spPr>
          <a:xfrm>
            <a:off x="8686800" y="6400800"/>
            <a:ext cx="3841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0" fontAlgn="base" hangingPunct="0">
              <a:spcBef>
                <a:spcPct val="0"/>
              </a:spcBef>
              <a:spcAft>
                <a:spcPct val="0"/>
              </a:spcAft>
              <a:defRPr sz="1200" kern="1200">
                <a:solidFill>
                  <a:srgbClr val="FFFFFF"/>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6754085F-64F4-4DD2-9AE4-831338FF97B2}" type="slidenum">
              <a:rPr lang="en-US" altLang="en-US" smtClean="0"/>
              <a:pPr/>
              <a:t>9</a:t>
            </a:fld>
            <a:endParaRPr lang="en-US" altLang="en-US"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1E37F38B-E7F8-464C-8C47-1679C070FA05}"/>
              </a:ext>
            </a:extLst>
          </p:cNvPr>
          <p:cNvSpPr txBox="1">
            <a:spLocks/>
          </p:cNvSpPr>
          <p:nvPr/>
        </p:nvSpPr>
        <p:spPr bwMode="auto">
          <a:xfrm>
            <a:off x="304800" y="838201"/>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472" indent="-347472"/>
            <a:r>
              <a:rPr lang="en-US" dirty="0">
                <a:latin typeface="Arial" panose="020B0604020202020204" pitchFamily="34" charset="0"/>
                <a:cs typeface="Arial" panose="020B0604020202020204" pitchFamily="34" charset="0"/>
              </a:rPr>
              <a:t>Once the Veteran’s application is received by the Caregiver Support Program (CSP), a preliminary review will be performed.  </a:t>
            </a:r>
          </a:p>
          <a:p>
            <a:pPr marL="347472" indent="-347472"/>
            <a:r>
              <a:rPr lang="en-US" dirty="0">
                <a:latin typeface="Arial" panose="020B0604020202020204" pitchFamily="34" charset="0"/>
                <a:cs typeface="Arial" panose="020B0604020202020204" pitchFamily="34" charset="0"/>
              </a:rPr>
              <a:t>A Veteran assessment, a functional assessment, and a caregiver assessment will be scheduled and completed by the CSP team.</a:t>
            </a:r>
          </a:p>
          <a:p>
            <a:pPr marL="347472" indent="-347472"/>
            <a:r>
              <a:rPr lang="en-US" dirty="0">
                <a:latin typeface="Arial" panose="020B0604020202020204" pitchFamily="34" charset="0"/>
                <a:cs typeface="Arial" panose="020B0604020202020204" pitchFamily="34" charset="0"/>
              </a:rPr>
              <a:t>The CSP team will collaborate with the Veteran’s Primary Care Provider to obtain input regarding the Veteran’s needs.</a:t>
            </a:r>
            <a:r>
              <a:rPr lang="en-US" strike="sngStrike" dirty="0">
                <a:latin typeface="Arial" panose="020B0604020202020204" pitchFamily="34" charset="0"/>
                <a:cs typeface="Arial" panose="020B0604020202020204" pitchFamily="34" charset="0"/>
              </a:rPr>
              <a:t> </a:t>
            </a:r>
          </a:p>
          <a:p>
            <a:pPr marL="347472" indent="-347472"/>
            <a:r>
              <a:rPr lang="en-US" dirty="0">
                <a:latin typeface="Arial" panose="020B0604020202020204" pitchFamily="34" charset="0"/>
                <a:cs typeface="Arial" panose="020B0604020202020204" pitchFamily="34" charset="0"/>
              </a:rPr>
              <a:t>The completed assessments are</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then reviewed by a VISN CEAT to determine</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initial</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eligibility.  </a:t>
            </a:r>
          </a:p>
          <a:p>
            <a:pPr marL="347472" indent="-347472"/>
            <a:r>
              <a:rPr lang="en-US" dirty="0">
                <a:latin typeface="Arial" panose="020B0604020202020204" pitchFamily="34" charset="0"/>
                <a:cs typeface="Arial" panose="020B0604020202020204" pitchFamily="34" charset="0"/>
              </a:rPr>
              <a:t>Once initial</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eligibility is established, the caregiver is referred to training, and when complete, a home-care assessment will take place.</a:t>
            </a:r>
          </a:p>
          <a:p>
            <a:pPr marL="347472" indent="-347472"/>
            <a:r>
              <a:rPr lang="en-US" dirty="0">
                <a:latin typeface="Arial" panose="020B0604020202020204" pitchFamily="34" charset="0"/>
                <a:cs typeface="Arial" panose="020B0604020202020204" pitchFamily="34" charset="0"/>
              </a:rPr>
              <a:t>The CEAT receives verification of caregiver training and results of home-care assessment and makes the final eligibility determination and</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stipend level (Level 1 or Level 2).</a:t>
            </a:r>
          </a:p>
          <a:p>
            <a:pPr marL="0" indent="0">
              <a:buNone/>
            </a:pPr>
            <a:endParaRPr lang="en-US" sz="1800" dirty="0"/>
          </a:p>
        </p:txBody>
      </p:sp>
      <p:sp>
        <p:nvSpPr>
          <p:cNvPr id="7" name="Footer Placeholder 4">
            <a:extLst>
              <a:ext uri="{FF2B5EF4-FFF2-40B4-BE49-F238E27FC236}">
                <a16:creationId xmlns:a16="http://schemas.microsoft.com/office/drawing/2014/main" id="{924C47AD-B87C-4CAA-A23B-7CD711C61E9A}"/>
              </a:ext>
            </a:extLst>
          </p:cNvPr>
          <p:cNvSpPr>
            <a:spLocks noGrp="1" noChangeArrowheads="1"/>
          </p:cNvSpPr>
          <p:nvPr>
            <p:ph type="ftr" sz="quarter" idx="11"/>
          </p:nvPr>
        </p:nvSpPr>
        <p:spPr bwMode="auto">
          <a:xfrm>
            <a:off x="2190750" y="6356350"/>
            <a:ext cx="410051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defTabSz="457200"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it-IT" dirty="0"/>
              <a:t>Informational Purposes Only</a:t>
            </a:r>
          </a:p>
          <a:p>
            <a:pPr>
              <a:defRPr/>
            </a:pPr>
            <a:endParaRPr lang="it-IT" altLang="en-US" sz="12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406823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12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97BAE991FC1E419EAEDC16AF33529F" ma:contentTypeVersion="4" ma:contentTypeDescription="Create a new document." ma:contentTypeScope="" ma:versionID="ca499049cef4ad55f28b5c20e660220d">
  <xsd:schema xmlns:xsd="http://www.w3.org/2001/XMLSchema" xmlns:xs="http://www.w3.org/2001/XMLSchema" xmlns:p="http://schemas.microsoft.com/office/2006/metadata/properties" xmlns:ns2="fb5513b8-14f4-4d16-b9e7-1208dcbe5d2b" xmlns:ns3="27f8cd5a-08fa-4fd9-a487-0c20f7da7076" targetNamespace="http://schemas.microsoft.com/office/2006/metadata/properties" ma:root="true" ma:fieldsID="658aede964f5844bb20a2cd5c139927b" ns2:_="" ns3:_="">
    <xsd:import namespace="fb5513b8-14f4-4d16-b9e7-1208dcbe5d2b"/>
    <xsd:import namespace="27f8cd5a-08fa-4fd9-a487-0c20f7da70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5513b8-14f4-4d16-b9e7-1208dcbe5d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f8cd5a-08fa-4fd9-a487-0c20f7da70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036B20-3B23-404F-A7A9-A302D5FBDB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5513b8-14f4-4d16-b9e7-1208dcbe5d2b"/>
    <ds:schemaRef ds:uri="27f8cd5a-08fa-4fd9-a487-0c20f7da70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BABBC1-510B-498E-8648-BB5C1F939242}">
  <ds:schemaRefs>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58713316-8334-4bf4-a6fe-1fea435260dd"/>
  </ds:schemaRefs>
</ds:datastoreItem>
</file>

<file path=customXml/itemProps3.xml><?xml version="1.0" encoding="utf-8"?>
<ds:datastoreItem xmlns:ds="http://schemas.openxmlformats.org/officeDocument/2006/customXml" ds:itemID="{8B54EB79-0DCF-40E4-877B-24A99FE1C6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12639</TotalTime>
  <Words>1554</Words>
  <Application>Microsoft Office PowerPoint</Application>
  <PresentationFormat>On-screen Show (4:3)</PresentationFormat>
  <Paragraphs>229</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Georgia</vt:lpstr>
      <vt:lpstr>Wingdings</vt:lpstr>
      <vt:lpstr>12_Office Theme</vt:lpstr>
      <vt:lpstr>VA Caregiver Support Program    </vt:lpstr>
      <vt:lpstr>Overview</vt:lpstr>
      <vt:lpstr>PowerPoint Presentation</vt:lpstr>
      <vt:lpstr>Caregiver Support Program: PCAFC &amp; PGCSS </vt:lpstr>
      <vt:lpstr>MISSION Act and Caregivers</vt:lpstr>
      <vt:lpstr>VA MISSION Act Timelines</vt:lpstr>
      <vt:lpstr>PCAFC Eligibility Criteria</vt:lpstr>
      <vt:lpstr>PCAFC Services</vt:lpstr>
      <vt:lpstr>High-level Steps of the Application Process</vt:lpstr>
      <vt:lpstr>How To Apply</vt:lpstr>
      <vt:lpstr>Program of General Caregiver Support Services</vt:lpstr>
      <vt:lpstr>PGCSS Four Core Elements</vt:lpstr>
      <vt:lpstr>Coaching &amp; Skills Training</vt:lpstr>
      <vt:lpstr>National CSP Resources </vt:lpstr>
      <vt:lpstr>Summit &amp; Resource Fair</vt:lpstr>
      <vt:lpstr>Caregiver Support Line (CSL)</vt:lpstr>
      <vt:lpstr>Caregiving During the Pandemic</vt:lpstr>
      <vt:lpstr>How Do You Contact the Caregiver Support Program?</vt:lpstr>
    </vt:vector>
  </TitlesOfParts>
  <Company>Veteran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Department of Veterans Affairs</dc:creator>
  <cp:lastModifiedBy>Booth, Meghan K.</cp:lastModifiedBy>
  <cp:revision>863</cp:revision>
  <cp:lastPrinted>2018-01-09T17:33:44Z</cp:lastPrinted>
  <dcterms:created xsi:type="dcterms:W3CDTF">2016-05-04T17:57:56Z</dcterms:created>
  <dcterms:modified xsi:type="dcterms:W3CDTF">2022-04-22T22:54:30Z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0x0101000C97BAE991FC1E419EAEDC16AF33529F</vt:lpwstr>
  </property>
</Properties>
</file>