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5" r:id="rId1"/>
  </p:sldMasterIdLst>
  <p:notesMasterIdLst>
    <p:notesMasterId r:id="rId12"/>
  </p:notesMasterIdLst>
  <p:handoutMasterIdLst>
    <p:handoutMasterId r:id="rId13"/>
  </p:handoutMasterIdLst>
  <p:sldIdLst>
    <p:sldId id="498" r:id="rId2"/>
    <p:sldId id="579" r:id="rId3"/>
    <p:sldId id="552" r:id="rId4"/>
    <p:sldId id="585" r:id="rId5"/>
    <p:sldId id="554" r:id="rId6"/>
    <p:sldId id="583" r:id="rId7"/>
    <p:sldId id="586" r:id="rId8"/>
    <p:sldId id="584" r:id="rId9"/>
    <p:sldId id="576" r:id="rId10"/>
    <p:sldId id="495" r:id="rId11"/>
  </p:sldIdLst>
  <p:sldSz cx="7315200" cy="4114800"/>
  <p:notesSz cx="69469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4">
          <p15:clr>
            <a:srgbClr val="A4A3A4"/>
          </p15:clr>
        </p15:guide>
        <p15:guide id="2" pos="2304">
          <p15:clr>
            <a:srgbClr val="A4A3A4"/>
          </p15:clr>
        </p15:guide>
      </p15:sldGuideLst>
    </p:ext>
    <p:ext uri="{2D200454-40CA-4A62-9FC3-DE9A4176ACB9}">
      <p15:notesGuideLst xmlns:p15="http://schemas.microsoft.com/office/powerpoint/2012/main">
        <p15:guide id="1" orient="horz" pos="292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2657" autoAdjust="0"/>
  </p:normalViewPr>
  <p:slideViewPr>
    <p:cSldViewPr snapToGrid="0" snapToObjects="1">
      <p:cViewPr varScale="1">
        <p:scale>
          <a:sx n="173" d="100"/>
          <a:sy n="173" d="100"/>
        </p:scale>
        <p:origin x="864" y="126"/>
      </p:cViewPr>
      <p:guideLst>
        <p:guide orient="horz" pos="1294"/>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866" y="2538"/>
      </p:cViewPr>
      <p:guideLst>
        <p:guide orient="horz" pos="292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4185"/>
          </a:xfrm>
          <a:prstGeom prst="rect">
            <a:avLst/>
          </a:prstGeom>
        </p:spPr>
        <p:txBody>
          <a:bodyPr vert="horz" lIns="92727" tIns="46363" rIns="92727" bIns="46363"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34970" y="1"/>
            <a:ext cx="3010323" cy="464185"/>
          </a:xfrm>
          <a:prstGeom prst="rect">
            <a:avLst/>
          </a:prstGeom>
        </p:spPr>
        <p:txBody>
          <a:bodyPr vert="horz" wrap="square" lIns="92727" tIns="46363" rIns="92727" bIns="46363" numCol="1" anchor="t" anchorCtr="0" compatLnSpc="1">
            <a:prstTxWarp prst="textNoShape">
              <a:avLst/>
            </a:prstTxWarp>
          </a:bodyPr>
          <a:lstStyle>
            <a:lvl1pPr algn="r">
              <a:defRPr sz="1200" smtClean="0"/>
            </a:lvl1pPr>
          </a:lstStyle>
          <a:p>
            <a:pPr>
              <a:defRPr/>
            </a:pPr>
            <a:fld id="{D1B1107F-655D-4F46-A0F3-E78860BCF10F}" type="datetimeFigureOut">
              <a:rPr lang="en-US"/>
              <a:pPr>
                <a:defRPr/>
              </a:pPr>
              <a:t>09/21/2021</a:t>
            </a:fld>
            <a:endParaRPr lang="en-US" dirty="0"/>
          </a:p>
        </p:txBody>
      </p:sp>
      <p:sp>
        <p:nvSpPr>
          <p:cNvPr id="4" name="Footer Placeholder 3"/>
          <p:cNvSpPr>
            <a:spLocks noGrp="1"/>
          </p:cNvSpPr>
          <p:nvPr>
            <p:ph type="ftr" sz="quarter" idx="2"/>
          </p:nvPr>
        </p:nvSpPr>
        <p:spPr>
          <a:xfrm>
            <a:off x="0" y="8817904"/>
            <a:ext cx="3010323" cy="464185"/>
          </a:xfrm>
          <a:prstGeom prst="rect">
            <a:avLst/>
          </a:prstGeom>
        </p:spPr>
        <p:txBody>
          <a:bodyPr vert="horz" lIns="92727" tIns="46363" rIns="92727" bIns="46363"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34970" y="8817904"/>
            <a:ext cx="3010323" cy="464185"/>
          </a:xfrm>
          <a:prstGeom prst="rect">
            <a:avLst/>
          </a:prstGeom>
        </p:spPr>
        <p:txBody>
          <a:bodyPr vert="horz" wrap="square" lIns="92727" tIns="46363" rIns="92727" bIns="46363" numCol="1" anchor="b" anchorCtr="0" compatLnSpc="1">
            <a:prstTxWarp prst="textNoShape">
              <a:avLst/>
            </a:prstTxWarp>
          </a:bodyPr>
          <a:lstStyle>
            <a:lvl1pPr algn="r">
              <a:defRPr sz="1200" smtClean="0"/>
            </a:lvl1pPr>
          </a:lstStyle>
          <a:p>
            <a:pPr>
              <a:defRPr/>
            </a:pPr>
            <a:fld id="{A675EDFA-C92B-4662-9353-93F27E056FFB}" type="slidenum">
              <a:rPr lang="en-US"/>
              <a:pPr>
                <a:defRPr/>
              </a:pPr>
              <a:t>‹#›</a:t>
            </a:fld>
            <a:endParaRPr lang="en-US" dirty="0"/>
          </a:p>
        </p:txBody>
      </p:sp>
    </p:spTree>
    <p:extLst>
      <p:ext uri="{BB962C8B-B14F-4D97-AF65-F5344CB8AC3E}">
        <p14:creationId xmlns:p14="http://schemas.microsoft.com/office/powerpoint/2010/main" val="3743854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4185"/>
          </a:xfrm>
          <a:prstGeom prst="rect">
            <a:avLst/>
          </a:prstGeom>
        </p:spPr>
        <p:txBody>
          <a:bodyPr vert="horz" lIns="92727" tIns="46363" rIns="92727" bIns="46363"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34970" y="1"/>
            <a:ext cx="3010323" cy="464185"/>
          </a:xfrm>
          <a:prstGeom prst="rect">
            <a:avLst/>
          </a:prstGeom>
        </p:spPr>
        <p:txBody>
          <a:bodyPr vert="horz" wrap="square" lIns="92727" tIns="46363" rIns="92727" bIns="46363" numCol="1" anchor="t" anchorCtr="0" compatLnSpc="1">
            <a:prstTxWarp prst="textNoShape">
              <a:avLst/>
            </a:prstTxWarp>
          </a:bodyPr>
          <a:lstStyle>
            <a:lvl1pPr algn="r">
              <a:defRPr sz="1200" smtClean="0"/>
            </a:lvl1pPr>
          </a:lstStyle>
          <a:p>
            <a:pPr>
              <a:defRPr/>
            </a:pPr>
            <a:fld id="{725F4BCD-DEA9-4B3C-8F88-8BBCF4B0AA63}" type="datetimeFigureOut">
              <a:rPr lang="en-US"/>
              <a:pPr>
                <a:defRPr/>
              </a:pPr>
              <a:t>09/21/2021</a:t>
            </a:fld>
            <a:endParaRPr lang="en-US" dirty="0"/>
          </a:p>
        </p:txBody>
      </p:sp>
      <p:sp>
        <p:nvSpPr>
          <p:cNvPr id="4" name="Slide Image Placeholder 3"/>
          <p:cNvSpPr>
            <a:spLocks noGrp="1" noRot="1" noChangeAspect="1"/>
          </p:cNvSpPr>
          <p:nvPr>
            <p:ph type="sldImg" idx="2"/>
          </p:nvPr>
        </p:nvSpPr>
        <p:spPr>
          <a:xfrm>
            <a:off x="379413" y="696913"/>
            <a:ext cx="6188075" cy="3481387"/>
          </a:xfrm>
          <a:prstGeom prst="rect">
            <a:avLst/>
          </a:prstGeom>
          <a:noFill/>
          <a:ln w="12700">
            <a:solidFill>
              <a:prstClr val="black"/>
            </a:solidFill>
          </a:ln>
        </p:spPr>
        <p:txBody>
          <a:bodyPr vert="horz" lIns="92727" tIns="46363" rIns="92727" bIns="46363" rtlCol="0" anchor="ctr"/>
          <a:lstStyle/>
          <a:p>
            <a:pPr lvl="0"/>
            <a:endParaRPr lang="en-US" noProof="0" dirty="0"/>
          </a:p>
        </p:txBody>
      </p:sp>
      <p:sp>
        <p:nvSpPr>
          <p:cNvPr id="5" name="Notes Placeholder 4"/>
          <p:cNvSpPr>
            <a:spLocks noGrp="1"/>
          </p:cNvSpPr>
          <p:nvPr>
            <p:ph type="body" sz="quarter" idx="3"/>
          </p:nvPr>
        </p:nvSpPr>
        <p:spPr>
          <a:xfrm>
            <a:off x="694690" y="4409758"/>
            <a:ext cx="5557520" cy="4177665"/>
          </a:xfrm>
          <a:prstGeom prst="rect">
            <a:avLst/>
          </a:prstGeom>
        </p:spPr>
        <p:txBody>
          <a:bodyPr vert="horz" lIns="92727" tIns="46363" rIns="92727" bIns="4636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10323" cy="464185"/>
          </a:xfrm>
          <a:prstGeom prst="rect">
            <a:avLst/>
          </a:prstGeom>
        </p:spPr>
        <p:txBody>
          <a:bodyPr vert="horz" lIns="92727" tIns="46363" rIns="92727" bIns="46363"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34970" y="8817904"/>
            <a:ext cx="3010323" cy="464185"/>
          </a:xfrm>
          <a:prstGeom prst="rect">
            <a:avLst/>
          </a:prstGeom>
        </p:spPr>
        <p:txBody>
          <a:bodyPr vert="horz" wrap="square" lIns="92727" tIns="46363" rIns="92727" bIns="46363" numCol="1" anchor="b" anchorCtr="0" compatLnSpc="1">
            <a:prstTxWarp prst="textNoShape">
              <a:avLst/>
            </a:prstTxWarp>
          </a:bodyPr>
          <a:lstStyle>
            <a:lvl1pPr algn="r">
              <a:defRPr sz="1200" smtClean="0"/>
            </a:lvl1pPr>
          </a:lstStyle>
          <a:p>
            <a:pPr>
              <a:defRPr/>
            </a:pPr>
            <a:fld id="{98CF45F5-36DA-417B-9EB1-EF0A53E2CE5D}" type="slidenum">
              <a:rPr lang="en-US"/>
              <a:pPr>
                <a:defRPr/>
              </a:pPr>
              <a:t>‹#›</a:t>
            </a:fld>
            <a:endParaRPr lang="en-US" dirty="0"/>
          </a:p>
        </p:txBody>
      </p:sp>
    </p:spTree>
    <p:extLst>
      <p:ext uri="{BB962C8B-B14F-4D97-AF65-F5344CB8AC3E}">
        <p14:creationId xmlns:p14="http://schemas.microsoft.com/office/powerpoint/2010/main" val="77558730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a:defRPr/>
            </a:pPr>
            <a:fld id="{98CF45F5-36DA-417B-9EB1-EF0A53E2CE5D}" type="slidenum">
              <a:rPr lang="en-US" smtClean="0"/>
              <a:pPr>
                <a:defRPr/>
              </a:pPr>
              <a:t>2</a:t>
            </a:fld>
            <a:endParaRPr lang="en-US" dirty="0"/>
          </a:p>
        </p:txBody>
      </p:sp>
    </p:spTree>
    <p:extLst>
      <p:ext uri="{BB962C8B-B14F-4D97-AF65-F5344CB8AC3E}">
        <p14:creationId xmlns:p14="http://schemas.microsoft.com/office/powerpoint/2010/main" val="246216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a:defRPr/>
            </a:pPr>
            <a:fld id="{98CF45F5-36DA-417B-9EB1-EF0A53E2CE5D}" type="slidenum">
              <a:rPr lang="en-US" smtClean="0"/>
              <a:pPr>
                <a:defRPr/>
              </a:pPr>
              <a:t>3</a:t>
            </a:fld>
            <a:endParaRPr lang="en-US" dirty="0"/>
          </a:p>
        </p:txBody>
      </p:sp>
    </p:spTree>
    <p:extLst>
      <p:ext uri="{BB962C8B-B14F-4D97-AF65-F5344CB8AC3E}">
        <p14:creationId xmlns:p14="http://schemas.microsoft.com/office/powerpoint/2010/main" val="56687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Pull December and March for TIQ</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Black" pitchFamily="34" charset="0"/>
                <a:cs typeface="Times New Roman" pitchFamily="18" charset="0"/>
              </a:defRPr>
            </a:lvl1pPr>
            <a:lvl2pPr marL="742710" indent="-285657" eaLnBrk="0" hangingPunct="0">
              <a:defRPr>
                <a:solidFill>
                  <a:schemeClr val="tx1"/>
                </a:solidFill>
                <a:latin typeface="Arial Black" pitchFamily="34" charset="0"/>
                <a:cs typeface="Times New Roman" pitchFamily="18" charset="0"/>
              </a:defRPr>
            </a:lvl2pPr>
            <a:lvl3pPr marL="1142632" indent="-228526" eaLnBrk="0" hangingPunct="0">
              <a:defRPr>
                <a:solidFill>
                  <a:schemeClr val="tx1"/>
                </a:solidFill>
                <a:latin typeface="Arial Black" pitchFamily="34" charset="0"/>
                <a:cs typeface="Times New Roman" pitchFamily="18" charset="0"/>
              </a:defRPr>
            </a:lvl3pPr>
            <a:lvl4pPr marL="1599683" indent="-228526" eaLnBrk="0" hangingPunct="0">
              <a:defRPr>
                <a:solidFill>
                  <a:schemeClr val="tx1"/>
                </a:solidFill>
                <a:latin typeface="Arial Black" pitchFamily="34" charset="0"/>
                <a:cs typeface="Times New Roman" pitchFamily="18" charset="0"/>
              </a:defRPr>
            </a:lvl4pPr>
            <a:lvl5pPr marL="2056738" indent="-228526" eaLnBrk="0" hangingPunct="0">
              <a:defRPr>
                <a:solidFill>
                  <a:schemeClr val="tx1"/>
                </a:solidFill>
                <a:latin typeface="Arial Black" pitchFamily="34" charset="0"/>
                <a:cs typeface="Times New Roman" pitchFamily="18" charset="0"/>
              </a:defRPr>
            </a:lvl5pPr>
            <a:lvl6pPr marL="2513790" indent="-228526" eaLnBrk="0" fontAlgn="base" hangingPunct="0">
              <a:spcBef>
                <a:spcPct val="0"/>
              </a:spcBef>
              <a:spcAft>
                <a:spcPct val="0"/>
              </a:spcAft>
              <a:defRPr>
                <a:solidFill>
                  <a:schemeClr val="tx1"/>
                </a:solidFill>
                <a:latin typeface="Arial Black" pitchFamily="34" charset="0"/>
                <a:cs typeface="Times New Roman" pitchFamily="18" charset="0"/>
              </a:defRPr>
            </a:lvl6pPr>
            <a:lvl7pPr marL="2970844" indent="-228526" eaLnBrk="0" fontAlgn="base" hangingPunct="0">
              <a:spcBef>
                <a:spcPct val="0"/>
              </a:spcBef>
              <a:spcAft>
                <a:spcPct val="0"/>
              </a:spcAft>
              <a:defRPr>
                <a:solidFill>
                  <a:schemeClr val="tx1"/>
                </a:solidFill>
                <a:latin typeface="Arial Black" pitchFamily="34" charset="0"/>
                <a:cs typeface="Times New Roman" pitchFamily="18" charset="0"/>
              </a:defRPr>
            </a:lvl7pPr>
            <a:lvl8pPr marL="3427895" indent="-228526" eaLnBrk="0" fontAlgn="base" hangingPunct="0">
              <a:spcBef>
                <a:spcPct val="0"/>
              </a:spcBef>
              <a:spcAft>
                <a:spcPct val="0"/>
              </a:spcAft>
              <a:defRPr>
                <a:solidFill>
                  <a:schemeClr val="tx1"/>
                </a:solidFill>
                <a:latin typeface="Arial Black" pitchFamily="34" charset="0"/>
                <a:cs typeface="Times New Roman" pitchFamily="18" charset="0"/>
              </a:defRPr>
            </a:lvl8pPr>
            <a:lvl9pPr marL="3884949" indent="-228526" eaLnBrk="0" fontAlgn="base" hangingPunct="0">
              <a:spcBef>
                <a:spcPct val="0"/>
              </a:spcBef>
              <a:spcAft>
                <a:spcPct val="0"/>
              </a:spcAft>
              <a:defRPr>
                <a:solidFill>
                  <a:schemeClr val="tx1"/>
                </a:solidFill>
                <a:latin typeface="Arial Black" pitchFamily="34" charset="0"/>
                <a:cs typeface="Times New Roman" pitchFamily="18" charset="0"/>
              </a:defRPr>
            </a:lvl9pPr>
          </a:lstStyle>
          <a:p>
            <a:pPr eaLnBrk="1" hangingPunct="1"/>
            <a:fld id="{6BC2D99B-18C4-4426-B439-7BA6AD4523AE}" type="slidenum">
              <a:rPr lang="en-US" smtClean="0">
                <a:latin typeface="Times New Roman" pitchFamily="18" charset="0"/>
              </a:rPr>
              <a:pPr eaLnBrk="1" hangingPunct="1"/>
              <a:t>4</a:t>
            </a:fld>
            <a:endParaRPr lang="en-US"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a:t>
            </a:r>
            <a:r>
              <a:rPr lang="en-US" baseline="0" dirty="0">
                <a:latin typeface="Times New Roman" pitchFamily="18" charset="0"/>
              </a:rPr>
              <a:t> for FYTD.</a:t>
            </a:r>
            <a:endParaRPr lang="en-US" dirty="0">
              <a:latin typeface="Times New Roman"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Black" pitchFamily="34" charset="0"/>
                <a:cs typeface="Times New Roman" pitchFamily="18" charset="0"/>
              </a:defRPr>
            </a:lvl1pPr>
            <a:lvl2pPr marL="742710" indent="-285657" eaLnBrk="0" hangingPunct="0">
              <a:defRPr>
                <a:solidFill>
                  <a:schemeClr val="tx1"/>
                </a:solidFill>
                <a:latin typeface="Arial Black" pitchFamily="34" charset="0"/>
                <a:cs typeface="Times New Roman" pitchFamily="18" charset="0"/>
              </a:defRPr>
            </a:lvl2pPr>
            <a:lvl3pPr marL="1142632" indent="-228526" eaLnBrk="0" hangingPunct="0">
              <a:defRPr>
                <a:solidFill>
                  <a:schemeClr val="tx1"/>
                </a:solidFill>
                <a:latin typeface="Arial Black" pitchFamily="34" charset="0"/>
                <a:cs typeface="Times New Roman" pitchFamily="18" charset="0"/>
              </a:defRPr>
            </a:lvl3pPr>
            <a:lvl4pPr marL="1599683" indent="-228526" eaLnBrk="0" hangingPunct="0">
              <a:defRPr>
                <a:solidFill>
                  <a:schemeClr val="tx1"/>
                </a:solidFill>
                <a:latin typeface="Arial Black" pitchFamily="34" charset="0"/>
                <a:cs typeface="Times New Roman" pitchFamily="18" charset="0"/>
              </a:defRPr>
            </a:lvl4pPr>
            <a:lvl5pPr marL="2056738" indent="-228526" eaLnBrk="0" hangingPunct="0">
              <a:defRPr>
                <a:solidFill>
                  <a:schemeClr val="tx1"/>
                </a:solidFill>
                <a:latin typeface="Arial Black" pitchFamily="34" charset="0"/>
                <a:cs typeface="Times New Roman" pitchFamily="18" charset="0"/>
              </a:defRPr>
            </a:lvl5pPr>
            <a:lvl6pPr marL="2513790" indent="-228526" eaLnBrk="0" fontAlgn="base" hangingPunct="0">
              <a:spcBef>
                <a:spcPct val="0"/>
              </a:spcBef>
              <a:spcAft>
                <a:spcPct val="0"/>
              </a:spcAft>
              <a:defRPr>
                <a:solidFill>
                  <a:schemeClr val="tx1"/>
                </a:solidFill>
                <a:latin typeface="Arial Black" pitchFamily="34" charset="0"/>
                <a:cs typeface="Times New Roman" pitchFamily="18" charset="0"/>
              </a:defRPr>
            </a:lvl6pPr>
            <a:lvl7pPr marL="2970844" indent="-228526" eaLnBrk="0" fontAlgn="base" hangingPunct="0">
              <a:spcBef>
                <a:spcPct val="0"/>
              </a:spcBef>
              <a:spcAft>
                <a:spcPct val="0"/>
              </a:spcAft>
              <a:defRPr>
                <a:solidFill>
                  <a:schemeClr val="tx1"/>
                </a:solidFill>
                <a:latin typeface="Arial Black" pitchFamily="34" charset="0"/>
                <a:cs typeface="Times New Roman" pitchFamily="18" charset="0"/>
              </a:defRPr>
            </a:lvl7pPr>
            <a:lvl8pPr marL="3427895" indent="-228526" eaLnBrk="0" fontAlgn="base" hangingPunct="0">
              <a:spcBef>
                <a:spcPct val="0"/>
              </a:spcBef>
              <a:spcAft>
                <a:spcPct val="0"/>
              </a:spcAft>
              <a:defRPr>
                <a:solidFill>
                  <a:schemeClr val="tx1"/>
                </a:solidFill>
                <a:latin typeface="Arial Black" pitchFamily="34" charset="0"/>
                <a:cs typeface="Times New Roman" pitchFamily="18" charset="0"/>
              </a:defRPr>
            </a:lvl8pPr>
            <a:lvl9pPr marL="3884949" indent="-228526" eaLnBrk="0" fontAlgn="base" hangingPunct="0">
              <a:spcBef>
                <a:spcPct val="0"/>
              </a:spcBef>
              <a:spcAft>
                <a:spcPct val="0"/>
              </a:spcAft>
              <a:defRPr>
                <a:solidFill>
                  <a:schemeClr val="tx1"/>
                </a:solidFill>
                <a:latin typeface="Arial Black" pitchFamily="34" charset="0"/>
                <a:cs typeface="Times New Roman" pitchFamily="18" charset="0"/>
              </a:defRPr>
            </a:lvl9pPr>
          </a:lstStyle>
          <a:p>
            <a:pPr eaLnBrk="1" hangingPunct="1"/>
            <a:fld id="{6BC2D99B-18C4-4426-B439-7BA6AD4523AE}" type="slidenum">
              <a:rPr lang="en-US" smtClean="0">
                <a:latin typeface="Times New Roman" pitchFamily="18" charset="0"/>
              </a:rPr>
              <a:pPr eaLnBrk="1" hangingPunct="1"/>
              <a:t>7</a:t>
            </a:fld>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Black" pitchFamily="34" charset="0"/>
                <a:cs typeface="Times New Roman" pitchFamily="18" charset="0"/>
              </a:defRPr>
            </a:lvl1pPr>
            <a:lvl2pPr marL="742710" indent="-285657" eaLnBrk="0" hangingPunct="0">
              <a:defRPr>
                <a:solidFill>
                  <a:schemeClr val="tx1"/>
                </a:solidFill>
                <a:latin typeface="Arial Black" pitchFamily="34" charset="0"/>
                <a:cs typeface="Times New Roman" pitchFamily="18" charset="0"/>
              </a:defRPr>
            </a:lvl2pPr>
            <a:lvl3pPr marL="1142632" indent="-228526" eaLnBrk="0" hangingPunct="0">
              <a:defRPr>
                <a:solidFill>
                  <a:schemeClr val="tx1"/>
                </a:solidFill>
                <a:latin typeface="Arial Black" pitchFamily="34" charset="0"/>
                <a:cs typeface="Times New Roman" pitchFamily="18" charset="0"/>
              </a:defRPr>
            </a:lvl3pPr>
            <a:lvl4pPr marL="1599683" indent="-228526" eaLnBrk="0" hangingPunct="0">
              <a:defRPr>
                <a:solidFill>
                  <a:schemeClr val="tx1"/>
                </a:solidFill>
                <a:latin typeface="Arial Black" pitchFamily="34" charset="0"/>
                <a:cs typeface="Times New Roman" pitchFamily="18" charset="0"/>
              </a:defRPr>
            </a:lvl4pPr>
            <a:lvl5pPr marL="2056738" indent="-228526" eaLnBrk="0" hangingPunct="0">
              <a:defRPr>
                <a:solidFill>
                  <a:schemeClr val="tx1"/>
                </a:solidFill>
                <a:latin typeface="Arial Black" pitchFamily="34" charset="0"/>
                <a:cs typeface="Times New Roman" pitchFamily="18" charset="0"/>
              </a:defRPr>
            </a:lvl5pPr>
            <a:lvl6pPr marL="2513790" indent="-228526" eaLnBrk="0" fontAlgn="base" hangingPunct="0">
              <a:spcBef>
                <a:spcPct val="0"/>
              </a:spcBef>
              <a:spcAft>
                <a:spcPct val="0"/>
              </a:spcAft>
              <a:defRPr>
                <a:solidFill>
                  <a:schemeClr val="tx1"/>
                </a:solidFill>
                <a:latin typeface="Arial Black" pitchFamily="34" charset="0"/>
                <a:cs typeface="Times New Roman" pitchFamily="18" charset="0"/>
              </a:defRPr>
            </a:lvl6pPr>
            <a:lvl7pPr marL="2970844" indent="-228526" eaLnBrk="0" fontAlgn="base" hangingPunct="0">
              <a:spcBef>
                <a:spcPct val="0"/>
              </a:spcBef>
              <a:spcAft>
                <a:spcPct val="0"/>
              </a:spcAft>
              <a:defRPr>
                <a:solidFill>
                  <a:schemeClr val="tx1"/>
                </a:solidFill>
                <a:latin typeface="Arial Black" pitchFamily="34" charset="0"/>
                <a:cs typeface="Times New Roman" pitchFamily="18" charset="0"/>
              </a:defRPr>
            </a:lvl7pPr>
            <a:lvl8pPr marL="3427895" indent="-228526" eaLnBrk="0" fontAlgn="base" hangingPunct="0">
              <a:spcBef>
                <a:spcPct val="0"/>
              </a:spcBef>
              <a:spcAft>
                <a:spcPct val="0"/>
              </a:spcAft>
              <a:defRPr>
                <a:solidFill>
                  <a:schemeClr val="tx1"/>
                </a:solidFill>
                <a:latin typeface="Arial Black" pitchFamily="34" charset="0"/>
                <a:cs typeface="Times New Roman" pitchFamily="18" charset="0"/>
              </a:defRPr>
            </a:lvl8pPr>
            <a:lvl9pPr marL="3884949" indent="-228526" eaLnBrk="0" fontAlgn="base" hangingPunct="0">
              <a:spcBef>
                <a:spcPct val="0"/>
              </a:spcBef>
              <a:spcAft>
                <a:spcPct val="0"/>
              </a:spcAft>
              <a:defRPr>
                <a:solidFill>
                  <a:schemeClr val="tx1"/>
                </a:solidFill>
                <a:latin typeface="Arial Black" pitchFamily="34" charset="0"/>
                <a:cs typeface="Times New Roman" pitchFamily="18" charset="0"/>
              </a:defRPr>
            </a:lvl9pPr>
          </a:lstStyle>
          <a:p>
            <a:pPr eaLnBrk="1" hangingPunct="1"/>
            <a:fld id="{6BC2D99B-18C4-4426-B439-7BA6AD4523AE}" type="slidenum">
              <a:rPr lang="en-US" smtClean="0">
                <a:latin typeface="Times New Roman" pitchFamily="18" charset="0"/>
              </a:rPr>
              <a:pPr eaLnBrk="1" hangingPunct="1"/>
              <a:t>9</a:t>
            </a:fld>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9B4E-19CB-46D3-8B31-25177214C7AA}"/>
              </a:ext>
            </a:extLst>
          </p:cNvPr>
          <p:cNvSpPr>
            <a:spLocks noGrp="1"/>
          </p:cNvSpPr>
          <p:nvPr>
            <p:ph type="ctrTitle"/>
          </p:nvPr>
        </p:nvSpPr>
        <p:spPr>
          <a:xfrm>
            <a:off x="914400" y="673418"/>
            <a:ext cx="5486400" cy="1432560"/>
          </a:xfr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5966C40-A80E-45DA-9E8D-EF650268EB5B}"/>
              </a:ext>
            </a:extLst>
          </p:cNvPr>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4A714CBE-B63A-4FA1-B401-13AE77C0E197}"/>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5" name="Footer Placeholder 4">
            <a:extLst>
              <a:ext uri="{FF2B5EF4-FFF2-40B4-BE49-F238E27FC236}">
                <a16:creationId xmlns:a16="http://schemas.microsoft.com/office/drawing/2014/main" id="{EBB090F0-E1E3-4168-82A9-24C45907F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A6C90-D34B-41D8-9C2D-3D6ACC655D6A}"/>
              </a:ext>
            </a:extLst>
          </p:cNvPr>
          <p:cNvSpPr>
            <a:spLocks noGrp="1"/>
          </p:cNvSpPr>
          <p:nvPr>
            <p:ph type="sldNum" sz="quarter" idx="12"/>
          </p:nvPr>
        </p:nvSpPr>
        <p:spPr/>
        <p:txBody>
          <a:bodyPr/>
          <a:lstStyle/>
          <a:p>
            <a:pPr>
              <a:defRPr/>
            </a:pPr>
            <a:fld id="{14E467AB-7619-4716-A6B7-EA17C1F85C71}" type="slidenum">
              <a:rPr lang="en-US" smtClean="0"/>
              <a:pPr>
                <a:defRPr/>
              </a:pPr>
              <a:t>‹#›</a:t>
            </a:fld>
            <a:endParaRPr lang="en-US" dirty="0"/>
          </a:p>
        </p:txBody>
      </p:sp>
    </p:spTree>
    <p:extLst>
      <p:ext uri="{BB962C8B-B14F-4D97-AF65-F5344CB8AC3E}">
        <p14:creationId xmlns:p14="http://schemas.microsoft.com/office/powerpoint/2010/main" val="380329370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D74F-FE2E-41B2-87DC-44FCA9397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3728B4-F2FA-4AD0-A305-887CE1370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F9BC7-97FB-4094-B8E2-C669DAF2D98B}"/>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5" name="Footer Placeholder 4">
            <a:extLst>
              <a:ext uri="{FF2B5EF4-FFF2-40B4-BE49-F238E27FC236}">
                <a16:creationId xmlns:a16="http://schemas.microsoft.com/office/drawing/2014/main" id="{CCAE77BB-954F-4DA0-B2BA-CED8149E2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D684E-8C39-4EAC-A785-CF847DA138EE}"/>
              </a:ext>
            </a:extLst>
          </p:cNvPr>
          <p:cNvSpPr>
            <a:spLocks noGrp="1"/>
          </p:cNvSpPr>
          <p:nvPr>
            <p:ph type="sldNum" sz="quarter" idx="12"/>
          </p:nvPr>
        </p:nvSpPr>
        <p:spPr/>
        <p:txBody>
          <a:bodyPr/>
          <a:lstStyle/>
          <a:p>
            <a:pPr>
              <a:defRPr/>
            </a:pPr>
            <a:fld id="{14E467AB-7619-4716-A6B7-EA17C1F85C71}" type="slidenum">
              <a:rPr lang="en-US" smtClean="0"/>
              <a:pPr>
                <a:defRPr/>
              </a:pPr>
              <a:t>‹#›</a:t>
            </a:fld>
            <a:endParaRPr lang="en-US" dirty="0"/>
          </a:p>
        </p:txBody>
      </p:sp>
    </p:spTree>
    <p:extLst>
      <p:ext uri="{BB962C8B-B14F-4D97-AF65-F5344CB8AC3E}">
        <p14:creationId xmlns:p14="http://schemas.microsoft.com/office/powerpoint/2010/main" val="7795367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DDB6D-8188-4DFC-AEE6-03BD36C58A9D}"/>
              </a:ext>
            </a:extLst>
          </p:cNvPr>
          <p:cNvSpPr>
            <a:spLocks noGrp="1"/>
          </p:cNvSpPr>
          <p:nvPr>
            <p:ph type="title" orient="vert"/>
          </p:nvPr>
        </p:nvSpPr>
        <p:spPr>
          <a:xfrm>
            <a:off x="5234940" y="219075"/>
            <a:ext cx="1577340" cy="348710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F39BC3-FBA9-4A1F-9B08-640514450807}"/>
              </a:ext>
            </a:extLst>
          </p:cNvPr>
          <p:cNvSpPr>
            <a:spLocks noGrp="1"/>
          </p:cNvSpPr>
          <p:nvPr>
            <p:ph type="body" orient="vert" idx="1"/>
          </p:nvPr>
        </p:nvSpPr>
        <p:spPr>
          <a:xfrm>
            <a:off x="502920" y="219075"/>
            <a:ext cx="4640580" cy="3487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C8DF7-F908-4AD0-8804-0B16DCB78CCE}"/>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5" name="Footer Placeholder 4">
            <a:extLst>
              <a:ext uri="{FF2B5EF4-FFF2-40B4-BE49-F238E27FC236}">
                <a16:creationId xmlns:a16="http://schemas.microsoft.com/office/drawing/2014/main" id="{D47734FF-C18F-474C-ADA3-AE79B4F80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AACFA-DEC8-492F-B8A3-16ADA1B55F19}"/>
              </a:ext>
            </a:extLst>
          </p:cNvPr>
          <p:cNvSpPr>
            <a:spLocks noGrp="1"/>
          </p:cNvSpPr>
          <p:nvPr>
            <p:ph type="sldNum" sz="quarter" idx="12"/>
          </p:nvPr>
        </p:nvSpPr>
        <p:spPr/>
        <p:txBody>
          <a:bodyPr/>
          <a:lstStyle/>
          <a:p>
            <a:pPr>
              <a:defRPr/>
            </a:pPr>
            <a:fld id="{14E467AB-7619-4716-A6B7-EA17C1F85C71}" type="slidenum">
              <a:rPr lang="en-US" smtClean="0"/>
              <a:pPr>
                <a:defRPr/>
              </a:pPr>
              <a:t>‹#›</a:t>
            </a:fld>
            <a:endParaRPr lang="en-US" dirty="0"/>
          </a:p>
        </p:txBody>
      </p:sp>
    </p:spTree>
    <p:extLst>
      <p:ext uri="{BB962C8B-B14F-4D97-AF65-F5344CB8AC3E}">
        <p14:creationId xmlns:p14="http://schemas.microsoft.com/office/powerpoint/2010/main" val="42734249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68325" y="798513"/>
            <a:ext cx="2886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1400" b="1" baseline="30000" dirty="0">
                <a:solidFill>
                  <a:schemeClr val="bg1"/>
                </a:solidFill>
              </a:rPr>
              <a:t>VETERANS </a:t>
            </a:r>
          </a:p>
          <a:p>
            <a:pPr>
              <a:defRPr/>
            </a:pPr>
            <a:r>
              <a:rPr lang="en-US" sz="1400" b="1" baseline="30000" dirty="0">
                <a:solidFill>
                  <a:schemeClr val="bg1"/>
                </a:solidFill>
              </a:rPr>
              <a:t>BENEFITS</a:t>
            </a:r>
          </a:p>
          <a:p>
            <a:pPr>
              <a:defRPr/>
            </a:pPr>
            <a:r>
              <a:rPr lang="en-US" sz="1400" b="1" baseline="30000" dirty="0">
                <a:solidFill>
                  <a:schemeClr val="bg1"/>
                </a:solidFill>
              </a:rPr>
              <a:t>ADMINISTRATION</a:t>
            </a:r>
            <a:endParaRPr lang="en-US" sz="1400" dirty="0">
              <a:solidFill>
                <a:schemeClr val="bg1"/>
              </a:solidFill>
            </a:endParaRPr>
          </a:p>
        </p:txBody>
      </p:sp>
      <p:pic>
        <p:nvPicPr>
          <p:cNvPr id="3" name="Picture 8" descr="Header_0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563" y="134938"/>
            <a:ext cx="69500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295275" y="3740150"/>
            <a:ext cx="34480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900" dirty="0">
                <a:solidFill>
                  <a:srgbClr val="A6A6A6"/>
                </a:solidFill>
              </a:rPr>
              <a:t>VETERANS BENEFITS ADMINISTRATION</a:t>
            </a:r>
          </a:p>
        </p:txBody>
      </p:sp>
      <p:pic>
        <p:nvPicPr>
          <p:cNvPr id="5" name="Picture 12" descr="VA_PrimaryLogo_transparent_rg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88013" y="3675063"/>
            <a:ext cx="14446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Dir\Monitors\3rd Floor\Pics - new\iStock_000003264435Lar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563" y="1323975"/>
            <a:ext cx="69500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95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233CA08E-0825-4C81-BFCC-8ED48E6ADCCB}" type="slidenum">
              <a:rPr lang="en-US"/>
              <a:pPr>
                <a:defRPr/>
              </a:pPr>
              <a:t>‹#›</a:t>
            </a:fld>
            <a:endParaRPr lang="en-US" dirty="0"/>
          </a:p>
        </p:txBody>
      </p:sp>
    </p:spTree>
    <p:extLst>
      <p:ext uri="{BB962C8B-B14F-4D97-AF65-F5344CB8AC3E}">
        <p14:creationId xmlns:p14="http://schemas.microsoft.com/office/powerpoint/2010/main" val="203855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ln/>
        </p:spPr>
        <p:txBody>
          <a:bodyPr/>
          <a:lstStyle>
            <a:lvl1pPr>
              <a:defRPr/>
            </a:lvl1pPr>
          </a:lstStyle>
          <a:p>
            <a:pPr>
              <a:defRPr/>
            </a:pPr>
            <a:fld id="{71BC4A0B-482B-41CF-A935-BE3EAE42D6E6}" type="slidenum">
              <a:rPr lang="en-US"/>
              <a:pPr>
                <a:defRPr/>
              </a:pPr>
              <a:t>‹#›</a:t>
            </a:fld>
            <a:endParaRPr lang="en-US" dirty="0"/>
          </a:p>
        </p:txBody>
      </p:sp>
    </p:spTree>
    <p:extLst>
      <p:ext uri="{BB962C8B-B14F-4D97-AF65-F5344CB8AC3E}">
        <p14:creationId xmlns:p14="http://schemas.microsoft.com/office/powerpoint/2010/main" val="403041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28EE-C204-4147-BCBE-359EC0729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72F21-4C48-405A-8FE1-FDF53F2A8A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7BF01-E411-4A14-9E65-32B6090C5354}"/>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5" name="Footer Placeholder 4">
            <a:extLst>
              <a:ext uri="{FF2B5EF4-FFF2-40B4-BE49-F238E27FC236}">
                <a16:creationId xmlns:a16="http://schemas.microsoft.com/office/drawing/2014/main" id="{B45A3653-142B-4C4C-B787-5E963F8B9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8C62-6225-4CF8-88AE-9EEED68DEF9D}"/>
              </a:ext>
            </a:extLst>
          </p:cNvPr>
          <p:cNvSpPr>
            <a:spLocks noGrp="1"/>
          </p:cNvSpPr>
          <p:nvPr>
            <p:ph type="sldNum" sz="quarter" idx="12"/>
          </p:nvPr>
        </p:nvSpPr>
        <p:spPr/>
        <p:txBody>
          <a:bodyPr/>
          <a:lstStyle/>
          <a:p>
            <a:pPr>
              <a:defRPr/>
            </a:pPr>
            <a:fld id="{CCBA4231-17E8-4FBA-9216-1A3063ABFD58}" type="slidenum">
              <a:rPr lang="en-US" smtClean="0"/>
              <a:pPr>
                <a:defRPr/>
              </a:pPr>
              <a:t>‹#›</a:t>
            </a:fld>
            <a:endParaRPr lang="en-US" dirty="0"/>
          </a:p>
        </p:txBody>
      </p:sp>
    </p:spTree>
    <p:extLst>
      <p:ext uri="{BB962C8B-B14F-4D97-AF65-F5344CB8AC3E}">
        <p14:creationId xmlns:p14="http://schemas.microsoft.com/office/powerpoint/2010/main" val="315924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49F6-5B94-446B-9A32-C2D66F21FE81}"/>
              </a:ext>
            </a:extLst>
          </p:cNvPr>
          <p:cNvSpPr>
            <a:spLocks noGrp="1"/>
          </p:cNvSpPr>
          <p:nvPr>
            <p:ph type="title"/>
          </p:nvPr>
        </p:nvSpPr>
        <p:spPr>
          <a:xfrm>
            <a:off x="499110" y="1025843"/>
            <a:ext cx="6309360" cy="1711642"/>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2EC595D0-9C2A-4411-ACFD-BE908BA0BD27}"/>
              </a:ext>
            </a:extLst>
          </p:cNvPr>
          <p:cNvSpPr>
            <a:spLocks noGrp="1"/>
          </p:cNvSpPr>
          <p:nvPr>
            <p:ph type="body" idx="1"/>
          </p:nvPr>
        </p:nvSpPr>
        <p:spPr>
          <a:xfrm>
            <a:off x="499110" y="2753678"/>
            <a:ext cx="6309360" cy="900112"/>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4DCBB-4C32-4779-BC75-88DE4B7ECB31}"/>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5" name="Footer Placeholder 4">
            <a:extLst>
              <a:ext uri="{FF2B5EF4-FFF2-40B4-BE49-F238E27FC236}">
                <a16:creationId xmlns:a16="http://schemas.microsoft.com/office/drawing/2014/main" id="{795D23CE-73EF-4A30-8A7D-2D2064740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7A642-0F6E-4C1B-903B-9902776CB707}"/>
              </a:ext>
            </a:extLst>
          </p:cNvPr>
          <p:cNvSpPr>
            <a:spLocks noGrp="1"/>
          </p:cNvSpPr>
          <p:nvPr>
            <p:ph type="sldNum" sz="quarter" idx="12"/>
          </p:nvPr>
        </p:nvSpPr>
        <p:spPr/>
        <p:txBody>
          <a:bodyPr/>
          <a:lstStyle/>
          <a:p>
            <a:fld id="{9411FC46-7A9A-4FEA-BEF8-47494F2A2DC3}" type="slidenum">
              <a:rPr lang="en-US" smtClean="0"/>
              <a:t>‹#›</a:t>
            </a:fld>
            <a:endParaRPr lang="en-US"/>
          </a:p>
        </p:txBody>
      </p:sp>
    </p:spTree>
    <p:extLst>
      <p:ext uri="{BB962C8B-B14F-4D97-AF65-F5344CB8AC3E}">
        <p14:creationId xmlns:p14="http://schemas.microsoft.com/office/powerpoint/2010/main" val="181130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B0B7-ADB3-4311-BBE0-BDE49B2FB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818D8-FD63-43E1-AAE2-6839BFF6DBA1}"/>
              </a:ext>
            </a:extLst>
          </p:cNvPr>
          <p:cNvSpPr>
            <a:spLocks noGrp="1"/>
          </p:cNvSpPr>
          <p:nvPr>
            <p:ph sz="half" idx="1"/>
          </p:nvPr>
        </p:nvSpPr>
        <p:spPr>
          <a:xfrm>
            <a:off x="5029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5CEEB-9160-4A5D-9B88-581136E2912A}"/>
              </a:ext>
            </a:extLst>
          </p:cNvPr>
          <p:cNvSpPr>
            <a:spLocks noGrp="1"/>
          </p:cNvSpPr>
          <p:nvPr>
            <p:ph sz="half" idx="2"/>
          </p:nvPr>
        </p:nvSpPr>
        <p:spPr>
          <a:xfrm>
            <a:off x="37033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76E27-9671-4A91-B8FD-1004FDBBBAFC}"/>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6" name="Footer Placeholder 5">
            <a:extLst>
              <a:ext uri="{FF2B5EF4-FFF2-40B4-BE49-F238E27FC236}">
                <a16:creationId xmlns:a16="http://schemas.microsoft.com/office/drawing/2014/main" id="{9936767D-CF67-4C24-B58F-85BFBF5BB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3DCCF-7105-4929-8413-C3B067CF224F}"/>
              </a:ext>
            </a:extLst>
          </p:cNvPr>
          <p:cNvSpPr>
            <a:spLocks noGrp="1"/>
          </p:cNvSpPr>
          <p:nvPr>
            <p:ph type="sldNum" sz="quarter" idx="12"/>
          </p:nvPr>
        </p:nvSpPr>
        <p:spPr/>
        <p:txBody>
          <a:bodyPr/>
          <a:lstStyle/>
          <a:p>
            <a:pPr>
              <a:defRPr/>
            </a:pPr>
            <a:fld id="{E26C3A68-86CF-4971-8A25-C83730BE09A9}" type="slidenum">
              <a:rPr lang="en-US" smtClean="0"/>
              <a:pPr>
                <a:defRPr/>
              </a:pPr>
              <a:t>‹#›</a:t>
            </a:fld>
            <a:endParaRPr lang="en-US" dirty="0"/>
          </a:p>
        </p:txBody>
      </p:sp>
    </p:spTree>
    <p:extLst>
      <p:ext uri="{BB962C8B-B14F-4D97-AF65-F5344CB8AC3E}">
        <p14:creationId xmlns:p14="http://schemas.microsoft.com/office/powerpoint/2010/main" val="5775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2FB0-E025-4F72-BA57-318030E23DA1}"/>
              </a:ext>
            </a:extLst>
          </p:cNvPr>
          <p:cNvSpPr>
            <a:spLocks noGrp="1"/>
          </p:cNvSpPr>
          <p:nvPr>
            <p:ph type="title"/>
          </p:nvPr>
        </p:nvSpPr>
        <p:spPr>
          <a:xfrm>
            <a:off x="503873" y="219075"/>
            <a:ext cx="6309360" cy="79533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D29561-048A-44C5-8CC0-3B8D1B39F8E5}"/>
              </a:ext>
            </a:extLst>
          </p:cNvPr>
          <p:cNvSpPr>
            <a:spLocks noGrp="1"/>
          </p:cNvSpPr>
          <p:nvPr>
            <p:ph type="body" idx="1"/>
          </p:nvPr>
        </p:nvSpPr>
        <p:spPr>
          <a:xfrm>
            <a:off x="503873" y="1008698"/>
            <a:ext cx="3094672"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a:extLst>
              <a:ext uri="{FF2B5EF4-FFF2-40B4-BE49-F238E27FC236}">
                <a16:creationId xmlns:a16="http://schemas.microsoft.com/office/drawing/2014/main" id="{1A0A19A3-6EB7-4305-B7B4-C26822058B23}"/>
              </a:ext>
            </a:extLst>
          </p:cNvPr>
          <p:cNvSpPr>
            <a:spLocks noGrp="1"/>
          </p:cNvSpPr>
          <p:nvPr>
            <p:ph sz="half" idx="2"/>
          </p:nvPr>
        </p:nvSpPr>
        <p:spPr>
          <a:xfrm>
            <a:off x="503873" y="1503045"/>
            <a:ext cx="3094672"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1FAF1B-8A06-49E4-9AE7-E7BD955DA139}"/>
              </a:ext>
            </a:extLst>
          </p:cNvPr>
          <p:cNvSpPr>
            <a:spLocks noGrp="1"/>
          </p:cNvSpPr>
          <p:nvPr>
            <p:ph type="body" sz="quarter" idx="3"/>
          </p:nvPr>
        </p:nvSpPr>
        <p:spPr>
          <a:xfrm>
            <a:off x="3703320" y="1008698"/>
            <a:ext cx="3109913"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a:extLst>
              <a:ext uri="{FF2B5EF4-FFF2-40B4-BE49-F238E27FC236}">
                <a16:creationId xmlns:a16="http://schemas.microsoft.com/office/drawing/2014/main" id="{5F6EBF88-309C-4CF3-9A6A-02A38E6CBCE9}"/>
              </a:ext>
            </a:extLst>
          </p:cNvPr>
          <p:cNvSpPr>
            <a:spLocks noGrp="1"/>
          </p:cNvSpPr>
          <p:nvPr>
            <p:ph sz="quarter" idx="4"/>
          </p:nvPr>
        </p:nvSpPr>
        <p:spPr>
          <a:xfrm>
            <a:off x="3703320" y="1503045"/>
            <a:ext cx="3109913"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F3411-1FCB-4D21-917B-06344B5D9034}"/>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8" name="Footer Placeholder 7">
            <a:extLst>
              <a:ext uri="{FF2B5EF4-FFF2-40B4-BE49-F238E27FC236}">
                <a16:creationId xmlns:a16="http://schemas.microsoft.com/office/drawing/2014/main" id="{B31546BB-BC72-4CA0-8903-12C3EFAD9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9F4B00-E29D-4D89-B769-5A15D9B4F22F}"/>
              </a:ext>
            </a:extLst>
          </p:cNvPr>
          <p:cNvSpPr>
            <a:spLocks noGrp="1"/>
          </p:cNvSpPr>
          <p:nvPr>
            <p:ph type="sldNum" sz="quarter" idx="12"/>
          </p:nvPr>
        </p:nvSpPr>
        <p:spPr/>
        <p:txBody>
          <a:bodyPr/>
          <a:lstStyle/>
          <a:p>
            <a:pPr>
              <a:defRPr/>
            </a:pPr>
            <a:fld id="{BCEF25C9-5086-4348-8556-650170145562}" type="slidenum">
              <a:rPr lang="en-US" smtClean="0"/>
              <a:pPr>
                <a:defRPr/>
              </a:pPr>
              <a:t>‹#›</a:t>
            </a:fld>
            <a:endParaRPr lang="en-US" dirty="0"/>
          </a:p>
        </p:txBody>
      </p:sp>
    </p:spTree>
    <p:extLst>
      <p:ext uri="{BB962C8B-B14F-4D97-AF65-F5344CB8AC3E}">
        <p14:creationId xmlns:p14="http://schemas.microsoft.com/office/powerpoint/2010/main" val="178461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8AA1-51A9-48C5-8262-6996AD659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F116D0-4449-4BEF-8793-F258C78EC282}"/>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4" name="Footer Placeholder 3">
            <a:extLst>
              <a:ext uri="{FF2B5EF4-FFF2-40B4-BE49-F238E27FC236}">
                <a16:creationId xmlns:a16="http://schemas.microsoft.com/office/drawing/2014/main" id="{24A099A5-5344-4FB5-B3D0-3C4F407F3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ED9A6-AD35-4333-8F1F-F5F3DBCF7D3B}"/>
              </a:ext>
            </a:extLst>
          </p:cNvPr>
          <p:cNvSpPr>
            <a:spLocks noGrp="1"/>
          </p:cNvSpPr>
          <p:nvPr>
            <p:ph type="sldNum" sz="quarter" idx="12"/>
          </p:nvPr>
        </p:nvSpPr>
        <p:spPr/>
        <p:txBody>
          <a:bodyPr/>
          <a:lstStyle/>
          <a:p>
            <a:pPr>
              <a:defRPr/>
            </a:pPr>
            <a:fld id="{1C62F616-0270-4558-9E2F-43A69F23508B}" type="slidenum">
              <a:rPr lang="en-US" smtClean="0"/>
              <a:pPr>
                <a:defRPr/>
              </a:pPr>
              <a:t>‹#›</a:t>
            </a:fld>
            <a:endParaRPr lang="en-US" dirty="0"/>
          </a:p>
        </p:txBody>
      </p:sp>
    </p:spTree>
    <p:extLst>
      <p:ext uri="{BB962C8B-B14F-4D97-AF65-F5344CB8AC3E}">
        <p14:creationId xmlns:p14="http://schemas.microsoft.com/office/powerpoint/2010/main" val="136188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93762-C6C4-4D43-B2A2-B8D38A872044}"/>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3" name="Footer Placeholder 2">
            <a:extLst>
              <a:ext uri="{FF2B5EF4-FFF2-40B4-BE49-F238E27FC236}">
                <a16:creationId xmlns:a16="http://schemas.microsoft.com/office/drawing/2014/main" id="{2D3D95EB-1770-4276-B842-5552F0FB1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F49119-6FCB-4E52-BF63-DAFFA752A576}"/>
              </a:ext>
            </a:extLst>
          </p:cNvPr>
          <p:cNvSpPr>
            <a:spLocks noGrp="1"/>
          </p:cNvSpPr>
          <p:nvPr>
            <p:ph type="sldNum" sz="quarter" idx="12"/>
          </p:nvPr>
        </p:nvSpPr>
        <p:spPr/>
        <p:txBody>
          <a:bodyPr/>
          <a:lstStyle/>
          <a:p>
            <a:pPr>
              <a:defRPr/>
            </a:pPr>
            <a:fld id="{A58B99FA-26AB-46F6-AB09-22A1F438C043}" type="slidenum">
              <a:rPr lang="en-US" smtClean="0"/>
              <a:pPr>
                <a:defRPr/>
              </a:pPr>
              <a:t>‹#›</a:t>
            </a:fld>
            <a:endParaRPr lang="en-US" dirty="0"/>
          </a:p>
        </p:txBody>
      </p:sp>
    </p:spTree>
    <p:extLst>
      <p:ext uri="{BB962C8B-B14F-4D97-AF65-F5344CB8AC3E}">
        <p14:creationId xmlns:p14="http://schemas.microsoft.com/office/powerpoint/2010/main" val="399347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6214-7096-4B1F-A606-BAF1BEF01AAE}"/>
              </a:ext>
            </a:extLst>
          </p:cNvPr>
          <p:cNvSpPr>
            <a:spLocks noGrp="1"/>
          </p:cNvSpPr>
          <p:nvPr>
            <p:ph type="title"/>
          </p:nvPr>
        </p:nvSpPr>
        <p:spPr>
          <a:xfrm>
            <a:off x="503873" y="274320"/>
            <a:ext cx="2359342" cy="96012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1C27BFFA-A7D3-4091-99B7-33B41495D856}"/>
              </a:ext>
            </a:extLst>
          </p:cNvPr>
          <p:cNvSpPr>
            <a:spLocks noGrp="1"/>
          </p:cNvSpPr>
          <p:nvPr>
            <p:ph idx="1"/>
          </p:nvPr>
        </p:nvSpPr>
        <p:spPr>
          <a:xfrm>
            <a:off x="3109913" y="592455"/>
            <a:ext cx="3703320" cy="292417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E47DB-0D32-46F0-818B-A8C8CB9C0299}"/>
              </a:ext>
            </a:extLst>
          </p:cNvPr>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54B0E46C-BE25-4A84-8F02-44D66D81CCF2}"/>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6" name="Footer Placeholder 5">
            <a:extLst>
              <a:ext uri="{FF2B5EF4-FFF2-40B4-BE49-F238E27FC236}">
                <a16:creationId xmlns:a16="http://schemas.microsoft.com/office/drawing/2014/main" id="{B06ED86B-E384-47C8-AA39-676641B58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00314-16EC-4179-A8D4-0B3FE05F5850}"/>
              </a:ext>
            </a:extLst>
          </p:cNvPr>
          <p:cNvSpPr>
            <a:spLocks noGrp="1"/>
          </p:cNvSpPr>
          <p:nvPr>
            <p:ph type="sldNum" sz="quarter" idx="12"/>
          </p:nvPr>
        </p:nvSpPr>
        <p:spPr/>
        <p:txBody>
          <a:bodyPr/>
          <a:lstStyle/>
          <a:p>
            <a:pPr>
              <a:defRPr/>
            </a:pPr>
            <a:fld id="{233CA08E-0825-4C81-BFCC-8ED48E6ADCCB}" type="slidenum">
              <a:rPr lang="en-US" smtClean="0"/>
              <a:pPr>
                <a:defRPr/>
              </a:pPr>
              <a:t>‹#›</a:t>
            </a:fld>
            <a:endParaRPr lang="en-US" dirty="0"/>
          </a:p>
        </p:txBody>
      </p:sp>
    </p:spTree>
    <p:extLst>
      <p:ext uri="{BB962C8B-B14F-4D97-AF65-F5344CB8AC3E}">
        <p14:creationId xmlns:p14="http://schemas.microsoft.com/office/powerpoint/2010/main" val="30384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8D2C-10B0-4A87-A1DD-5696271CE2A0}"/>
              </a:ext>
            </a:extLst>
          </p:cNvPr>
          <p:cNvSpPr>
            <a:spLocks noGrp="1"/>
          </p:cNvSpPr>
          <p:nvPr>
            <p:ph type="title"/>
          </p:nvPr>
        </p:nvSpPr>
        <p:spPr>
          <a:xfrm>
            <a:off x="503873" y="274320"/>
            <a:ext cx="2359342" cy="960120"/>
          </a:xfrm>
        </p:spPr>
        <p:txBody>
          <a:bodyPr anchor="b"/>
          <a:lstStyle>
            <a:lvl1pPr>
              <a:defRPr sz="1920"/>
            </a:lvl1pPr>
          </a:lstStyle>
          <a:p>
            <a:r>
              <a:rPr lang="en-US"/>
              <a:t>Click to edit Master title style</a:t>
            </a:r>
          </a:p>
        </p:txBody>
      </p:sp>
      <p:sp>
        <p:nvSpPr>
          <p:cNvPr id="3" name="Picture Placeholder 2">
            <a:extLst>
              <a:ext uri="{FF2B5EF4-FFF2-40B4-BE49-F238E27FC236}">
                <a16:creationId xmlns:a16="http://schemas.microsoft.com/office/drawing/2014/main" id="{B177C5D2-6C4B-4049-B2DA-C1AB19D12CE0}"/>
              </a:ext>
            </a:extLst>
          </p:cNvPr>
          <p:cNvSpPr>
            <a:spLocks noGrp="1"/>
          </p:cNvSpPr>
          <p:nvPr>
            <p:ph type="pic" idx="1"/>
          </p:nvPr>
        </p:nvSpPr>
        <p:spPr>
          <a:xfrm>
            <a:off x="3109913" y="592455"/>
            <a:ext cx="3703320" cy="292417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en-US"/>
          </a:p>
        </p:txBody>
      </p:sp>
      <p:sp>
        <p:nvSpPr>
          <p:cNvPr id="4" name="Text Placeholder 3">
            <a:extLst>
              <a:ext uri="{FF2B5EF4-FFF2-40B4-BE49-F238E27FC236}">
                <a16:creationId xmlns:a16="http://schemas.microsoft.com/office/drawing/2014/main" id="{518F3A14-5A8A-40D6-9233-0340A55B1D86}"/>
              </a:ext>
            </a:extLst>
          </p:cNvPr>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C138F298-0C06-4A45-8A2C-627E9D6B4A68}"/>
              </a:ext>
            </a:extLst>
          </p:cNvPr>
          <p:cNvSpPr>
            <a:spLocks noGrp="1"/>
          </p:cNvSpPr>
          <p:nvPr>
            <p:ph type="dt" sz="half" idx="10"/>
          </p:nvPr>
        </p:nvSpPr>
        <p:spPr/>
        <p:txBody>
          <a:bodyPr/>
          <a:lstStyle/>
          <a:p>
            <a:fld id="{FDF2D9F7-B78E-48CF-A07D-F21C8BA97669}" type="datetimeFigureOut">
              <a:rPr lang="en-US" smtClean="0"/>
              <a:t>09/21/2021</a:t>
            </a:fld>
            <a:endParaRPr lang="en-US"/>
          </a:p>
        </p:txBody>
      </p:sp>
      <p:sp>
        <p:nvSpPr>
          <p:cNvPr id="6" name="Footer Placeholder 5">
            <a:extLst>
              <a:ext uri="{FF2B5EF4-FFF2-40B4-BE49-F238E27FC236}">
                <a16:creationId xmlns:a16="http://schemas.microsoft.com/office/drawing/2014/main" id="{E7AB3295-8112-4719-8E68-273BB9077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AC83A-C1F0-4E8D-8329-94E98713F28F}"/>
              </a:ext>
            </a:extLst>
          </p:cNvPr>
          <p:cNvSpPr>
            <a:spLocks noGrp="1"/>
          </p:cNvSpPr>
          <p:nvPr>
            <p:ph type="sldNum" sz="quarter" idx="12"/>
          </p:nvPr>
        </p:nvSpPr>
        <p:spPr/>
        <p:txBody>
          <a:bodyPr/>
          <a:lstStyle/>
          <a:p>
            <a:pPr>
              <a:defRPr/>
            </a:pPr>
            <a:fld id="{71BC4A0B-482B-41CF-A935-BE3EAE42D6E6}" type="slidenum">
              <a:rPr lang="en-US" smtClean="0"/>
              <a:pPr>
                <a:defRPr/>
              </a:pPr>
              <a:t>‹#›</a:t>
            </a:fld>
            <a:endParaRPr lang="en-US" dirty="0"/>
          </a:p>
        </p:txBody>
      </p:sp>
    </p:spTree>
    <p:extLst>
      <p:ext uri="{BB962C8B-B14F-4D97-AF65-F5344CB8AC3E}">
        <p14:creationId xmlns:p14="http://schemas.microsoft.com/office/powerpoint/2010/main" val="76449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55DAF-DAE1-463D-83B2-AB25D26580E6}"/>
              </a:ext>
            </a:extLst>
          </p:cNvPr>
          <p:cNvSpPr>
            <a:spLocks noGrp="1"/>
          </p:cNvSpPr>
          <p:nvPr>
            <p:ph type="title"/>
          </p:nvPr>
        </p:nvSpPr>
        <p:spPr>
          <a:xfrm>
            <a:off x="502920" y="219075"/>
            <a:ext cx="6309360" cy="7953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C2AC5E-446E-41C2-8B0C-5FC1E8583CFC}"/>
              </a:ext>
            </a:extLst>
          </p:cNvPr>
          <p:cNvSpPr>
            <a:spLocks noGrp="1"/>
          </p:cNvSpPr>
          <p:nvPr>
            <p:ph type="body" idx="1"/>
          </p:nvPr>
        </p:nvSpPr>
        <p:spPr>
          <a:xfrm>
            <a:off x="502920" y="1095375"/>
            <a:ext cx="6309360" cy="2610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83124-57E9-4572-8462-443AAD6117C0}"/>
              </a:ext>
            </a:extLst>
          </p:cNvPr>
          <p:cNvSpPr>
            <a:spLocks noGrp="1"/>
          </p:cNvSpPr>
          <p:nvPr>
            <p:ph type="dt" sz="half" idx="2"/>
          </p:nvPr>
        </p:nvSpPr>
        <p:spPr>
          <a:xfrm>
            <a:off x="502920" y="3813810"/>
            <a:ext cx="1645920" cy="219075"/>
          </a:xfrm>
          <a:prstGeom prst="rect">
            <a:avLst/>
          </a:prstGeom>
        </p:spPr>
        <p:txBody>
          <a:bodyPr vert="horz" lIns="91440" tIns="45720" rIns="91440" bIns="45720" rtlCol="0" anchor="ctr"/>
          <a:lstStyle>
            <a:lvl1pPr algn="l">
              <a:defRPr sz="720">
                <a:solidFill>
                  <a:schemeClr val="tx1">
                    <a:tint val="75000"/>
                  </a:schemeClr>
                </a:solidFill>
              </a:defRPr>
            </a:lvl1pPr>
          </a:lstStyle>
          <a:p>
            <a:fld id="{FDF2D9F7-B78E-48CF-A07D-F21C8BA97669}" type="datetimeFigureOut">
              <a:rPr lang="en-US" smtClean="0"/>
              <a:t>09/21/2021</a:t>
            </a:fld>
            <a:endParaRPr lang="en-US"/>
          </a:p>
        </p:txBody>
      </p:sp>
      <p:sp>
        <p:nvSpPr>
          <p:cNvPr id="5" name="Footer Placeholder 4">
            <a:extLst>
              <a:ext uri="{FF2B5EF4-FFF2-40B4-BE49-F238E27FC236}">
                <a16:creationId xmlns:a16="http://schemas.microsoft.com/office/drawing/2014/main" id="{4B9BC720-ADD9-4870-89C4-3E33721F19FB}"/>
              </a:ext>
            </a:extLst>
          </p:cNvPr>
          <p:cNvSpPr>
            <a:spLocks noGrp="1"/>
          </p:cNvSpPr>
          <p:nvPr>
            <p:ph type="ftr" sz="quarter" idx="3"/>
          </p:nvPr>
        </p:nvSpPr>
        <p:spPr>
          <a:xfrm>
            <a:off x="2423160" y="3813810"/>
            <a:ext cx="2468880" cy="21907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C2F087-D615-426B-B63E-9F2F0AD7802E}"/>
              </a:ext>
            </a:extLst>
          </p:cNvPr>
          <p:cNvSpPr>
            <a:spLocks noGrp="1"/>
          </p:cNvSpPr>
          <p:nvPr>
            <p:ph type="sldNum" sz="quarter" idx="4"/>
          </p:nvPr>
        </p:nvSpPr>
        <p:spPr>
          <a:xfrm>
            <a:off x="5166360" y="3813810"/>
            <a:ext cx="1645920" cy="219075"/>
          </a:xfrm>
          <a:prstGeom prst="rect">
            <a:avLst/>
          </a:prstGeom>
        </p:spPr>
        <p:txBody>
          <a:bodyPr vert="horz" lIns="91440" tIns="45720" rIns="91440" bIns="45720" rtlCol="0" anchor="ctr"/>
          <a:lstStyle>
            <a:lvl1pPr algn="r">
              <a:defRPr sz="720">
                <a:solidFill>
                  <a:schemeClr val="tx1">
                    <a:tint val="75000"/>
                  </a:schemeClr>
                </a:solidFill>
              </a:defRPr>
            </a:lvl1pPr>
          </a:lstStyle>
          <a:p>
            <a:pPr>
              <a:defRPr/>
            </a:pPr>
            <a:fld id="{14E467AB-7619-4716-A6B7-EA17C1F85C71}" type="slidenum">
              <a:rPr lang="en-US" smtClean="0"/>
              <a:pPr>
                <a:defRPr/>
              </a:pPr>
              <a:t>‹#›</a:t>
            </a:fld>
            <a:endParaRPr lang="en-US" dirty="0"/>
          </a:p>
        </p:txBody>
      </p:sp>
      <p:sp>
        <p:nvSpPr>
          <p:cNvPr id="7" name="TextBox 6">
            <a:extLst>
              <a:ext uri="{FF2B5EF4-FFF2-40B4-BE49-F238E27FC236}">
                <a16:creationId xmlns:a16="http://schemas.microsoft.com/office/drawing/2014/main" id="{BAA48153-1DA5-44D1-82E7-95D6B3F16696}"/>
              </a:ext>
            </a:extLst>
          </p:cNvPr>
          <p:cNvSpPr txBox="1">
            <a:spLocks noChangeArrowheads="1"/>
          </p:cNvSpPr>
          <p:nvPr userDrawn="1"/>
        </p:nvSpPr>
        <p:spPr bwMode="auto">
          <a:xfrm>
            <a:off x="365125" y="3770313"/>
            <a:ext cx="344963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900" dirty="0">
                <a:solidFill>
                  <a:srgbClr val="A6A6A6"/>
                </a:solidFill>
              </a:rPr>
              <a:t>VETERANS BENEFITS ADMINISTRATION</a:t>
            </a:r>
          </a:p>
        </p:txBody>
      </p:sp>
      <p:pic>
        <p:nvPicPr>
          <p:cNvPr id="8" name="Picture 7" descr="InsidePage_Header_03.png">
            <a:extLst>
              <a:ext uri="{FF2B5EF4-FFF2-40B4-BE49-F238E27FC236}">
                <a16:creationId xmlns:a16="http://schemas.microsoft.com/office/drawing/2014/main" id="{78DDC2C4-98C5-4E1C-8DB6-1A1ADDB26EF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2563" y="134938"/>
            <a:ext cx="69500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4508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79" r:id="rId13"/>
    <p:sldLayoutId id="2147483680" r:id="rId14"/>
  </p:sldLayoutIdLst>
  <p:hf hdr="0" ftr="0" dt="0"/>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78945" y="415893"/>
            <a:ext cx="4325343" cy="85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327025" eaLnBrk="0" hangingPunct="0">
              <a:defRPr>
                <a:solidFill>
                  <a:schemeClr val="tx1"/>
                </a:solidFill>
                <a:latin typeface="Calibri" pitchFamily="34" charset="0"/>
                <a:ea typeface="ＭＳ Ｐゴシック" pitchFamily="34" charset="-128"/>
              </a:defRPr>
            </a:lvl1pPr>
            <a:lvl2pPr marL="742950" indent="-285750" defTabSz="327025" eaLnBrk="0" hangingPunct="0">
              <a:defRPr>
                <a:solidFill>
                  <a:schemeClr val="tx1"/>
                </a:solidFill>
                <a:latin typeface="Calibri" pitchFamily="34" charset="0"/>
                <a:ea typeface="ＭＳ Ｐゴシック" pitchFamily="34" charset="-128"/>
              </a:defRPr>
            </a:lvl2pPr>
            <a:lvl3pPr marL="1143000" indent="-228600" defTabSz="327025" eaLnBrk="0" hangingPunct="0">
              <a:defRPr>
                <a:solidFill>
                  <a:schemeClr val="tx1"/>
                </a:solidFill>
                <a:latin typeface="Calibri" pitchFamily="34" charset="0"/>
                <a:ea typeface="ＭＳ Ｐゴシック" pitchFamily="34" charset="-128"/>
              </a:defRPr>
            </a:lvl3pPr>
            <a:lvl4pPr marL="1600200" indent="-228600" defTabSz="327025" eaLnBrk="0" hangingPunct="0">
              <a:defRPr>
                <a:solidFill>
                  <a:schemeClr val="tx1"/>
                </a:solidFill>
                <a:latin typeface="Calibri" pitchFamily="34" charset="0"/>
                <a:ea typeface="ＭＳ Ｐゴシック" pitchFamily="34" charset="-128"/>
              </a:defRPr>
            </a:lvl4pPr>
            <a:lvl5pPr marL="2057400" indent="-228600" defTabSz="327025" eaLnBrk="0" hangingPunct="0">
              <a:defRPr>
                <a:solidFill>
                  <a:schemeClr val="tx1"/>
                </a:solidFill>
                <a:latin typeface="Calibri" pitchFamily="34" charset="0"/>
                <a:ea typeface="ＭＳ Ｐゴシック" pitchFamily="34" charset="-128"/>
              </a:defRPr>
            </a:lvl5pPr>
            <a:lvl6pPr marL="25146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3100" dirty="0">
                <a:solidFill>
                  <a:schemeClr val="bg1"/>
                </a:solidFill>
                <a:latin typeface="Georgia" panose="02040502050405020303" pitchFamily="18" charset="0"/>
              </a:rPr>
              <a:t>Veterans Service Center</a:t>
            </a:r>
          </a:p>
          <a:p>
            <a:pPr eaLnBrk="1" hangingPunct="1"/>
            <a:r>
              <a:rPr lang="en-US" sz="2000" dirty="0">
                <a:solidFill>
                  <a:schemeClr val="bg1"/>
                </a:solidFill>
                <a:latin typeface="Georgia" panose="02040502050405020303" pitchFamily="18" charset="0"/>
              </a:rPr>
              <a:t>St. Petersburg</a:t>
            </a:r>
          </a:p>
        </p:txBody>
      </p:sp>
      <p:sp>
        <p:nvSpPr>
          <p:cNvPr id="5" name="TextBox 5"/>
          <p:cNvSpPr txBox="1">
            <a:spLocks noChangeArrowheads="1"/>
          </p:cNvSpPr>
          <p:nvPr/>
        </p:nvSpPr>
        <p:spPr bwMode="auto">
          <a:xfrm>
            <a:off x="3361175" y="3729038"/>
            <a:ext cx="1949450" cy="21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eaLnBrk="0" hangingPunct="0">
              <a:defRPr>
                <a:solidFill>
                  <a:schemeClr val="tx1"/>
                </a:solidFill>
                <a:latin typeface="Calibri" pitchFamily="34" charset="0"/>
                <a:ea typeface="ＭＳ Ｐゴシック" pitchFamily="34" charset="-128"/>
              </a:defRPr>
            </a:lvl1pPr>
            <a:lvl2pPr marL="742950" indent="-285750" defTabSz="327025" eaLnBrk="0" hangingPunct="0">
              <a:defRPr>
                <a:solidFill>
                  <a:schemeClr val="tx1"/>
                </a:solidFill>
                <a:latin typeface="Calibri" pitchFamily="34" charset="0"/>
                <a:ea typeface="ＭＳ Ｐゴシック" pitchFamily="34" charset="-128"/>
              </a:defRPr>
            </a:lvl2pPr>
            <a:lvl3pPr marL="1143000" indent="-228600" defTabSz="327025" eaLnBrk="0" hangingPunct="0">
              <a:defRPr>
                <a:solidFill>
                  <a:schemeClr val="tx1"/>
                </a:solidFill>
                <a:latin typeface="Calibri" pitchFamily="34" charset="0"/>
                <a:ea typeface="ＭＳ Ｐゴシック" pitchFamily="34" charset="-128"/>
              </a:defRPr>
            </a:lvl3pPr>
            <a:lvl4pPr marL="1600200" indent="-228600" defTabSz="327025" eaLnBrk="0" hangingPunct="0">
              <a:defRPr>
                <a:solidFill>
                  <a:schemeClr val="tx1"/>
                </a:solidFill>
                <a:latin typeface="Calibri" pitchFamily="34" charset="0"/>
                <a:ea typeface="ＭＳ Ｐゴシック" pitchFamily="34" charset="-128"/>
              </a:defRPr>
            </a:lvl4pPr>
            <a:lvl5pPr marL="2057400" indent="-228600" defTabSz="327025" eaLnBrk="0" hangingPunct="0">
              <a:defRPr>
                <a:solidFill>
                  <a:schemeClr val="tx1"/>
                </a:solidFill>
                <a:latin typeface="Calibri" pitchFamily="34" charset="0"/>
                <a:ea typeface="ＭＳ Ｐゴシック" pitchFamily="34" charset="-128"/>
              </a:defRPr>
            </a:lvl5pPr>
            <a:lvl6pPr marL="25146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1000" dirty="0">
                <a:solidFill>
                  <a:srgbClr val="BFBFBF"/>
                </a:solidFill>
                <a:latin typeface="Myriad Pro" charset="0"/>
              </a:rPr>
              <a:t>September 2021</a:t>
            </a:r>
          </a:p>
        </p:txBody>
      </p:sp>
    </p:spTree>
    <p:extLst>
      <p:ext uri="{BB962C8B-B14F-4D97-AF65-F5344CB8AC3E}">
        <p14:creationId xmlns:p14="http://schemas.microsoft.com/office/powerpoint/2010/main" val="129316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201675"/>
            <a:ext cx="6584950" cy="585788"/>
          </a:xfrm>
        </p:spPr>
        <p:txBody>
          <a:bodyPr>
            <a:normAutofit/>
          </a:bodyPr>
          <a:lstStyle/>
          <a:p>
            <a:r>
              <a:rPr lang="en-US" sz="2400" dirty="0">
                <a:latin typeface="Georgia" pitchFamily="18" charset="0"/>
              </a:rPr>
              <a:t>Questions</a:t>
            </a:r>
          </a:p>
        </p:txBody>
      </p:sp>
      <p:sp>
        <p:nvSpPr>
          <p:cNvPr id="9"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pitchFamily="34" charset="-128"/>
              </a:defRPr>
            </a:lvl1pPr>
            <a:lvl2pPr marL="530615" indent="-204083">
              <a:defRPr>
                <a:solidFill>
                  <a:schemeClr val="tx1"/>
                </a:solidFill>
                <a:latin typeface="Calibri" pitchFamily="34" charset="0"/>
                <a:ea typeface="ＭＳ Ｐゴシック" pitchFamily="34" charset="-128"/>
              </a:defRPr>
            </a:lvl2pPr>
            <a:lvl3pPr marL="816331" indent="-163266">
              <a:defRPr>
                <a:solidFill>
                  <a:schemeClr val="tx1"/>
                </a:solidFill>
                <a:latin typeface="Calibri" pitchFamily="34" charset="0"/>
                <a:ea typeface="ＭＳ Ｐゴシック" pitchFamily="34" charset="-128"/>
              </a:defRPr>
            </a:lvl3pPr>
            <a:lvl4pPr marL="1142863" indent="-163266">
              <a:defRPr>
                <a:solidFill>
                  <a:schemeClr val="tx1"/>
                </a:solidFill>
                <a:latin typeface="Calibri" pitchFamily="34" charset="0"/>
                <a:ea typeface="ＭＳ Ｐゴシック" pitchFamily="34" charset="-128"/>
              </a:defRPr>
            </a:lvl4pPr>
            <a:lvl5pPr marL="1469395" indent="-163266">
              <a:defRPr>
                <a:solidFill>
                  <a:schemeClr val="tx1"/>
                </a:solidFill>
                <a:latin typeface="Calibri" pitchFamily="34" charset="0"/>
                <a:ea typeface="ＭＳ Ｐゴシック" pitchFamily="34" charset="-128"/>
              </a:defRPr>
            </a:lvl5pPr>
            <a:lvl6pPr marL="1795927" indent="-163266" defTabSz="326532" fontAlgn="base">
              <a:spcBef>
                <a:spcPct val="0"/>
              </a:spcBef>
              <a:spcAft>
                <a:spcPct val="0"/>
              </a:spcAft>
              <a:defRPr>
                <a:solidFill>
                  <a:schemeClr val="tx1"/>
                </a:solidFill>
                <a:latin typeface="Calibri" pitchFamily="34" charset="0"/>
                <a:ea typeface="ＭＳ Ｐゴシック" pitchFamily="34" charset="-128"/>
              </a:defRPr>
            </a:lvl6pPr>
            <a:lvl7pPr marL="2122460" indent="-163266" defTabSz="326532" fontAlgn="base">
              <a:spcBef>
                <a:spcPct val="0"/>
              </a:spcBef>
              <a:spcAft>
                <a:spcPct val="0"/>
              </a:spcAft>
              <a:defRPr>
                <a:solidFill>
                  <a:schemeClr val="tx1"/>
                </a:solidFill>
                <a:latin typeface="Calibri" pitchFamily="34" charset="0"/>
                <a:ea typeface="ＭＳ Ｐゴシック" pitchFamily="34" charset="-128"/>
              </a:defRPr>
            </a:lvl7pPr>
            <a:lvl8pPr marL="2448992" indent="-163266" defTabSz="326532" fontAlgn="base">
              <a:spcBef>
                <a:spcPct val="0"/>
              </a:spcBef>
              <a:spcAft>
                <a:spcPct val="0"/>
              </a:spcAft>
              <a:defRPr>
                <a:solidFill>
                  <a:schemeClr val="tx1"/>
                </a:solidFill>
                <a:latin typeface="Calibri" pitchFamily="34" charset="0"/>
                <a:ea typeface="ＭＳ Ｐゴシック" pitchFamily="34" charset="-128"/>
              </a:defRPr>
            </a:lvl8pPr>
            <a:lvl9pPr marL="2775524" indent="-163266" defTabSz="326532" fontAlgn="base">
              <a:spcBef>
                <a:spcPct val="0"/>
              </a:spcBef>
              <a:spcAft>
                <a:spcPct val="0"/>
              </a:spcAft>
              <a:defRPr>
                <a:solidFill>
                  <a:schemeClr val="tx1"/>
                </a:solidFill>
                <a:latin typeface="Calibri" pitchFamily="34" charset="0"/>
                <a:ea typeface="ＭＳ Ｐゴシック" pitchFamily="34" charset="-128"/>
              </a:defRPr>
            </a:lvl9pPr>
          </a:lstStyle>
          <a:p>
            <a:fld id="{DE282295-2CAE-47D6-8253-FECB51C1E272}" type="slidenum">
              <a:rPr lang="en-US">
                <a:solidFill>
                  <a:srgbClr val="898989"/>
                </a:solidFill>
                <a:latin typeface="Georgia" pitchFamily="18" charset="0"/>
              </a:rPr>
              <a:pPr/>
              <a:t>9</a:t>
            </a:fld>
            <a:endParaRPr lang="en-US" dirty="0">
              <a:solidFill>
                <a:srgbClr val="898989"/>
              </a:solidFill>
              <a:latin typeface="Georgia" pitchFamily="18" charset="0"/>
            </a:endParaRPr>
          </a:p>
        </p:txBody>
      </p:sp>
      <p:pic>
        <p:nvPicPr>
          <p:cNvPr id="4" name="Picture 2" descr="C:\Users\vscsduri\AppData\Local\Microsoft\Windows\Temporary Internet Files\Content.IE5\2X0TMZNJ\question_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08" y="895803"/>
            <a:ext cx="6956128" cy="285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0110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p:txBody>
          <a:bodyPr/>
          <a:lstStyle/>
          <a:p>
            <a:r>
              <a:rPr lang="en-US" sz="2400" dirty="0">
                <a:latin typeface="Georgia" panose="02040502050405020303" pitchFamily="18" charset="0"/>
              </a:rPr>
              <a:t>Regional Office Management Team</a:t>
            </a: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1</a:t>
            </a:fld>
            <a:endParaRPr lang="en-US" dirty="0"/>
          </a:p>
        </p:txBody>
      </p:sp>
      <p:pic>
        <p:nvPicPr>
          <p:cNvPr id="7" name="Picture 6">
            <a:extLst>
              <a:ext uri="{FF2B5EF4-FFF2-40B4-BE49-F238E27FC236}">
                <a16:creationId xmlns:a16="http://schemas.microsoft.com/office/drawing/2014/main" id="{0EDC2C13-0868-4D12-9A6B-3528E4CA5A8E}"/>
              </a:ext>
            </a:extLst>
          </p:cNvPr>
          <p:cNvPicPr>
            <a:picLocks noChangeAspect="1"/>
          </p:cNvPicPr>
          <p:nvPr/>
        </p:nvPicPr>
        <p:blipFill>
          <a:blip r:embed="rId2"/>
          <a:stretch>
            <a:fillRect/>
          </a:stretch>
        </p:blipFill>
        <p:spPr>
          <a:xfrm>
            <a:off x="1113875" y="915988"/>
            <a:ext cx="5087450" cy="2906865"/>
          </a:xfrm>
          <a:prstGeom prst="rect">
            <a:avLst/>
          </a:prstGeom>
        </p:spPr>
      </p:pic>
    </p:spTree>
    <p:extLst>
      <p:ext uri="{BB962C8B-B14F-4D97-AF65-F5344CB8AC3E}">
        <p14:creationId xmlns:p14="http://schemas.microsoft.com/office/powerpoint/2010/main" val="7425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669" y="219075"/>
            <a:ext cx="6386611" cy="682680"/>
          </a:xfrm>
        </p:spPr>
        <p:txBody>
          <a:bodyPr/>
          <a:lstStyle/>
          <a:p>
            <a:r>
              <a:rPr lang="en-US" sz="2400" dirty="0">
                <a:latin typeface="Georgia" panose="02040502050405020303" pitchFamily="18" charset="0"/>
              </a:rPr>
              <a:t>St Petersburg VSC Organizational Chart</a:t>
            </a: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2</a:t>
            </a:fld>
            <a:endParaRPr lang="en-US" dirty="0"/>
          </a:p>
        </p:txBody>
      </p:sp>
      <p:pic>
        <p:nvPicPr>
          <p:cNvPr id="6" name="Picture 5">
            <a:extLst>
              <a:ext uri="{FF2B5EF4-FFF2-40B4-BE49-F238E27FC236}">
                <a16:creationId xmlns:a16="http://schemas.microsoft.com/office/drawing/2014/main" id="{7EF8C287-5B65-4D48-89BF-DF54A85BC112}"/>
              </a:ext>
            </a:extLst>
          </p:cNvPr>
          <p:cNvPicPr>
            <a:picLocks noChangeAspect="1"/>
          </p:cNvPicPr>
          <p:nvPr/>
        </p:nvPicPr>
        <p:blipFill>
          <a:blip r:embed="rId3"/>
          <a:stretch>
            <a:fillRect/>
          </a:stretch>
        </p:blipFill>
        <p:spPr>
          <a:xfrm>
            <a:off x="584191" y="901755"/>
            <a:ext cx="6069565" cy="3024713"/>
          </a:xfrm>
          <a:prstGeom prst="rect">
            <a:avLst/>
          </a:prstGeom>
        </p:spPr>
      </p:pic>
    </p:spTree>
    <p:extLst>
      <p:ext uri="{BB962C8B-B14F-4D97-AF65-F5344CB8AC3E}">
        <p14:creationId xmlns:p14="http://schemas.microsoft.com/office/powerpoint/2010/main" val="33444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Georgia" panose="02040502050405020303" pitchFamily="18" charset="0"/>
              </a:rPr>
              <a:t>St Petersburg VSC Employees</a:t>
            </a: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3</a:t>
            </a:fld>
            <a:endParaRPr lang="en-US" dirty="0"/>
          </a:p>
        </p:txBody>
      </p:sp>
      <p:graphicFrame>
        <p:nvGraphicFramePr>
          <p:cNvPr id="2" name="Object 1">
            <a:extLst>
              <a:ext uri="{FF2B5EF4-FFF2-40B4-BE49-F238E27FC236}">
                <a16:creationId xmlns:a16="http://schemas.microsoft.com/office/drawing/2014/main" id="{8742FCF4-6DD9-4256-AFF5-EE2E338F30AB}"/>
              </a:ext>
            </a:extLst>
          </p:cNvPr>
          <p:cNvGraphicFramePr>
            <a:graphicFrameLocks noChangeAspect="1"/>
          </p:cNvGraphicFramePr>
          <p:nvPr>
            <p:extLst>
              <p:ext uri="{D42A27DB-BD31-4B8C-83A1-F6EECF244321}">
                <p14:modId xmlns:p14="http://schemas.microsoft.com/office/powerpoint/2010/main" val="3363420248"/>
              </p:ext>
            </p:extLst>
          </p:nvPr>
        </p:nvGraphicFramePr>
        <p:xfrm>
          <a:off x="1700810" y="925666"/>
          <a:ext cx="3414116" cy="2805676"/>
        </p:xfrm>
        <a:graphic>
          <a:graphicData uri="http://schemas.openxmlformats.org/presentationml/2006/ole">
            <mc:AlternateContent xmlns:mc="http://schemas.openxmlformats.org/markup-compatibility/2006">
              <mc:Choice xmlns:v="urn:schemas-microsoft-com:vml" Requires="v">
                <p:oleObj name="Worksheet" r:id="rId3" imgW="5362687" imgH="4791187" progId="Excel.Sheet.12">
                  <p:embed/>
                </p:oleObj>
              </mc:Choice>
              <mc:Fallback>
                <p:oleObj name="Worksheet" r:id="rId3" imgW="5362687" imgH="4791187" progId="Excel.Sheet.12">
                  <p:embed/>
                  <p:pic>
                    <p:nvPicPr>
                      <p:cNvPr id="2" name="Object 1">
                        <a:extLst>
                          <a:ext uri="{FF2B5EF4-FFF2-40B4-BE49-F238E27FC236}">
                            <a16:creationId xmlns:a16="http://schemas.microsoft.com/office/drawing/2014/main" id="{8742FCF4-6DD9-4256-AFF5-EE2E338F30AB}"/>
                          </a:ext>
                        </a:extLst>
                      </p:cNvPr>
                      <p:cNvPicPr/>
                      <p:nvPr/>
                    </p:nvPicPr>
                    <p:blipFill>
                      <a:blip r:embed="rId4"/>
                      <a:stretch>
                        <a:fillRect/>
                      </a:stretch>
                    </p:blipFill>
                    <p:spPr>
                      <a:xfrm>
                        <a:off x="1700810" y="925666"/>
                        <a:ext cx="3414116" cy="2805676"/>
                      </a:xfrm>
                      <a:prstGeom prst="rect">
                        <a:avLst/>
                      </a:prstGeom>
                    </p:spPr>
                  </p:pic>
                </p:oleObj>
              </mc:Fallback>
            </mc:AlternateContent>
          </a:graphicData>
        </a:graphic>
      </p:graphicFrame>
    </p:spTree>
    <p:extLst>
      <p:ext uri="{BB962C8B-B14F-4D97-AF65-F5344CB8AC3E}">
        <p14:creationId xmlns:p14="http://schemas.microsoft.com/office/powerpoint/2010/main" val="259302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187045"/>
            <a:ext cx="6584950" cy="585788"/>
          </a:xfrm>
        </p:spPr>
        <p:txBody>
          <a:bodyPr/>
          <a:lstStyle/>
          <a:p>
            <a:r>
              <a:rPr lang="en-US" sz="2400" dirty="0">
                <a:latin typeface="Georgia" pitchFamily="18" charset="0"/>
              </a:rPr>
              <a:t>NWQ Production Status</a:t>
            </a:r>
          </a:p>
        </p:txBody>
      </p:sp>
      <p:sp>
        <p:nvSpPr>
          <p:cNvPr id="9"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pitchFamily="34" charset="-128"/>
              </a:defRPr>
            </a:lvl1pPr>
            <a:lvl2pPr marL="530615" indent="-204083">
              <a:defRPr>
                <a:solidFill>
                  <a:schemeClr val="tx1"/>
                </a:solidFill>
                <a:latin typeface="Calibri" pitchFamily="34" charset="0"/>
                <a:ea typeface="ＭＳ Ｐゴシック" pitchFamily="34" charset="-128"/>
              </a:defRPr>
            </a:lvl2pPr>
            <a:lvl3pPr marL="816331" indent="-163266">
              <a:defRPr>
                <a:solidFill>
                  <a:schemeClr val="tx1"/>
                </a:solidFill>
                <a:latin typeface="Calibri" pitchFamily="34" charset="0"/>
                <a:ea typeface="ＭＳ Ｐゴシック" pitchFamily="34" charset="-128"/>
              </a:defRPr>
            </a:lvl3pPr>
            <a:lvl4pPr marL="1142863" indent="-163266">
              <a:defRPr>
                <a:solidFill>
                  <a:schemeClr val="tx1"/>
                </a:solidFill>
                <a:latin typeface="Calibri" pitchFamily="34" charset="0"/>
                <a:ea typeface="ＭＳ Ｐゴシック" pitchFamily="34" charset="-128"/>
              </a:defRPr>
            </a:lvl4pPr>
            <a:lvl5pPr marL="1469395" indent="-163266">
              <a:defRPr>
                <a:solidFill>
                  <a:schemeClr val="tx1"/>
                </a:solidFill>
                <a:latin typeface="Calibri" pitchFamily="34" charset="0"/>
                <a:ea typeface="ＭＳ Ｐゴシック" pitchFamily="34" charset="-128"/>
              </a:defRPr>
            </a:lvl5pPr>
            <a:lvl6pPr marL="1795927" indent="-163266" defTabSz="326532" fontAlgn="base">
              <a:spcBef>
                <a:spcPct val="0"/>
              </a:spcBef>
              <a:spcAft>
                <a:spcPct val="0"/>
              </a:spcAft>
              <a:defRPr>
                <a:solidFill>
                  <a:schemeClr val="tx1"/>
                </a:solidFill>
                <a:latin typeface="Calibri" pitchFamily="34" charset="0"/>
                <a:ea typeface="ＭＳ Ｐゴシック" pitchFamily="34" charset="-128"/>
              </a:defRPr>
            </a:lvl6pPr>
            <a:lvl7pPr marL="2122460" indent="-163266" defTabSz="326532" fontAlgn="base">
              <a:spcBef>
                <a:spcPct val="0"/>
              </a:spcBef>
              <a:spcAft>
                <a:spcPct val="0"/>
              </a:spcAft>
              <a:defRPr>
                <a:solidFill>
                  <a:schemeClr val="tx1"/>
                </a:solidFill>
                <a:latin typeface="Calibri" pitchFamily="34" charset="0"/>
                <a:ea typeface="ＭＳ Ｐゴシック" pitchFamily="34" charset="-128"/>
              </a:defRPr>
            </a:lvl7pPr>
            <a:lvl8pPr marL="2448992" indent="-163266" defTabSz="326532" fontAlgn="base">
              <a:spcBef>
                <a:spcPct val="0"/>
              </a:spcBef>
              <a:spcAft>
                <a:spcPct val="0"/>
              </a:spcAft>
              <a:defRPr>
                <a:solidFill>
                  <a:schemeClr val="tx1"/>
                </a:solidFill>
                <a:latin typeface="Calibri" pitchFamily="34" charset="0"/>
                <a:ea typeface="ＭＳ Ｐゴシック" pitchFamily="34" charset="-128"/>
              </a:defRPr>
            </a:lvl8pPr>
            <a:lvl9pPr marL="2775524" indent="-163266" defTabSz="326532" fontAlgn="base">
              <a:spcBef>
                <a:spcPct val="0"/>
              </a:spcBef>
              <a:spcAft>
                <a:spcPct val="0"/>
              </a:spcAft>
              <a:defRPr>
                <a:solidFill>
                  <a:schemeClr val="tx1"/>
                </a:solidFill>
                <a:latin typeface="Calibri" pitchFamily="34" charset="0"/>
                <a:ea typeface="ＭＳ Ｐゴシック" pitchFamily="34" charset="-128"/>
              </a:defRPr>
            </a:lvl9pPr>
          </a:lstStyle>
          <a:p>
            <a:fld id="{DE282295-2CAE-47D6-8253-FECB51C1E272}" type="slidenum">
              <a:rPr lang="en-US">
                <a:solidFill>
                  <a:srgbClr val="898989"/>
                </a:solidFill>
                <a:latin typeface="Georgia" pitchFamily="18" charset="0"/>
              </a:rPr>
              <a:pPr/>
              <a:t>4</a:t>
            </a:fld>
            <a:endParaRPr lang="en-US" dirty="0">
              <a:solidFill>
                <a:srgbClr val="898989"/>
              </a:solidFill>
              <a:latin typeface="Georgia" pitchFamily="18" charset="0"/>
            </a:endParaRPr>
          </a:p>
        </p:txBody>
      </p:sp>
      <p:sp>
        <p:nvSpPr>
          <p:cNvPr id="8" name="TextBox 7"/>
          <p:cNvSpPr txBox="1"/>
          <p:nvPr/>
        </p:nvSpPr>
        <p:spPr>
          <a:xfrm>
            <a:off x="2455928" y="3506303"/>
            <a:ext cx="240334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102,592 Completes FYTD</a:t>
            </a:r>
            <a:endParaRPr lang="en-US" sz="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2B04DB1-2508-48EE-A9EB-91BC42AA822E}"/>
              </a:ext>
            </a:extLst>
          </p:cNvPr>
          <p:cNvPicPr>
            <a:picLocks noChangeAspect="1"/>
          </p:cNvPicPr>
          <p:nvPr/>
        </p:nvPicPr>
        <p:blipFill>
          <a:blip r:embed="rId3"/>
          <a:stretch>
            <a:fillRect/>
          </a:stretch>
        </p:blipFill>
        <p:spPr>
          <a:xfrm>
            <a:off x="1054044" y="947450"/>
            <a:ext cx="5207110" cy="2593841"/>
          </a:xfrm>
          <a:prstGeom prst="rect">
            <a:avLst/>
          </a:prstGeom>
        </p:spPr>
      </p:pic>
    </p:spTree>
    <p:extLst>
      <p:ext uri="{BB962C8B-B14F-4D97-AF65-F5344CB8AC3E}">
        <p14:creationId xmlns:p14="http://schemas.microsoft.com/office/powerpoint/2010/main" val="11548624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00-61DE-435D-86BD-A0D281A15D73}"/>
              </a:ext>
            </a:extLst>
          </p:cNvPr>
          <p:cNvSpPr>
            <a:spLocks noGrp="1"/>
          </p:cNvSpPr>
          <p:nvPr>
            <p:ph type="title"/>
          </p:nvPr>
        </p:nvSpPr>
        <p:spPr>
          <a:xfrm>
            <a:off x="436098" y="202996"/>
            <a:ext cx="6119406" cy="557428"/>
          </a:xfrm>
        </p:spPr>
        <p:txBody>
          <a:bodyPr>
            <a:normAutofit/>
          </a:bodyPr>
          <a:lstStyle/>
          <a:p>
            <a:r>
              <a:rPr lang="en-US" sz="2400" kern="1200" dirty="0">
                <a:latin typeface="Georgia" panose="02040502050405020303" pitchFamily="18" charset="0"/>
              </a:rPr>
              <a:t>Intake Processing Center</a:t>
            </a:r>
            <a:endParaRPr lang="en-US" sz="2400" dirty="0">
              <a:latin typeface="Georgia" panose="02040502050405020303" pitchFamily="18" charset="0"/>
            </a:endParaRPr>
          </a:p>
        </p:txBody>
      </p:sp>
      <p:graphicFrame>
        <p:nvGraphicFramePr>
          <p:cNvPr id="62" name="Content Placeholder 5">
            <a:extLst>
              <a:ext uri="{FF2B5EF4-FFF2-40B4-BE49-F238E27FC236}">
                <a16:creationId xmlns:a16="http://schemas.microsoft.com/office/drawing/2014/main" id="{19B42AFD-6FEB-48F3-BA50-C226BFBDB843}"/>
              </a:ext>
            </a:extLst>
          </p:cNvPr>
          <p:cNvGraphicFramePr>
            <a:graphicFrameLocks noGrp="1"/>
          </p:cNvGraphicFramePr>
          <p:nvPr>
            <p:ph idx="1"/>
            <p:extLst>
              <p:ext uri="{D42A27DB-BD31-4B8C-83A1-F6EECF244321}">
                <p14:modId xmlns:p14="http://schemas.microsoft.com/office/powerpoint/2010/main" val="2034934569"/>
              </p:ext>
            </p:extLst>
          </p:nvPr>
        </p:nvGraphicFramePr>
        <p:xfrm>
          <a:off x="669762" y="969579"/>
          <a:ext cx="5884868" cy="2695900"/>
        </p:xfrm>
        <a:graphic>
          <a:graphicData uri="http://schemas.openxmlformats.org/drawingml/2006/table">
            <a:tbl>
              <a:tblPr firstRow="1" bandRow="1">
                <a:tableStyleId>{5C22544A-7EE6-4342-B048-85BDC9FD1C3A}</a:tableStyleId>
              </a:tblPr>
              <a:tblGrid>
                <a:gridCol w="1921755">
                  <a:extLst>
                    <a:ext uri="{9D8B030D-6E8A-4147-A177-3AD203B41FA5}">
                      <a16:colId xmlns:a16="http://schemas.microsoft.com/office/drawing/2014/main" val="3574643649"/>
                    </a:ext>
                  </a:extLst>
                </a:gridCol>
                <a:gridCol w="765172">
                  <a:extLst>
                    <a:ext uri="{9D8B030D-6E8A-4147-A177-3AD203B41FA5}">
                      <a16:colId xmlns:a16="http://schemas.microsoft.com/office/drawing/2014/main" val="3676227512"/>
                    </a:ext>
                  </a:extLst>
                </a:gridCol>
                <a:gridCol w="437024">
                  <a:extLst>
                    <a:ext uri="{9D8B030D-6E8A-4147-A177-3AD203B41FA5}">
                      <a16:colId xmlns:a16="http://schemas.microsoft.com/office/drawing/2014/main" val="188115270"/>
                    </a:ext>
                  </a:extLst>
                </a:gridCol>
                <a:gridCol w="1995745">
                  <a:extLst>
                    <a:ext uri="{9D8B030D-6E8A-4147-A177-3AD203B41FA5}">
                      <a16:colId xmlns:a16="http://schemas.microsoft.com/office/drawing/2014/main" val="2234686"/>
                    </a:ext>
                  </a:extLst>
                </a:gridCol>
                <a:gridCol w="765172">
                  <a:extLst>
                    <a:ext uri="{9D8B030D-6E8A-4147-A177-3AD203B41FA5}">
                      <a16:colId xmlns:a16="http://schemas.microsoft.com/office/drawing/2014/main" val="4049090100"/>
                    </a:ext>
                  </a:extLst>
                </a:gridCol>
              </a:tblGrid>
              <a:tr h="236428">
                <a:tc>
                  <a:txBody>
                    <a:bodyPr/>
                    <a:lstStyle/>
                    <a:p>
                      <a:pPr algn="ctr" rtl="0" fontAlgn="ctr"/>
                      <a:r>
                        <a:rPr lang="en-US" sz="1000" u="sng" strike="noStrike">
                          <a:effectLst/>
                        </a:rPr>
                        <a:t>IN PERSON HEARINGS</a:t>
                      </a:r>
                      <a:endParaRPr lang="en-US" sz="1000" b="1" i="0" u="sng" strike="noStrike">
                        <a:solidFill>
                          <a:srgbClr val="FFFFFF"/>
                        </a:solidFill>
                        <a:effectLst/>
                        <a:latin typeface="Calibri" panose="020F0502020204030204" pitchFamily="34" charset="0"/>
                      </a:endParaRPr>
                    </a:p>
                  </a:txBody>
                  <a:tcPr marL="8302" marR="8302" marT="8302" marB="0" anchor="ctr"/>
                </a:tc>
                <a:tc>
                  <a:txBody>
                    <a:bodyPr/>
                    <a:lstStyle/>
                    <a:p>
                      <a:pPr algn="ctr" rtl="0" fontAlgn="ctr"/>
                      <a:r>
                        <a:rPr lang="en-US" sz="1000" u="sng" strike="noStrike">
                          <a:effectLst/>
                        </a:rPr>
                        <a:t>Totals</a:t>
                      </a:r>
                      <a:endParaRPr lang="en-US" sz="1000" b="1" i="0" u="sng" strike="noStrike">
                        <a:solidFill>
                          <a:srgbClr val="FFFFFF"/>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1000" u="sng" strike="noStrike" dirty="0">
                          <a:effectLst/>
                        </a:rPr>
                        <a:t>VIRTUAL</a:t>
                      </a:r>
                      <a:endParaRPr lang="en-US" sz="1000" b="1" i="0" u="sng" strike="noStrike" dirty="0">
                        <a:solidFill>
                          <a:srgbClr val="FFFFFF"/>
                        </a:solidFill>
                        <a:effectLst/>
                        <a:latin typeface="Calibri" panose="020F0502020204030204" pitchFamily="34" charset="0"/>
                      </a:endParaRPr>
                    </a:p>
                  </a:txBody>
                  <a:tcPr marL="8302" marR="8302" marT="8302" marB="0" anchor="ctr"/>
                </a:tc>
                <a:tc>
                  <a:txBody>
                    <a:bodyPr/>
                    <a:lstStyle/>
                    <a:p>
                      <a:pPr algn="ctr" rtl="0" fontAlgn="ctr"/>
                      <a:r>
                        <a:rPr lang="en-US" sz="1000" u="sng" strike="noStrike">
                          <a:effectLst/>
                        </a:rPr>
                        <a:t>Totals</a:t>
                      </a:r>
                      <a:endParaRPr lang="en-US" sz="1000" b="1" i="0" u="sng" strike="noStrike">
                        <a:solidFill>
                          <a:srgbClr val="FFFFFF"/>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2435875724"/>
                  </a:ext>
                </a:extLst>
              </a:tr>
              <a:tr h="204956">
                <a:tc>
                  <a:txBody>
                    <a:bodyPr/>
                    <a:lstStyle/>
                    <a:p>
                      <a:pPr algn="ctr" rtl="0" fontAlgn="ctr"/>
                      <a:r>
                        <a:rPr lang="en-US" sz="800" u="none" strike="noStrike">
                          <a:effectLst/>
                        </a:rPr>
                        <a:t>In Person Held</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249</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Virtual Held</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120</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238862358"/>
                  </a:ext>
                </a:extLst>
              </a:tr>
              <a:tr h="204956">
                <a:tc>
                  <a:txBody>
                    <a:bodyPr/>
                    <a:lstStyle/>
                    <a:p>
                      <a:pPr algn="ctr" rtl="0" fontAlgn="ctr"/>
                      <a:r>
                        <a:rPr lang="en-US" sz="800" u="none" strike="noStrike">
                          <a:effectLst/>
                        </a:rPr>
                        <a:t>Cancelled by the POA</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177</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Cancelled by the POA</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148</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1057275687"/>
                  </a:ext>
                </a:extLst>
              </a:tr>
              <a:tr h="204956">
                <a:tc>
                  <a:txBody>
                    <a:bodyPr/>
                    <a:lstStyle/>
                    <a:p>
                      <a:pPr algn="ctr" rtl="0" fontAlgn="ctr"/>
                      <a:r>
                        <a:rPr lang="en-US" sz="800" u="none" strike="noStrike">
                          <a:effectLst/>
                        </a:rPr>
                        <a:t>Cancelled by the VSC</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Cancelled by the VSC</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19</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966215882"/>
                  </a:ext>
                </a:extLst>
              </a:tr>
              <a:tr h="204956">
                <a:tc>
                  <a:txBody>
                    <a:bodyPr/>
                    <a:lstStyle/>
                    <a:p>
                      <a:pPr algn="ctr" rtl="0" fontAlgn="ctr"/>
                      <a:r>
                        <a:rPr lang="en-US" sz="800" u="none" strike="noStrike">
                          <a:effectLst/>
                        </a:rPr>
                        <a:t>Declined due to COVID</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In Person Requested</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87</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4133672805"/>
                  </a:ext>
                </a:extLst>
              </a:tr>
              <a:tr h="204956">
                <a:tc>
                  <a:txBody>
                    <a:bodyPr/>
                    <a:lstStyle/>
                    <a:p>
                      <a:pPr algn="ctr" rtl="0" fontAlgn="ctr"/>
                      <a:r>
                        <a:rPr lang="en-US" sz="800" u="none" strike="noStrike">
                          <a:effectLst/>
                        </a:rPr>
                        <a:t>Reschedule due to COVID</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Declined due to COVID</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670037509"/>
                  </a:ext>
                </a:extLst>
              </a:tr>
              <a:tr h="204956">
                <a:tc>
                  <a:txBody>
                    <a:bodyPr/>
                    <a:lstStyle/>
                    <a:p>
                      <a:pPr algn="ctr" rtl="0" fontAlgn="ctr"/>
                      <a:r>
                        <a:rPr lang="en-US" sz="800" u="none" strike="noStrike">
                          <a:effectLst/>
                        </a:rPr>
                        <a:t>Rescheduled</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87</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Reschedule due to COVID</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1083947987"/>
                  </a:ext>
                </a:extLst>
              </a:tr>
              <a:tr h="204956">
                <a:tc>
                  <a:txBody>
                    <a:bodyPr/>
                    <a:lstStyle/>
                    <a:p>
                      <a:pPr algn="ctr" rtl="0" fontAlgn="ctr"/>
                      <a:r>
                        <a:rPr lang="en-US" sz="800" u="none" strike="noStrike">
                          <a:effectLst/>
                        </a:rPr>
                        <a:t>Exam in lieu of Hearing</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23</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Rescheduled</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55</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977742617"/>
                  </a:ext>
                </a:extLst>
              </a:tr>
              <a:tr h="204956">
                <a:tc>
                  <a:txBody>
                    <a:bodyPr/>
                    <a:lstStyle/>
                    <a:p>
                      <a:pPr algn="ctr" rtl="0" fontAlgn="ctr"/>
                      <a:r>
                        <a:rPr lang="en-US" sz="800" u="none" strike="noStrike">
                          <a:effectLst/>
                        </a:rPr>
                        <a:t>Incarcerated</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Exam in lieu of Hearing</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92</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1202317971"/>
                  </a:ext>
                </a:extLst>
              </a:tr>
              <a:tr h="204956">
                <a:tc>
                  <a:txBody>
                    <a:bodyPr/>
                    <a:lstStyle/>
                    <a:p>
                      <a:pPr algn="ctr" rtl="0" fontAlgn="ctr"/>
                      <a:r>
                        <a:rPr lang="en-US" sz="800" u="none" strike="noStrike">
                          <a:effectLst/>
                        </a:rPr>
                        <a:t>Veteran No Show</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29</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Incarcerated</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827295031"/>
                  </a:ext>
                </a:extLst>
              </a:tr>
              <a:tr h="204956">
                <a:tc>
                  <a:txBody>
                    <a:bodyPr/>
                    <a:lstStyle/>
                    <a:p>
                      <a:pPr algn="ctr" rtl="0" fontAlgn="ctr"/>
                      <a:r>
                        <a:rPr lang="en-US" sz="800" u="none" strike="noStrike">
                          <a:effectLst/>
                        </a:rPr>
                        <a:t>Hearing Officer No Show</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Veteran No Show</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28</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4223489708"/>
                  </a:ext>
                </a:extLst>
              </a:tr>
              <a:tr h="204956">
                <a:tc>
                  <a:txBody>
                    <a:bodyPr/>
                    <a:lstStyle/>
                    <a:p>
                      <a:pPr algn="ctr" rtl="0" fontAlgn="ctr"/>
                      <a:r>
                        <a:rPr lang="en-US" sz="800" u="sng" strike="noStrike">
                          <a:effectLst/>
                        </a:rPr>
                        <a:t>Totals</a:t>
                      </a:r>
                      <a:endParaRPr lang="en-US" sz="800" b="0" i="0" u="sng"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800" u="none" strike="noStrike">
                          <a:effectLst/>
                        </a:rPr>
                        <a:t>582</a:t>
                      </a:r>
                      <a:endParaRPr lang="en-US" sz="800" b="0" i="0" u="none" strike="noStrike">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a:effectLst/>
                        </a:rPr>
                        <a:t>Hearing Officer No Show</a:t>
                      </a:r>
                      <a:endParaRPr lang="en-US" sz="900" b="0" i="0" u="none"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201647868"/>
                  </a:ext>
                </a:extLst>
              </a:tr>
              <a:tr h="204956">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sng" strike="noStrike">
                          <a:effectLst/>
                        </a:rPr>
                        <a:t>Totals</a:t>
                      </a:r>
                      <a:endParaRPr lang="en-US" sz="900" b="0" i="0" u="sng" strike="noStrike">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556</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36501404"/>
                  </a:ext>
                </a:extLst>
              </a:tr>
            </a:tbl>
          </a:graphicData>
        </a:graphic>
      </p:graphicFrame>
      <p:sp>
        <p:nvSpPr>
          <p:cNvPr id="4" name="Slide Number Placeholder 3">
            <a:extLst>
              <a:ext uri="{FF2B5EF4-FFF2-40B4-BE49-F238E27FC236}">
                <a16:creationId xmlns:a16="http://schemas.microsoft.com/office/drawing/2014/main" id="{C338597D-A488-4560-875C-36C554677312}"/>
              </a:ext>
            </a:extLst>
          </p:cNvPr>
          <p:cNvSpPr>
            <a:spLocks noGrp="1"/>
          </p:cNvSpPr>
          <p:nvPr>
            <p:ph type="sldNum" sz="quarter" idx="12"/>
          </p:nvPr>
        </p:nvSpPr>
        <p:spPr/>
        <p:txBody>
          <a:bodyPr>
            <a:normAutofit/>
          </a:bodyPr>
          <a:lstStyle/>
          <a:p>
            <a:pPr>
              <a:spcAft>
                <a:spcPts val="600"/>
              </a:spcAft>
              <a:defRPr/>
            </a:pPr>
            <a:fld id="{CCBA4231-17E8-4FBA-9216-1A3063ABFD58}" type="slidenum">
              <a:rPr lang="en-US" smtClean="0"/>
              <a:pPr>
                <a:spcAft>
                  <a:spcPts val="600"/>
                </a:spcAft>
                <a:defRPr/>
              </a:pPr>
              <a:t>5</a:t>
            </a:fld>
            <a:endParaRPr lang="en-US"/>
          </a:p>
        </p:txBody>
      </p:sp>
    </p:spTree>
    <p:extLst>
      <p:ext uri="{BB962C8B-B14F-4D97-AF65-F5344CB8AC3E}">
        <p14:creationId xmlns:p14="http://schemas.microsoft.com/office/powerpoint/2010/main" val="269151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EE7A-8C99-4F34-95E4-727A9FF0CADA}"/>
              </a:ext>
            </a:extLst>
          </p:cNvPr>
          <p:cNvSpPr>
            <a:spLocks noGrp="1"/>
          </p:cNvSpPr>
          <p:nvPr>
            <p:ph type="title"/>
          </p:nvPr>
        </p:nvSpPr>
        <p:spPr/>
        <p:txBody>
          <a:bodyPr>
            <a:normAutofit fontScale="90000"/>
          </a:bodyPr>
          <a:lstStyle/>
          <a:p>
            <a:r>
              <a:rPr lang="en-US" sz="2700" dirty="0">
                <a:effectLst/>
                <a:latin typeface="Georgia" panose="02040502050405020303" pitchFamily="18" charset="0"/>
                <a:ea typeface="Calibri" panose="020F0502020204030204" pitchFamily="34" charset="0"/>
              </a:rPr>
              <a:t>Mail Automation </a:t>
            </a:r>
            <a:br>
              <a:rPr lang="en-US" sz="2800" dirty="0">
                <a:solidFill>
                  <a:srgbClr val="000000"/>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3E9C388-B39C-49D5-A929-807D12033F05}"/>
              </a:ext>
            </a:extLst>
          </p:cNvPr>
          <p:cNvSpPr>
            <a:spLocks noGrp="1"/>
          </p:cNvSpPr>
          <p:nvPr>
            <p:ph idx="1"/>
          </p:nvPr>
        </p:nvSpPr>
        <p:spPr/>
        <p:txBody>
          <a:bodyPr>
            <a:normAutofit/>
          </a:bodyPr>
          <a:lstStyle/>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Initial mail automation went live January 24, 2020 with over 300,000 pieces of mail processed as of July 1, 2020. Mail Automation searches the assignment queues for relevant packets and reassign them to the Mail Automation queues for processing. Continuous improvements are being made to increase the success rates and enhance the implemented processes. </a:t>
            </a:r>
          </a:p>
          <a:p>
            <a:endParaRPr lang="en-US" sz="1800" dirty="0">
              <a:solidFill>
                <a:srgbClr val="000000"/>
              </a:solidFill>
              <a:latin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Mail</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cannot</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process</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by</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mail</a:t>
            </a:r>
            <a:r>
              <a:rPr lang="en-US" sz="1800" spc="9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automation</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is</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returned</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stations</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processing.</a:t>
            </a:r>
            <a:r>
              <a:rPr lang="en-US" sz="1800" spc="225" dirty="0">
                <a:effectLst/>
                <a:latin typeface="Calibri" panose="020F0502020204030204" pitchFamily="34" charset="0"/>
                <a:ea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92E75CCE-BA6C-4CDF-9706-90D456485EE1}"/>
              </a:ext>
            </a:extLst>
          </p:cNvPr>
          <p:cNvSpPr>
            <a:spLocks noGrp="1"/>
          </p:cNvSpPr>
          <p:nvPr>
            <p:ph type="sldNum" sz="quarter" idx="12"/>
          </p:nvPr>
        </p:nvSpPr>
        <p:spPr/>
        <p:txBody>
          <a:bodyPr/>
          <a:lstStyle/>
          <a:p>
            <a:pPr>
              <a:defRPr/>
            </a:pPr>
            <a:fld id="{CCBA4231-17E8-4FBA-9216-1A3063ABFD58}" type="slidenum">
              <a:rPr lang="en-US" smtClean="0"/>
              <a:pPr>
                <a:defRPr/>
              </a:pPr>
              <a:t>6</a:t>
            </a:fld>
            <a:endParaRPr lang="en-US" dirty="0"/>
          </a:p>
        </p:txBody>
      </p:sp>
    </p:spTree>
    <p:extLst>
      <p:ext uri="{BB962C8B-B14F-4D97-AF65-F5344CB8AC3E}">
        <p14:creationId xmlns:p14="http://schemas.microsoft.com/office/powerpoint/2010/main" val="302645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126" y="187045"/>
            <a:ext cx="6584950" cy="585788"/>
          </a:xfrm>
        </p:spPr>
        <p:txBody>
          <a:bodyPr/>
          <a:lstStyle/>
          <a:p>
            <a:r>
              <a:rPr lang="en-US" sz="2400" dirty="0">
                <a:latin typeface="Georgia" pitchFamily="18" charset="0"/>
              </a:rPr>
              <a:t>Public Contact &amp; Outreach</a:t>
            </a:r>
          </a:p>
        </p:txBody>
      </p:sp>
      <p:sp>
        <p:nvSpPr>
          <p:cNvPr id="6" name="Content Placeholder 2"/>
          <p:cNvSpPr>
            <a:spLocks noGrp="1"/>
          </p:cNvSpPr>
          <p:nvPr>
            <p:ph idx="1"/>
          </p:nvPr>
        </p:nvSpPr>
        <p:spPr>
          <a:xfrm>
            <a:off x="209829" y="1830266"/>
            <a:ext cx="6895541" cy="1976227"/>
          </a:xfrm>
        </p:spPr>
        <p:txBody>
          <a:bodyPr>
            <a:normAutofit fontScale="77500" lnSpcReduction="20000"/>
          </a:bodyPr>
          <a:lstStyle/>
          <a:p>
            <a:r>
              <a:rPr lang="en-US" sz="1500" dirty="0">
                <a:latin typeface="Arial" panose="020B0604020202020204" pitchFamily="34" charset="0"/>
                <a:cs typeface="Arial" panose="020B0604020202020204" pitchFamily="34" charset="0"/>
              </a:rPr>
              <a:t>During FY 2021, VSC employees conducted outreach and provided benefit information in 76 events; and Veteran Centric 188 events.</a:t>
            </a:r>
          </a:p>
          <a:p>
            <a:pPr marL="0" indent="0">
              <a:buNone/>
            </a:pPr>
            <a:endParaRPr lang="en-US" sz="10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October 2020 implementation of the use of Wait While scheduling system to schedule phone, video (Nov. 13, 2020), and in-person (Nov. 16, 2020) appointments.  Wait While has provided Public Contact with the opportunity to reach Veterans and Service members during the Pandemic.</a:t>
            </a:r>
          </a:p>
          <a:p>
            <a:endParaRPr lang="en-US" sz="10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Hosted its first Virtual Claims Clinic, August 21, 2021, providing benefits and claim information to over 70 Veterans.</a:t>
            </a:r>
          </a:p>
          <a:p>
            <a:endParaRPr lang="en-US" sz="10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Moved from the Lake Nona Clinic to their new Lake Baldwin location, July 5, 2021.</a:t>
            </a:r>
          </a:p>
        </p:txBody>
      </p:sp>
      <p:sp>
        <p:nvSpPr>
          <p:cNvPr id="9"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pitchFamily="34" charset="-128"/>
              </a:defRPr>
            </a:lvl1pPr>
            <a:lvl2pPr marL="530626" indent="-204087">
              <a:defRPr>
                <a:solidFill>
                  <a:schemeClr val="tx1"/>
                </a:solidFill>
                <a:latin typeface="Calibri" pitchFamily="34" charset="0"/>
                <a:ea typeface="ＭＳ Ｐゴシック" pitchFamily="34" charset="-128"/>
              </a:defRPr>
            </a:lvl2pPr>
            <a:lvl3pPr marL="816347" indent="-163269">
              <a:defRPr>
                <a:solidFill>
                  <a:schemeClr val="tx1"/>
                </a:solidFill>
                <a:latin typeface="Calibri" pitchFamily="34" charset="0"/>
                <a:ea typeface="ＭＳ Ｐゴシック" pitchFamily="34" charset="-128"/>
              </a:defRPr>
            </a:lvl3pPr>
            <a:lvl4pPr marL="1142886" indent="-163269">
              <a:defRPr>
                <a:solidFill>
                  <a:schemeClr val="tx1"/>
                </a:solidFill>
                <a:latin typeface="Calibri" pitchFamily="34" charset="0"/>
                <a:ea typeface="ＭＳ Ｐゴシック" pitchFamily="34" charset="-128"/>
              </a:defRPr>
            </a:lvl4pPr>
            <a:lvl5pPr marL="1469425" indent="-163269">
              <a:defRPr>
                <a:solidFill>
                  <a:schemeClr val="tx1"/>
                </a:solidFill>
                <a:latin typeface="Calibri" pitchFamily="34" charset="0"/>
                <a:ea typeface="ＭＳ Ｐゴシック" pitchFamily="34" charset="-128"/>
              </a:defRPr>
            </a:lvl5pPr>
            <a:lvl6pPr marL="1795963" indent="-163269" defTabSz="326539" fontAlgn="base">
              <a:spcBef>
                <a:spcPct val="0"/>
              </a:spcBef>
              <a:spcAft>
                <a:spcPct val="0"/>
              </a:spcAft>
              <a:defRPr>
                <a:solidFill>
                  <a:schemeClr val="tx1"/>
                </a:solidFill>
                <a:latin typeface="Calibri" pitchFamily="34" charset="0"/>
                <a:ea typeface="ＭＳ Ｐゴシック" pitchFamily="34" charset="-128"/>
              </a:defRPr>
            </a:lvl6pPr>
            <a:lvl7pPr marL="2122502" indent="-163269" defTabSz="326539" fontAlgn="base">
              <a:spcBef>
                <a:spcPct val="0"/>
              </a:spcBef>
              <a:spcAft>
                <a:spcPct val="0"/>
              </a:spcAft>
              <a:defRPr>
                <a:solidFill>
                  <a:schemeClr val="tx1"/>
                </a:solidFill>
                <a:latin typeface="Calibri" pitchFamily="34" charset="0"/>
                <a:ea typeface="ＭＳ Ｐゴシック" pitchFamily="34" charset="-128"/>
              </a:defRPr>
            </a:lvl7pPr>
            <a:lvl8pPr marL="2449041" indent="-163269" defTabSz="326539" fontAlgn="base">
              <a:spcBef>
                <a:spcPct val="0"/>
              </a:spcBef>
              <a:spcAft>
                <a:spcPct val="0"/>
              </a:spcAft>
              <a:defRPr>
                <a:solidFill>
                  <a:schemeClr val="tx1"/>
                </a:solidFill>
                <a:latin typeface="Calibri" pitchFamily="34" charset="0"/>
                <a:ea typeface="ＭＳ Ｐゴシック" pitchFamily="34" charset="-128"/>
              </a:defRPr>
            </a:lvl8pPr>
            <a:lvl9pPr marL="2775580" indent="-163269" defTabSz="326539" fontAlgn="base">
              <a:spcBef>
                <a:spcPct val="0"/>
              </a:spcBef>
              <a:spcAft>
                <a:spcPct val="0"/>
              </a:spcAft>
              <a:defRPr>
                <a:solidFill>
                  <a:schemeClr val="tx1"/>
                </a:solidFill>
                <a:latin typeface="Calibri" pitchFamily="34" charset="0"/>
                <a:ea typeface="ＭＳ Ｐゴシック" pitchFamily="34" charset="-128"/>
              </a:defRPr>
            </a:lvl9pPr>
          </a:lstStyle>
          <a:p>
            <a:fld id="{DE282295-2CAE-47D6-8253-FECB51C1E272}" type="slidenum">
              <a:rPr lang="en-US">
                <a:solidFill>
                  <a:srgbClr val="898989"/>
                </a:solidFill>
                <a:latin typeface="Georgia" pitchFamily="18" charset="0"/>
              </a:rPr>
              <a:pPr/>
              <a:t>7</a:t>
            </a:fld>
            <a:endParaRPr lang="en-US" dirty="0">
              <a:solidFill>
                <a:srgbClr val="898989"/>
              </a:solidFill>
              <a:latin typeface="Georgia" pitchFamily="18" charset="0"/>
            </a:endParaRPr>
          </a:p>
        </p:txBody>
      </p:sp>
      <p:graphicFrame>
        <p:nvGraphicFramePr>
          <p:cNvPr id="5" name="Table 4">
            <a:extLst>
              <a:ext uri="{FF2B5EF4-FFF2-40B4-BE49-F238E27FC236}">
                <a16:creationId xmlns:a16="http://schemas.microsoft.com/office/drawing/2014/main" id="{F03910F4-12D4-48D7-952D-B82B58D710DD}"/>
              </a:ext>
            </a:extLst>
          </p:cNvPr>
          <p:cNvGraphicFramePr>
            <a:graphicFrameLocks noGrp="1"/>
          </p:cNvGraphicFramePr>
          <p:nvPr>
            <p:extLst>
              <p:ext uri="{D42A27DB-BD31-4B8C-83A1-F6EECF244321}">
                <p14:modId xmlns:p14="http://schemas.microsoft.com/office/powerpoint/2010/main" val="4196166916"/>
              </p:ext>
            </p:extLst>
          </p:nvPr>
        </p:nvGraphicFramePr>
        <p:xfrm>
          <a:off x="907365" y="862781"/>
          <a:ext cx="5353326" cy="872713"/>
        </p:xfrm>
        <a:graphic>
          <a:graphicData uri="http://schemas.openxmlformats.org/drawingml/2006/table">
            <a:tbl>
              <a:tblPr/>
              <a:tblGrid>
                <a:gridCol w="2070119">
                  <a:extLst>
                    <a:ext uri="{9D8B030D-6E8A-4147-A177-3AD203B41FA5}">
                      <a16:colId xmlns:a16="http://schemas.microsoft.com/office/drawing/2014/main" val="3897358043"/>
                    </a:ext>
                  </a:extLst>
                </a:gridCol>
                <a:gridCol w="477693">
                  <a:extLst>
                    <a:ext uri="{9D8B030D-6E8A-4147-A177-3AD203B41FA5}">
                      <a16:colId xmlns:a16="http://schemas.microsoft.com/office/drawing/2014/main" val="2588617997"/>
                    </a:ext>
                  </a:extLst>
                </a:gridCol>
                <a:gridCol w="360802">
                  <a:extLst>
                    <a:ext uri="{9D8B030D-6E8A-4147-A177-3AD203B41FA5}">
                      <a16:colId xmlns:a16="http://schemas.microsoft.com/office/drawing/2014/main" val="3586322810"/>
                    </a:ext>
                  </a:extLst>
                </a:gridCol>
                <a:gridCol w="1834910">
                  <a:extLst>
                    <a:ext uri="{9D8B030D-6E8A-4147-A177-3AD203B41FA5}">
                      <a16:colId xmlns:a16="http://schemas.microsoft.com/office/drawing/2014/main" val="3532754087"/>
                    </a:ext>
                  </a:extLst>
                </a:gridCol>
                <a:gridCol w="609802">
                  <a:extLst>
                    <a:ext uri="{9D8B030D-6E8A-4147-A177-3AD203B41FA5}">
                      <a16:colId xmlns:a16="http://schemas.microsoft.com/office/drawing/2014/main" val="1094481517"/>
                    </a:ext>
                  </a:extLst>
                </a:gridCol>
              </a:tblGrid>
              <a:tr h="352220">
                <a:tc gridSpan="2">
                  <a:txBody>
                    <a:bodyPr/>
                    <a:lstStyle/>
                    <a:p>
                      <a:pPr algn="ctr" fontAlgn="b"/>
                      <a:r>
                        <a:rPr lang="en-US" sz="1400" b="0" i="0" u="none" strike="noStrike" dirty="0">
                          <a:solidFill>
                            <a:srgbClr val="FFFFFF"/>
                          </a:solidFill>
                          <a:effectLst/>
                          <a:latin typeface="Calibri" panose="020F0502020204030204" pitchFamily="34" charset="0"/>
                        </a:rPr>
                        <a:t>Inquiries</a:t>
                      </a:r>
                    </a:p>
                  </a:txBody>
                  <a:tcPr marL="114461" marR="114461" marT="57230" marB="572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FFFFFF"/>
                          </a:solidFill>
                          <a:effectLst/>
                          <a:latin typeface="Calibri" panose="020F0502020204030204" pitchFamily="34" charset="0"/>
                        </a:rPr>
                        <a:t>Visitors Served</a:t>
                      </a:r>
                    </a:p>
                  </a:txBody>
                  <a:tcPr marL="114461" marR="114461" marT="57230" marB="572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2143921322"/>
                  </a:ext>
                </a:extLst>
              </a:tr>
              <a:tr h="242051">
                <a:tc>
                  <a:txBody>
                    <a:bodyPr/>
                    <a:lstStyle/>
                    <a:p>
                      <a:pPr algn="l" fontAlgn="b"/>
                      <a:r>
                        <a:rPr lang="en-US" sz="1400" b="0" i="0" u="none" strike="noStrike" dirty="0">
                          <a:solidFill>
                            <a:srgbClr val="000000"/>
                          </a:solidFill>
                          <a:effectLst/>
                          <a:latin typeface="Calibri" panose="020F0502020204030204" pitchFamily="34" charset="0"/>
                        </a:rPr>
                        <a:t>Pending</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104</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FYTD</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6,449</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251949"/>
                  </a:ext>
                </a:extLst>
              </a:tr>
              <a:tr h="278442">
                <a:tc>
                  <a:txBody>
                    <a:bodyPr/>
                    <a:lstStyle/>
                    <a:p>
                      <a:pPr algn="l" fontAlgn="b"/>
                      <a:r>
                        <a:rPr lang="en-US" sz="1400" b="0" i="0" u="none" strike="noStrike" dirty="0">
                          <a:solidFill>
                            <a:srgbClr val="000000"/>
                          </a:solidFill>
                          <a:effectLst/>
                          <a:latin typeface="Calibri" panose="020F0502020204030204" pitchFamily="34" charset="0"/>
                        </a:rPr>
                        <a:t>Completed FYTD</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5,000</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Average Wait time</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.46</a:t>
                      </a:r>
                    </a:p>
                  </a:txBody>
                  <a:tcPr marL="11923" marR="11923" marT="11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842157"/>
                  </a:ext>
                </a:extLst>
              </a:tr>
            </a:tbl>
          </a:graphicData>
        </a:graphic>
      </p:graphicFrame>
    </p:spTree>
    <p:extLst>
      <p:ext uri="{BB962C8B-B14F-4D97-AF65-F5344CB8AC3E}">
        <p14:creationId xmlns:p14="http://schemas.microsoft.com/office/powerpoint/2010/main" val="345230202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02920" y="219075"/>
            <a:ext cx="6309360" cy="624987"/>
          </a:xfrm>
        </p:spPr>
        <p:txBody>
          <a:bodyPr/>
          <a:lstStyle/>
          <a:p>
            <a:r>
              <a:rPr lang="en-US" sz="2400" dirty="0">
                <a:latin typeface="Georgia" panose="02040502050405020303" pitchFamily="18" charset="0"/>
              </a:rPr>
              <a:t>What’s New in Quality?</a:t>
            </a:r>
            <a:endParaRPr lang="en-US" sz="11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8</a:t>
            </a:fld>
            <a:endParaRPr lang="en-US" dirty="0"/>
          </a:p>
        </p:txBody>
      </p:sp>
      <p:sp>
        <p:nvSpPr>
          <p:cNvPr id="7" name="TextBox 6"/>
          <p:cNvSpPr txBox="1"/>
          <p:nvPr/>
        </p:nvSpPr>
        <p:spPr>
          <a:xfrm>
            <a:off x="1087821" y="1497956"/>
            <a:ext cx="5864776"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1026" name="Picture 2" descr="C:\Users\vsckperi\AppData\Local\Microsoft\Windows\Temporary Internet Files\Content.IE5\BDNOXSO7\announce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95" y="1706728"/>
            <a:ext cx="1041661" cy="8958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DBA0B28C-8CFA-44FB-B46F-4C1840D61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02" y="1071845"/>
            <a:ext cx="4664854" cy="1749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520439-9403-43CA-99A6-5FEDC701225B}"/>
              </a:ext>
            </a:extLst>
          </p:cNvPr>
          <p:cNvPicPr>
            <a:picLocks noChangeAspect="1"/>
          </p:cNvPicPr>
          <p:nvPr/>
        </p:nvPicPr>
        <p:blipFill>
          <a:blip r:embed="rId4"/>
          <a:stretch>
            <a:fillRect/>
          </a:stretch>
        </p:blipFill>
        <p:spPr>
          <a:xfrm>
            <a:off x="1438386" y="2993208"/>
            <a:ext cx="5163646" cy="680280"/>
          </a:xfrm>
          <a:prstGeom prst="rect">
            <a:avLst/>
          </a:prstGeom>
        </p:spPr>
      </p:pic>
    </p:spTree>
    <p:extLst>
      <p:ext uri="{BB962C8B-B14F-4D97-AF65-F5344CB8AC3E}">
        <p14:creationId xmlns:p14="http://schemas.microsoft.com/office/powerpoint/2010/main" val="2949138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10155</TotalTime>
  <Words>373</Words>
  <Application>Microsoft Office PowerPoint</Application>
  <PresentationFormat>Custom</PresentationFormat>
  <Paragraphs>102</Paragraphs>
  <Slides>10</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Calibri Light</vt:lpstr>
      <vt:lpstr>Georgia</vt:lpstr>
      <vt:lpstr>Myriad Pro</vt:lpstr>
      <vt:lpstr>Times New Roman</vt:lpstr>
      <vt:lpstr>Office Theme</vt:lpstr>
      <vt:lpstr>Worksheet</vt:lpstr>
      <vt:lpstr>PowerPoint Presentation</vt:lpstr>
      <vt:lpstr>Regional Office Management Team</vt:lpstr>
      <vt:lpstr>St Petersburg VSC Organizational Chart</vt:lpstr>
      <vt:lpstr>St Petersburg VSC Employees</vt:lpstr>
      <vt:lpstr>NWQ Production Status</vt:lpstr>
      <vt:lpstr>Intake Processing Center</vt:lpstr>
      <vt:lpstr>Mail Automation  </vt:lpstr>
      <vt:lpstr>Public Contact &amp; Outreach</vt:lpstr>
      <vt:lpstr>What’s New in Quality?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Durie, Shawn, VBASPT</dc:creator>
  <cp:lastModifiedBy>Herring, Jeffrey, VBASPT</cp:lastModifiedBy>
  <cp:revision>718</cp:revision>
  <cp:lastPrinted>2016-09-23T18:03:06Z</cp:lastPrinted>
  <dcterms:created xsi:type="dcterms:W3CDTF">2011-05-12T19:56:03Z</dcterms:created>
  <dcterms:modified xsi:type="dcterms:W3CDTF">2021-09-21T20:07:40Z</dcterms:modified>
</cp:coreProperties>
</file>