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6" r:id="rId6"/>
    <p:sldId id="265" r:id="rId7"/>
    <p:sldId id="274" r:id="rId8"/>
    <p:sldId id="284" r:id="rId9"/>
    <p:sldId id="269" r:id="rId10"/>
    <p:sldId id="267" r:id="rId11"/>
    <p:sldId id="275" r:id="rId12"/>
    <p:sldId id="276" r:id="rId13"/>
    <p:sldId id="262" r:id="rId14"/>
    <p:sldId id="270" r:id="rId15"/>
    <p:sldId id="271" r:id="rId16"/>
    <p:sldId id="272" r:id="rId17"/>
    <p:sldId id="273" r:id="rId18"/>
    <p:sldId id="281" r:id="rId19"/>
    <p:sldId id="259" r:id="rId20"/>
    <p:sldId id="264" r:id="rId21"/>
    <p:sldId id="263" r:id="rId22"/>
    <p:sldId id="280" r:id="rId23"/>
    <p:sldId id="282" r:id="rId2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6" userDrawn="1">
          <p15:clr>
            <a:srgbClr val="A4A3A4"/>
          </p15:clr>
        </p15:guide>
        <p15:guide id="2" pos="5448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orient="horz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000"/>
    <a:srgbClr val="175FAE"/>
    <a:srgbClr val="22B2C2"/>
    <a:srgbClr val="6DB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Objects="1">
      <p:cViewPr varScale="1">
        <p:scale>
          <a:sx n="109" d="100"/>
          <a:sy n="109" d="100"/>
        </p:scale>
        <p:origin x="662" y="82"/>
      </p:cViewPr>
      <p:guideLst>
        <p:guide orient="horz" pos="2676"/>
        <p:guide pos="5448"/>
        <p:guide pos="312"/>
        <p:guide orient="horz"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7885EA-F77C-E541-A058-19B11547528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BAB132-3053-7E4F-B2E8-E3907FC2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1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9CEEDB-B1D0-444A-BA70-92F7A8A2E8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B383CB-99FE-0E42-BA10-CE541889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383CB-99FE-0E42-BA10-CE5418897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-slide-logo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24" y="178796"/>
            <a:ext cx="4200829" cy="40280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42539"/>
            <a:ext cx="6400800" cy="794456"/>
          </a:xfrm>
        </p:spPr>
        <p:txBody>
          <a:bodyPr/>
          <a:lstStyle>
            <a:lvl1pPr marL="0" indent="0" algn="l">
              <a:buNone/>
              <a:defRPr>
                <a:solidFill>
                  <a:srgbClr val="175F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53677"/>
            <a:ext cx="7772400" cy="1102519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29611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8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3008313" cy="764286"/>
          </a:xfrm>
        </p:spPr>
        <p:txBody>
          <a:bodyPr anchor="t"/>
          <a:lstStyle>
            <a:lvl1pPr algn="l">
              <a:defRPr sz="2000" b="1">
                <a:solidFill>
                  <a:srgbClr val="175F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83464"/>
            <a:ext cx="5111750" cy="39646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" y="1047750"/>
            <a:ext cx="3008313" cy="3200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4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3008313" cy="764286"/>
          </a:xfrm>
        </p:spPr>
        <p:txBody>
          <a:bodyPr anchor="t"/>
          <a:lstStyle>
            <a:lvl1pPr algn="l">
              <a:defRPr sz="2000" b="1">
                <a:solidFill>
                  <a:srgbClr val="175F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83464"/>
            <a:ext cx="5111750" cy="39646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" y="1047750"/>
            <a:ext cx="3008313" cy="3200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06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1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l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7334" y="3798976"/>
            <a:ext cx="589630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587334" y="440548"/>
            <a:ext cx="5896308" cy="3316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8156448" cy="8572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200151"/>
            <a:ext cx="8156448" cy="30402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8156448" cy="8572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3776" y="1200151"/>
            <a:ext cx="8156448" cy="30402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59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4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76" y="1200150"/>
            <a:ext cx="402336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64" y="1200150"/>
            <a:ext cx="402336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3776" y="1200150"/>
            <a:ext cx="402336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6864" y="1200150"/>
            <a:ext cx="402336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4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46108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81564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0232" y="1177528"/>
            <a:ext cx="4040188" cy="47982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0232" y="1687830"/>
            <a:ext cx="4040188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994" y="1177528"/>
            <a:ext cx="4041775" cy="47982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11994" y="1687830"/>
            <a:ext cx="4041775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7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5FAE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6976" y="4366961"/>
            <a:ext cx="2183729" cy="53856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90232" y="1177528"/>
            <a:ext cx="4040188" cy="47982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90232" y="1687830"/>
            <a:ext cx="4040188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994" y="1177528"/>
            <a:ext cx="4041775" cy="47982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11994" y="1687830"/>
            <a:ext cx="4041775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2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8166"/>
            <a:ext cx="9144000" cy="513892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03138"/>
            <a:ext cx="2133600" cy="30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50D04AE-9F87-9B4B-8485-05F6E39995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8156448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" y="1200151"/>
            <a:ext cx="8156448" cy="30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0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59" r:id="rId5"/>
    <p:sldLayoutId id="2147483652" r:id="rId6"/>
    <p:sldLayoutId id="2147483672" r:id="rId7"/>
    <p:sldLayoutId id="2147483653" r:id="rId8"/>
    <p:sldLayoutId id="2147483673" r:id="rId9"/>
    <p:sldLayoutId id="2147483654" r:id="rId10"/>
    <p:sldLayoutId id="2147483674" r:id="rId11"/>
    <p:sldLayoutId id="2147483656" r:id="rId12"/>
    <p:sldLayoutId id="2147483675" r:id="rId13"/>
    <p:sldLayoutId id="2147483657" r:id="rId14"/>
    <p:sldLayoutId id="2147483676" r:id="rId15"/>
    <p:sldLayoutId id="214748367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5FA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4qsfBCatgX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acas.libguides.com/deescalation" TargetMode="External"/><Relationship Id="rId2" Type="http://schemas.openxmlformats.org/officeDocument/2006/relationships/hyperlink" Target="https://www.crisispreventi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christianconte.com/" TargetMode="External"/><Relationship Id="rId4" Type="http://schemas.openxmlformats.org/officeDocument/2006/relationships/hyperlink" Target="https://hub.tmlt.org/tmlt-blog/de-escalation-techniques-and-resour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034476"/>
            <a:ext cx="7162800" cy="11025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County Veterans Service Officers Association of Florida</a:t>
            </a:r>
          </a:p>
          <a:p>
            <a:r>
              <a:rPr lang="en-US" dirty="0"/>
              <a:t>Fall Conference and Training</a:t>
            </a:r>
          </a:p>
          <a:p>
            <a:r>
              <a:rPr lang="en-US" dirty="0"/>
              <a:t>October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De-escalating People in Crisis</a:t>
            </a:r>
          </a:p>
        </p:txBody>
      </p:sp>
    </p:spTree>
    <p:extLst>
      <p:ext uri="{BB962C8B-B14F-4D97-AF65-F5344CB8AC3E}">
        <p14:creationId xmlns:p14="http://schemas.microsoft.com/office/powerpoint/2010/main" val="173272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4E0E7-90E6-4AF7-A69C-1B661BE6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5" b="15478"/>
          <a:stretch/>
        </p:blipFill>
        <p:spPr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143000" y="2814637"/>
            <a:ext cx="7639046" cy="18395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/>
              <a:t>Anger is an acid that can do more harm to the vessel in which it is stored than to anything on which it is poured.</a:t>
            </a:r>
          </a:p>
          <a:p>
            <a:pPr marL="0" indent="0" defTabSz="91440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i="1" dirty="0"/>
              <a:t>– Mark Twain, American writer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484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050D04AE-9F87-9B4B-8485-05F6E3999503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10</a:t>
            </a:fld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4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E138-A2C3-4F62-9E7D-40B7B2C6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(EQ)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DB5C-19BE-407C-B57C-ECB11AD9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 can not effectively de-escalate a situation if we can not de-escalate ourselves.</a:t>
            </a:r>
          </a:p>
          <a:p>
            <a:pPr>
              <a:spcAft>
                <a:spcPts val="1200"/>
              </a:spcAft>
            </a:pPr>
            <a:r>
              <a:rPr lang="en-US" dirty="0"/>
              <a:t>Keep our emotions in check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Challenging, but important!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F3D2-B7E6-4290-A5B6-5BA395E28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7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E138-A2C3-4F62-9E7D-40B7B2C6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Heightened Emotional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DB5C-19BE-407C-B57C-ECB11AD9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00151"/>
            <a:ext cx="8156448" cy="281939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Anger or gross over-reaction</a:t>
            </a:r>
          </a:p>
          <a:p>
            <a:pPr>
              <a:spcAft>
                <a:spcPts val="1200"/>
              </a:spcAft>
            </a:pPr>
            <a:r>
              <a:rPr lang="en-US" dirty="0"/>
              <a:t>Not objective</a:t>
            </a:r>
          </a:p>
          <a:p>
            <a:pPr>
              <a:spcAft>
                <a:spcPts val="1200"/>
              </a:spcAft>
            </a:pPr>
            <a:r>
              <a:rPr lang="en-US" dirty="0"/>
              <a:t>Not rational</a:t>
            </a:r>
          </a:p>
          <a:p>
            <a:pPr>
              <a:spcAft>
                <a:spcPts val="1200"/>
              </a:spcAft>
            </a:pPr>
            <a:r>
              <a:rPr lang="en-US" dirty="0"/>
              <a:t>Unmanaged emotions ‘hijack’ reasoning and logic, contributing to responses we may subsequently regret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F3D2-B7E6-4290-A5B6-5BA395E28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99C4-FC3E-4ACE-AEDA-12DBF50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experience at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B632A-365B-43A4-A796-2D345C7B8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946" y="1200150"/>
            <a:ext cx="5244108" cy="30400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41A90-F17E-48E4-BB1A-2BFB2C006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8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F9A73-7C99-4277-B5D0-B6B6DA8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De-escalate Someone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0C75E-9222-4193-97B1-28EDC72D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76351"/>
            <a:ext cx="8156448" cy="2590799"/>
          </a:xfrm>
        </p:spPr>
        <p:txBody>
          <a:bodyPr>
            <a:normAutofit/>
          </a:bodyPr>
          <a:lstStyle/>
          <a:p>
            <a:pPr marL="0" indent="3657600">
              <a:spcAft>
                <a:spcPts val="1200"/>
              </a:spcAft>
              <a:buNone/>
            </a:pPr>
            <a:r>
              <a:rPr lang="en-US" b="1" dirty="0"/>
              <a:t>Dr. Christian Conte</a:t>
            </a:r>
          </a:p>
          <a:p>
            <a:pPr marL="0" indent="3657600">
              <a:spcAft>
                <a:spcPts val="1200"/>
              </a:spcAft>
              <a:buNone/>
            </a:pPr>
            <a:r>
              <a:rPr lang="en-US" dirty="0"/>
              <a:t>#MuchPeace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u="sng" dirty="0">
                <a:hlinkClick r:id="rId2"/>
              </a:rPr>
              <a:t>https://www.youtube.com/watch?v=4qsfBCatgX8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7ABC5-BD5F-4FDD-A95A-1BE11ADA2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1AA4C5B-B641-4F43-B47A-960E369FA62B}"/>
              </a:ext>
            </a:extLst>
          </p:cNvPr>
          <p:cNvSpPr txBox="1">
            <a:spLocks/>
          </p:cNvSpPr>
          <p:nvPr/>
        </p:nvSpPr>
        <p:spPr>
          <a:xfrm>
            <a:off x="9144000" y="3293668"/>
            <a:ext cx="81565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29775-ECBA-4978-A7DD-1C6FC1A92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7" y="1047750"/>
            <a:ext cx="2324609" cy="28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F9A73-7C99-4277-B5D0-B6B6DA8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 to De-escalation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0C75E-9222-4193-97B1-28EDC72D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76351"/>
            <a:ext cx="8156448" cy="25907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Validate</a:t>
            </a:r>
            <a:r>
              <a:rPr lang="en-US" dirty="0"/>
              <a:t> – recognize how other person feels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Help people find options </a:t>
            </a:r>
            <a:r>
              <a:rPr lang="en-US" dirty="0"/>
              <a:t>– there is always a choice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Provide a safe emotional space </a:t>
            </a:r>
            <a:r>
              <a:rPr lang="en-US" dirty="0"/>
              <a:t>– respect their free will to choose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7ABC5-BD5F-4FDD-A95A-1BE11ADA2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3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2A7BE-9509-4738-8300-7FD153F94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09"/>
          <a:stretch/>
        </p:blipFill>
        <p:spPr>
          <a:xfrm>
            <a:off x="5797198" y="1428750"/>
            <a:ext cx="3346802" cy="2811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8156448" cy="857250"/>
          </a:xfrm>
        </p:spPr>
        <p:txBody>
          <a:bodyPr/>
          <a:lstStyle/>
          <a:p>
            <a:r>
              <a:rPr lang="en-US"/>
              <a:t>What would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140715"/>
            <a:ext cx="5068824" cy="309970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You ask a person how you can help. They shove a chair, swear, walk to the other side of the room and yell, </a:t>
            </a:r>
            <a:br>
              <a:rPr lang="en-US" dirty="0"/>
            </a:br>
            <a:r>
              <a:rPr lang="en-US" b="1" i="1" dirty="0"/>
              <a:t>“YOU PROBABLY CAN’T! Nobody has been able to help me yet!”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</p:spPr>
        <p:txBody>
          <a:bodyPr/>
          <a:lstStyle/>
          <a:p>
            <a:fld id="{050D04AE-9F87-9B4B-8485-05F6E39995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24" y="283464"/>
            <a:ext cx="5410200" cy="857250"/>
          </a:xfrm>
        </p:spPr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77" y="1198519"/>
            <a:ext cx="5574323" cy="304963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You explain to a Veteran she needs to provide a diagnosis for her claim. An empty pill bottle is not appropriate evidence.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She rises from her chair and makes a fist. You ask her to leave your office.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On her way out she turns off your light and states, </a:t>
            </a:r>
            <a:r>
              <a:rPr lang="en-US" sz="2400" b="1" i="1" dirty="0"/>
              <a:t>“I’LL MAKE SURE YOU GO TO HELL!”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</p:spPr>
        <p:txBody>
          <a:bodyPr/>
          <a:lstStyle/>
          <a:p>
            <a:fld id="{050D04AE-9F87-9B4B-8485-05F6E39995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6C8DD-DF61-4D77-BD56-5C6CF04A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57150"/>
            <a:ext cx="343074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83464"/>
            <a:ext cx="6491328" cy="857250"/>
          </a:xfrm>
        </p:spPr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200151"/>
            <a:ext cx="6211824" cy="2590799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person is complaining about not seeing a Veteran Service Officer. The more he talks about not getting in, the angrier he is getting.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Seeing a service officer is not an option since all VSOs are with clients and have no openings for the rest of the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610847"/>
            <a:ext cx="2133600" cy="274637"/>
          </a:xfrm>
        </p:spPr>
        <p:txBody>
          <a:bodyPr/>
          <a:lstStyle/>
          <a:p>
            <a:fld id="{050D04AE-9F87-9B4B-8485-05F6E39995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9F5E9-0E2F-4C9D-8DC6-63101295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7" t="7037" r="7500" b="2593"/>
          <a:stretch/>
        </p:blipFill>
        <p:spPr>
          <a:xfrm>
            <a:off x="6985104" y="0"/>
            <a:ext cx="215889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CD01-B263-4EB6-8B31-B920925E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Not Sure?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80B9C-9B36-4BDC-AAC9-8A442D452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D8F0345-3266-4764-B797-59893FF30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314575" y="1238250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C47E-F35E-4467-8147-30DE5308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we here today?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0884A-E2B3-4A86-B6FF-F59903AB9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352551"/>
            <a:ext cx="8472286" cy="2636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D2AD-DED1-40D8-8382-D90EDD1C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2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C12-BA2C-4E0B-A861-DE4A8BA7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CC6C-3536-4336-9D5D-CECF2BC8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Crisis Prevention Institute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hlinkClick r:id="rId2"/>
              </a:rPr>
              <a:t>https://www.crisisprevention.com/</a:t>
            </a:r>
            <a:endParaRPr lang="en-US" sz="1800" dirty="0"/>
          </a:p>
          <a:p>
            <a:r>
              <a:rPr lang="en-US" sz="2800" dirty="0"/>
              <a:t>OACAS Library Guides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hlinkClick r:id="rId3"/>
              </a:rPr>
              <a:t>https://oacas.libguides.com/deescalation</a:t>
            </a:r>
            <a:endParaRPr lang="en-US" sz="1800" dirty="0"/>
          </a:p>
          <a:p>
            <a:r>
              <a:rPr lang="en-US" sz="2800" dirty="0"/>
              <a:t>Texas Medical Liability Trust Risk Management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hlinkClick r:id="rId4"/>
              </a:rPr>
              <a:t>https://hub.tmlt.org/tmlt-blog/de-escalation-techniques-and-resources</a:t>
            </a:r>
            <a:endParaRPr lang="en-US" sz="1800" dirty="0"/>
          </a:p>
          <a:p>
            <a:r>
              <a:rPr lang="en-US" sz="2800" dirty="0"/>
              <a:t>Dr. Christian Conte</a:t>
            </a:r>
          </a:p>
          <a:p>
            <a:pPr lvl="1"/>
            <a:r>
              <a:rPr lang="en-US" sz="1800" dirty="0">
                <a:hlinkClick r:id="rId5"/>
              </a:rPr>
              <a:t>http://www.drchristianconte.com/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88EDD-2891-431E-B299-C637F2FB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C47E-F35E-4467-8147-30DE5308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De-escalation Training?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C7D0-E85F-4014-A695-F77B0DED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76351"/>
            <a:ext cx="8156448" cy="2819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dirty="0" err="1"/>
              <a:t>Many</a:t>
            </a:r>
            <a:r>
              <a:rPr lang="es-ES" sz="2800" dirty="0"/>
              <a:t> Veteran Services </a:t>
            </a:r>
            <a:r>
              <a:rPr lang="es-ES" sz="2800" dirty="0" err="1"/>
              <a:t>offices</a:t>
            </a:r>
            <a:r>
              <a:rPr lang="es-ES" sz="2800" dirty="0"/>
              <a:t> are </a:t>
            </a:r>
            <a:r>
              <a:rPr lang="es-ES" sz="2800" dirty="0" err="1"/>
              <a:t>part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br>
              <a:rPr lang="es-ES" sz="2800" dirty="0"/>
            </a:br>
            <a:r>
              <a:rPr lang="es-ES" sz="2800" dirty="0"/>
              <a:t>Human Services </a:t>
            </a:r>
            <a:r>
              <a:rPr lang="es-ES" sz="2800" dirty="0" err="1"/>
              <a:t>Departments</a:t>
            </a:r>
            <a:endParaRPr lang="es-E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Customers in crisis visit for financial assistance and case management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Most have often experienced trauma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Some Veterans are simply angry with the VA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D2AD-DED1-40D8-8382-D90EDD1C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5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55923-A70A-4EA7-95E5-91FB52DA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Individual 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F7B58-99CF-475E-99DF-C81E6BB55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situation</a:t>
            </a:r>
          </a:p>
          <a:p>
            <a:r>
              <a:rPr lang="en-US" dirty="0"/>
              <a:t>Emotional health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Physical health</a:t>
            </a:r>
          </a:p>
          <a:p>
            <a:r>
              <a:rPr lang="en-US" dirty="0"/>
              <a:t>Work stress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B447CC-C77F-4EAC-A4D6-76DB78853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issues</a:t>
            </a:r>
          </a:p>
          <a:p>
            <a:r>
              <a:rPr lang="en-US" dirty="0"/>
              <a:t>Family dynamics</a:t>
            </a:r>
          </a:p>
          <a:p>
            <a:r>
              <a:rPr lang="en-US" dirty="0"/>
              <a:t>Personal relationships </a:t>
            </a:r>
            <a:r>
              <a:rPr lang="en-US" i="1" dirty="0"/>
              <a:t>(or lack of)</a:t>
            </a:r>
          </a:p>
          <a:p>
            <a:r>
              <a:rPr lang="en-US" dirty="0"/>
              <a:t>LIFE!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1DFE2-69B9-44C5-B32C-CCF3C1C35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C47E-F35E-4467-8147-30DE5308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C7D0-E85F-4014-A695-F77B0DED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76351"/>
            <a:ext cx="8156448" cy="2819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decrease</a:t>
            </a:r>
            <a:r>
              <a:rPr lang="es-ES" dirty="0"/>
              <a:t> in </a:t>
            </a:r>
            <a:r>
              <a:rPr lang="es-ES" dirty="0" err="1"/>
              <a:t>extent</a:t>
            </a:r>
            <a:r>
              <a:rPr lang="es-ES" dirty="0"/>
              <a:t>, </a:t>
            </a:r>
            <a:r>
              <a:rPr lang="es-ES" dirty="0" err="1"/>
              <a:t>volume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scope</a:t>
            </a:r>
            <a:endParaRPr lang="es-E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s-ES" i="1" dirty="0" err="1"/>
              <a:t>Merriam</a:t>
            </a:r>
            <a:r>
              <a:rPr lang="es-ES" i="1" dirty="0"/>
              <a:t>-Webster</a:t>
            </a:r>
            <a:br>
              <a:rPr lang="es-ES" dirty="0"/>
            </a:br>
            <a:endParaRPr lang="es-ES" dirty="0"/>
          </a:p>
          <a:p>
            <a:r>
              <a:rPr lang="en-US" dirty="0"/>
              <a:t>reduction of the intensity of a conflict or potentially violent situation</a:t>
            </a:r>
          </a:p>
          <a:p>
            <a:pPr lvl="1"/>
            <a:r>
              <a:rPr lang="en-US" i="1" dirty="0"/>
              <a:t>Oxford Dictionary</a:t>
            </a:r>
            <a:endParaRPr lang="es-ES" i="1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D2AD-DED1-40D8-8382-D90EDD1C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6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878B9-7CE9-4B9E-86F7-CB634A7B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119"/>
            <a:ext cx="6096000" cy="43185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80FA-A2A2-46D1-A865-8438C4139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03138"/>
            <a:ext cx="2133600" cy="302101"/>
          </a:xfrm>
        </p:spPr>
        <p:txBody>
          <a:bodyPr/>
          <a:lstStyle/>
          <a:p>
            <a:fld id="{050D04AE-9F87-9B4B-8485-05F6E39995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9351A-EE44-4DEB-8EE7-75ABA1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2" y="0"/>
            <a:ext cx="2837697" cy="4248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1DB141-A08E-48EC-86A2-F898018A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64" y="209550"/>
            <a:ext cx="5822359" cy="857250"/>
          </a:xfrm>
        </p:spPr>
        <p:txBody>
          <a:bodyPr/>
          <a:lstStyle/>
          <a:p>
            <a:r>
              <a:rPr lang="en-US" dirty="0"/>
              <a:t>Many Types of Anger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86832D-A383-4667-90EB-26EB72FA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908" y="1352551"/>
            <a:ext cx="3268136" cy="685799"/>
          </a:xfrm>
        </p:spPr>
        <p:txBody>
          <a:bodyPr>
            <a:normAutofit fontScale="92500"/>
          </a:bodyPr>
          <a:lstStyle/>
          <a:p>
            <a:r>
              <a:rPr lang="en-US" dirty="0"/>
              <a:t>Some are SILENT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17CAE005-3BE7-40AC-9982-36ECD502755B}"/>
              </a:ext>
            </a:extLst>
          </p:cNvPr>
          <p:cNvSpPr txBox="1">
            <a:spLocks/>
          </p:cNvSpPr>
          <p:nvPr/>
        </p:nvSpPr>
        <p:spPr>
          <a:xfrm>
            <a:off x="3733800" y="2571750"/>
            <a:ext cx="3268136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are LOUD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4E659-946B-43DC-AF4C-153AA08CB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40619"/>
            <a:ext cx="2209800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8CEF07-C42D-4B67-8170-C564B41B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133350"/>
            <a:ext cx="8156448" cy="857250"/>
          </a:xfrm>
        </p:spPr>
        <p:txBody>
          <a:bodyPr/>
          <a:lstStyle/>
          <a:p>
            <a:r>
              <a:rPr lang="en-US" dirty="0"/>
              <a:t>Angry Person’s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B2F3-7089-42CC-A080-7829B795A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BB97-142D-4941-AEB8-E6FDA1C3DAC0}"/>
              </a:ext>
            </a:extLst>
          </p:cNvPr>
          <p:cNvSpPr txBox="1"/>
          <p:nvPr/>
        </p:nvSpPr>
        <p:spPr>
          <a:xfrm>
            <a:off x="685800" y="31000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Escalating Person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1E985-D00C-4077-A843-2AAD6D66D7E8}"/>
              </a:ext>
            </a:extLst>
          </p:cNvPr>
          <p:cNvSpPr txBox="1"/>
          <p:nvPr/>
        </p:nvSpPr>
        <p:spPr>
          <a:xfrm>
            <a:off x="4191000" y="4384856"/>
            <a:ext cx="61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71885-AAFF-4A7B-9DBC-35D0EA609697}"/>
              </a:ext>
            </a:extLst>
          </p:cNvPr>
          <p:cNvSpPr txBox="1"/>
          <p:nvPr/>
        </p:nvSpPr>
        <p:spPr>
          <a:xfrm>
            <a:off x="6230236" y="3100004"/>
            <a:ext cx="25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person wants: </a:t>
            </a:r>
          </a:p>
          <a:p>
            <a:pPr algn="ctr"/>
            <a:r>
              <a:rPr lang="en-US" dirty="0"/>
              <a:t>their unmet needs met!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DF8F8-3041-45B7-A4D9-1C24430E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7350"/>
            <a:ext cx="1790042" cy="1340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6EA75-975A-4EC7-B3A7-7BFC7629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8" r="14860"/>
          <a:stretch/>
        </p:blipFill>
        <p:spPr>
          <a:xfrm>
            <a:off x="6553200" y="1657350"/>
            <a:ext cx="1737360" cy="1309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39A42A-EE50-47E2-801E-5F8E16E2CC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91"/>
          <a:stretch/>
        </p:blipFill>
        <p:spPr>
          <a:xfrm>
            <a:off x="3619501" y="946407"/>
            <a:ext cx="1790041" cy="344889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CB05E16-70F9-4100-864B-D7A192A7DA63}"/>
              </a:ext>
            </a:extLst>
          </p:cNvPr>
          <p:cNvSpPr/>
          <p:nvPr/>
        </p:nvSpPr>
        <p:spPr>
          <a:xfrm>
            <a:off x="2705645" y="2195695"/>
            <a:ext cx="685800" cy="40499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D12B6D9-9B07-467F-8A6B-85DCC4B9D65E}"/>
              </a:ext>
            </a:extLst>
          </p:cNvPr>
          <p:cNvSpPr/>
          <p:nvPr/>
        </p:nvSpPr>
        <p:spPr>
          <a:xfrm>
            <a:off x="5638471" y="2195695"/>
            <a:ext cx="685800" cy="40499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0DF83D-7581-4306-A338-22093C0E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Gained By Verbally Acting 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584EA9-E186-4270-8FD1-1FFE0B008D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Person gets something they want or out of something they don’t like</a:t>
            </a:r>
          </a:p>
          <a:p>
            <a:pPr>
              <a:spcAft>
                <a:spcPts val="1200"/>
              </a:spcAft>
            </a:pPr>
            <a:r>
              <a:rPr lang="en-US" dirty="0"/>
              <a:t>Likely learned behavior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B43474-36E6-499A-847B-40693CB401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their best to get their needs met: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Love and belonging</a:t>
            </a:r>
          </a:p>
          <a:p>
            <a:pPr lvl="1"/>
            <a:r>
              <a:rPr lang="en-US" dirty="0"/>
              <a:t>Fun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B405F-C73A-41B4-ABEE-46B11B894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0D04AE-9F87-9B4B-8485-05F6E39995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0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44CD754E55F43BF54A4BCEFC614BE" ma:contentTypeVersion="7" ma:contentTypeDescription="Create a new document." ma:contentTypeScope="" ma:versionID="f68095992d8ee9e693759b5fd8a61d84">
  <xsd:schema xmlns:xsd="http://www.w3.org/2001/XMLSchema" xmlns:xs="http://www.w3.org/2001/XMLSchema" xmlns:p="http://schemas.microsoft.com/office/2006/metadata/properties" xmlns:ns1="http://schemas.microsoft.com/sharepoint/v3" xmlns:ns2="c69f26f9-e5c4-4ffc-87ed-5e58e5850706" xmlns:ns3="de438d7c-29a3-413c-8ca6-122a62e97a80" targetNamespace="http://schemas.microsoft.com/office/2006/metadata/properties" ma:root="true" ma:fieldsID="9dc9ffa6a2c85f62c4d0ae9d8437bf2d" ns1:_="" ns2:_="" ns3:_="">
    <xsd:import namespace="http://schemas.microsoft.com/sharepoint/v3"/>
    <xsd:import namespace="c69f26f9-e5c4-4ffc-87ed-5e58e5850706"/>
    <xsd:import namespace="de438d7c-29a3-413c-8ca6-122a62e97a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f26f9-e5c4-4ffc-87ed-5e58e5850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38d7c-29a3-413c-8ca6-122a62e97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3DF544-4C01-49D8-A1D0-02F7BAF626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AC548-396B-4340-9150-02A0370A1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9f26f9-e5c4-4ffc-87ed-5e58e5850706"/>
    <ds:schemaRef ds:uri="de438d7c-29a3-413c-8ca6-122a62e97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550080-04BC-461D-97D1-128F957C373E}">
  <ds:schemaRefs>
    <ds:schemaRef ds:uri="http://schemas.microsoft.com/office/2006/metadata/properties"/>
    <ds:schemaRef ds:uri="c69f26f9-e5c4-4ffc-87ed-5e58e5850706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de438d7c-29a3-413c-8ca6-122a62e97a8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575</Words>
  <Application>Microsoft Office PowerPoint</Application>
  <PresentationFormat>On-screen Show (16:9)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De-escalating People in Crisis</vt:lpstr>
      <vt:lpstr>Why are we here today?</vt:lpstr>
      <vt:lpstr>Why This De-escalation Training?</vt:lpstr>
      <vt:lpstr>Sources of Individual Stress</vt:lpstr>
      <vt:lpstr>De-escalation</vt:lpstr>
      <vt:lpstr>PowerPoint Presentation</vt:lpstr>
      <vt:lpstr>Many Types of Anger</vt:lpstr>
      <vt:lpstr>Angry Person’s View</vt:lpstr>
      <vt:lpstr>What’s Gained By Verbally Acting Out</vt:lpstr>
      <vt:lpstr>PowerPoint Presentation</vt:lpstr>
      <vt:lpstr>Emotional Intelligence (EQ)</vt:lpstr>
      <vt:lpstr>Heightened Emotional Responses</vt:lpstr>
      <vt:lpstr>What do YOU experience at work?</vt:lpstr>
      <vt:lpstr>How to De-escalate Someone</vt:lpstr>
      <vt:lpstr>Three Steps to De-escalation</vt:lpstr>
      <vt:lpstr>What would YOU do?</vt:lpstr>
      <vt:lpstr>What would YOU do?</vt:lpstr>
      <vt:lpstr>What would YOU do?</vt:lpstr>
      <vt:lpstr>Still Not Sure?</vt:lpstr>
      <vt:lpstr>De-escalation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De-escalating People in Crisis</dc:title>
  <dc:creator>Henderson, Jocene</dc:creator>
  <cp:lastModifiedBy>Henderson, Jocene</cp:lastModifiedBy>
  <cp:revision>79</cp:revision>
  <dcterms:created xsi:type="dcterms:W3CDTF">2021-06-09T13:30:29Z</dcterms:created>
  <dcterms:modified xsi:type="dcterms:W3CDTF">2021-09-28T22:04:00Z</dcterms:modified>
</cp:coreProperties>
</file>