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05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A3EE2-F1CB-4C4C-B1A6-F1FC9129D28D}" type="datetimeFigureOut">
              <a:rPr lang="en-US" smtClean="0"/>
              <a:t>09/13/2021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E249E-762E-4064-B22C-A399E11DC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9925" y="330200"/>
            <a:ext cx="5518150" cy="4138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2615-B5EC-45E8-9D56-46B81AB3CF3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3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3784596"/>
            <a:ext cx="9144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0" y="64001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376872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11"/>
          <p:cNvSpPr>
            <a:spLocks noGrp="1"/>
          </p:cNvSpPr>
          <p:nvPr>
            <p:ph type="ctrTitle" hasCustomPrompt="1"/>
          </p:nvPr>
        </p:nvSpPr>
        <p:spPr>
          <a:xfrm>
            <a:off x="0" y="2074334"/>
            <a:ext cx="9144000" cy="1834729"/>
          </a:xfrm>
        </p:spPr>
        <p:txBody>
          <a:bodyPr>
            <a:normAutofit/>
          </a:bodyPr>
          <a:lstStyle>
            <a:lvl1pPr>
              <a:defRPr sz="4400" b="0" i="0">
                <a:latin typeface="Georgia"/>
                <a:cs typeface="Georgia"/>
              </a:defRPr>
            </a:lvl1pPr>
          </a:lstStyle>
          <a:p>
            <a:r>
              <a:rPr lang="en-US" dirty="0">
                <a:solidFill>
                  <a:srgbClr val="0083BE"/>
                </a:solidFill>
              </a:rPr>
              <a:t>Title of Presentation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"/>
            <a:ext cx="9144000" cy="9228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2"/>
            <a:ext cx="9144000" cy="533399"/>
          </a:xfrm>
          <a:prstGeom prst="rect">
            <a:avLst/>
          </a:prstGeom>
          <a:solidFill>
            <a:srgbClr val="013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308" y="106555"/>
            <a:ext cx="44319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300" i="1" dirty="0">
                <a:solidFill>
                  <a:prstClr val="white"/>
                </a:solidFill>
                <a:latin typeface="Georgia"/>
                <a:cs typeface="Georgia"/>
              </a:rPr>
              <a:t>Veterans Benefits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40944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6313"/>
            <a:ext cx="8229600" cy="4869857"/>
          </a:xfrm>
        </p:spPr>
        <p:txBody>
          <a:bodyPr/>
          <a:lstStyle>
            <a:lvl1pPr>
              <a:defRPr sz="2200">
                <a:latin typeface="Myriad Pro"/>
              </a:defRPr>
            </a:lvl1pPr>
            <a:lvl2pPr>
              <a:defRPr sz="2000">
                <a:latin typeface="Myriad Pro"/>
              </a:defRPr>
            </a:lvl2pPr>
            <a:lvl3pPr>
              <a:defRPr sz="1800">
                <a:latin typeface="Myriad Pro"/>
              </a:defRPr>
            </a:lvl3pPr>
            <a:lvl4pPr>
              <a:defRPr sz="1800">
                <a:latin typeface="Myriad Pro"/>
              </a:defRPr>
            </a:lvl4pPr>
            <a:lvl5pPr>
              <a:defRPr sz="1800">
                <a:latin typeface="Myriad 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503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534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580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9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46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939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"/>
            <a:ext cx="8229600" cy="9391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0162"/>
            <a:ext cx="8229600" cy="464722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>
                <a:solidFill>
                  <a:srgbClr val="000000"/>
                </a:solidFill>
              </a:rPr>
              <a:t>July 18,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4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>
                <a:solidFill>
                  <a:srgbClr val="000000"/>
                </a:solidFill>
              </a:rPr>
              <a:t>July 18,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1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7"/>
            <a:ext cx="8458200" cy="1143000"/>
          </a:xfrm>
        </p:spPr>
        <p:txBody>
          <a:bodyPr>
            <a:normAutofit/>
          </a:bodyPr>
          <a:lstStyle>
            <a:lvl1pPr algn="l">
              <a:defRPr sz="4800" b="1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0485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40485"/>
            <a:ext cx="34290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r>
              <a:rPr lang="en-US">
                <a:solidFill>
                  <a:prstClr val="white">
                    <a:lumMod val="75000"/>
                  </a:prstClr>
                </a:solidFill>
              </a:rPr>
              <a:t>July 18, 2018</a:t>
            </a:r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1600" y="6340485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fld id="{04F7EA0F-F264-4DBA-8450-109ED0C85B89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81000" y="1447800"/>
            <a:ext cx="8458200" cy="45720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341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>
                <a:solidFill>
                  <a:srgbClr val="000000"/>
                </a:solidFill>
              </a:rPr>
              <a:t>July 18,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2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"/>
            <a:ext cx="9144000" cy="778933"/>
          </a:xfrm>
          <a:prstGeom prst="rect">
            <a:avLst/>
          </a:prstGeom>
          <a:solidFill>
            <a:srgbClr val="013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6324608"/>
            <a:ext cx="9144000" cy="533399"/>
          </a:xfrm>
          <a:prstGeom prst="rect">
            <a:avLst/>
          </a:prstGeom>
          <a:solidFill>
            <a:srgbClr val="013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78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8946"/>
            <a:ext cx="8229600" cy="464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2308" y="6422688"/>
            <a:ext cx="44319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300" i="1" dirty="0">
                <a:solidFill>
                  <a:prstClr val="white"/>
                </a:solidFill>
                <a:latin typeface="Georgia"/>
                <a:cs typeface="Georgia"/>
              </a:rPr>
              <a:t>Veterans Benefits Administration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0" y="5187943"/>
            <a:ext cx="4431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i="1" dirty="0">
                <a:solidFill>
                  <a:prstClr val="white"/>
                </a:solidFill>
                <a:latin typeface="Georgia"/>
                <a:cs typeface="Georgia"/>
              </a:rPr>
              <a:t>Veterans Benefits Administration</a:t>
            </a:r>
          </a:p>
        </p:txBody>
      </p:sp>
      <p:pic>
        <p:nvPicPr>
          <p:cNvPr id="12" name="Picture 11" descr="VA slide logo.png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2601" y="6399105"/>
            <a:ext cx="1729251" cy="38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7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3. VA-PRIMARY-HORIZONTAL-WHITE-VECTOR2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5834" y="5687909"/>
            <a:ext cx="3886200" cy="86521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921247" y="2776155"/>
            <a:ext cx="4693756" cy="1400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endParaRPr lang="en-US" dirty="0">
              <a:solidFill>
                <a:srgbClr val="0083BE"/>
              </a:solidFill>
              <a:latin typeface="Myriad Pro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0" y="1627630"/>
            <a:ext cx="9141463" cy="147002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>
                    <a:lumMod val="50000"/>
                  </a:schemeClr>
                </a:solidFill>
              </a:rPr>
              <a:t>VA Appeals Modernization 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CC39A9-4BBD-46BA-8D51-7FD8BCE1FA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39" y="3328276"/>
            <a:ext cx="3124200" cy="106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88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5CE5-4180-4C63-8DBA-E4DF99BA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Appeals Modernization Act (AMA)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D9DA3A-1A91-439F-9AD1-386F28185F67}"/>
              </a:ext>
            </a:extLst>
          </p:cNvPr>
          <p:cNvSpPr txBox="1"/>
          <p:nvPr/>
        </p:nvSpPr>
        <p:spPr>
          <a:xfrm>
            <a:off x="256713" y="1751617"/>
            <a:ext cx="8458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August 23, 2017, the Veterans Appeals Improvement and Modernization Act of 2017 was signed into law.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3 DROC sites (</a:t>
            </a:r>
            <a:r>
              <a:rPr lang="en-US" dirty="0" err="1"/>
              <a:t>Seatac</a:t>
            </a:r>
            <a:r>
              <a:rPr lang="en-US" dirty="0"/>
              <a:t>, Saint Petersburg and Washington D.C.) created October 1,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New AMA law took effect on February 19, 2019</a:t>
            </a:r>
          </a:p>
          <a:p>
            <a:endParaRPr lang="en-US" b="1" dirty="0"/>
          </a:p>
          <a:p>
            <a:r>
              <a:rPr lang="en-US" b="1" dirty="0"/>
              <a:t>What does this law change?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VBA’s claims and appeals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VBA’s decision notification requirements</a:t>
            </a:r>
          </a:p>
          <a:p>
            <a:pPr lvl="1"/>
            <a:endParaRPr lang="en-US" dirty="0"/>
          </a:p>
          <a:p>
            <a:r>
              <a:rPr lang="en-US" b="1" dirty="0"/>
              <a:t>Who does this law impact?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VA administrations (VBA, VHA, NCA)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VBA claimants (Veterans, survivors, and other beneficiaries)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VBA Business Lines </a:t>
            </a:r>
            <a:r>
              <a:rPr lang="en-US" sz="1400" dirty="0"/>
              <a:t>(Compensation Service, Pension and Fiduciary Service, Loan Guaranty 	Service, Vocational Rehabilitation and Employment Service, Insurance Service, and Education Service)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VBA claims and appeals personnel</a:t>
            </a:r>
          </a:p>
        </p:txBody>
      </p:sp>
    </p:spTree>
    <p:extLst>
      <p:ext uri="{BB962C8B-B14F-4D97-AF65-F5344CB8AC3E}">
        <p14:creationId xmlns:p14="http://schemas.microsoft.com/office/powerpoint/2010/main" val="329259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5CE5-4180-4C63-8DBA-E4DF99BA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Appeals Modernization Act (AMA)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CF2A3F-2065-4326-85C6-D9E5B1BF7420}"/>
              </a:ext>
            </a:extLst>
          </p:cNvPr>
          <p:cNvSpPr txBox="1"/>
          <p:nvPr/>
        </p:nvSpPr>
        <p:spPr>
          <a:xfrm>
            <a:off x="609600" y="1295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AMA features a three option framework for claimants to choose from when dissatisfied with VA’s decision on their claim: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50CA7C-3DA0-4854-98CC-7D54DD7C2F45}"/>
              </a:ext>
            </a:extLst>
          </p:cNvPr>
          <p:cNvSpPr txBox="1"/>
          <p:nvPr/>
        </p:nvSpPr>
        <p:spPr>
          <a:xfrm>
            <a:off x="685800" y="2666999"/>
            <a:ext cx="2286000" cy="830997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Supplemental Claim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59F8D1-A66E-4CAF-83CE-1D48EB316A58}"/>
              </a:ext>
            </a:extLst>
          </p:cNvPr>
          <p:cNvSpPr txBox="1"/>
          <p:nvPr/>
        </p:nvSpPr>
        <p:spPr>
          <a:xfrm>
            <a:off x="3124200" y="2666998"/>
            <a:ext cx="22860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Higher Level Review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CD7A8F-EC06-4F40-807E-9D048DED131C}"/>
              </a:ext>
            </a:extLst>
          </p:cNvPr>
          <p:cNvSpPr txBox="1"/>
          <p:nvPr/>
        </p:nvSpPr>
        <p:spPr>
          <a:xfrm>
            <a:off x="5562600" y="2666998"/>
            <a:ext cx="2286000" cy="83099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Board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Appeal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05F544-4843-484C-8298-D94D97071B77}"/>
              </a:ext>
            </a:extLst>
          </p:cNvPr>
          <p:cNvSpPr txBox="1"/>
          <p:nvPr/>
        </p:nvSpPr>
        <p:spPr>
          <a:xfrm>
            <a:off x="457200" y="3810000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Additional changes found in the new law include:</a:t>
            </a:r>
          </a:p>
          <a:p>
            <a:endParaRPr lang="en-US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Improved notification of all VA decisions (8-point requirement)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Effective date protections for continuously pursued claims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Findings favorable to a claimant are binding on VA and Board adjudicators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Elimination of the split jurisdiction between VBA and the Board for appeals processing (no certification process)</a:t>
            </a:r>
          </a:p>
        </p:txBody>
      </p:sp>
    </p:spTree>
    <p:extLst>
      <p:ext uri="{BB962C8B-B14F-4D97-AF65-F5344CB8AC3E}">
        <p14:creationId xmlns:p14="http://schemas.microsoft.com/office/powerpoint/2010/main" val="288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5B6EB-A68D-40B3-B009-99372999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ctr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b="1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Under AMA, all decision notices must include all the following: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dentification of the issues adjudicated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A summary of the evidence considered by VA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A summary of applicable laws and regulations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dentification of findings favorable to the claimant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In the case of a denial, identification of elements not satisfied leading to the denial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An explanation of how to obtain or access evidence used in making the decision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If applicable, identification of the criteria that must be satisfied to grant the benefit sought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404040"/>
                </a:solidFill>
                <a:effectLst/>
                <a:latin typeface="Georgia" panose="02040502050405020303" pitchFamily="18" charset="0"/>
                <a:ea typeface="MS ????"/>
                <a:cs typeface="Times New Roman" panose="02020603050405020304" pitchFamily="18" charset="0"/>
              </a:rPr>
              <a:t>An explanation of the three review options and identification of the required forms to pursue each lane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9919574-5881-4D78-AB23-1B5BE2B34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3"/>
            <a:ext cx="8229600" cy="774700"/>
          </a:xfrm>
        </p:spPr>
        <p:txBody>
          <a:bodyPr/>
          <a:lstStyle/>
          <a:p>
            <a:r>
              <a:rPr lang="en-US" dirty="0"/>
              <a:t>Appeals Modernization Act (AMA)</a:t>
            </a:r>
          </a:p>
        </p:txBody>
      </p:sp>
    </p:spTree>
    <p:extLst>
      <p:ext uri="{BB962C8B-B14F-4D97-AF65-F5344CB8AC3E}">
        <p14:creationId xmlns:p14="http://schemas.microsoft.com/office/powerpoint/2010/main" val="2246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5CE5-4180-4C63-8DBA-E4DF99BA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Appeals Modernization Act (AMA)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5673E-37D0-4BBF-8B9F-E0F644F74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Veterans Served by Saint Petersburg DROC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03E1EF-C0B9-4689-8180-2A201DDFF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02971"/>
              </p:ext>
            </p:extLst>
          </p:nvPr>
        </p:nvGraphicFramePr>
        <p:xfrm>
          <a:off x="952500" y="2438400"/>
          <a:ext cx="7238999" cy="2748915"/>
        </p:xfrm>
        <a:graphic>
          <a:graphicData uri="http://schemas.openxmlformats.org/drawingml/2006/table">
            <a:tbl>
              <a:tblPr/>
              <a:tblGrid>
                <a:gridCol w="1438337">
                  <a:extLst>
                    <a:ext uri="{9D8B030D-6E8A-4147-A177-3AD203B41FA5}">
                      <a16:colId xmlns:a16="http://schemas.microsoft.com/office/drawing/2014/main" val="2697641068"/>
                    </a:ext>
                  </a:extLst>
                </a:gridCol>
                <a:gridCol w="2025027">
                  <a:extLst>
                    <a:ext uri="{9D8B030D-6E8A-4147-A177-3AD203B41FA5}">
                      <a16:colId xmlns:a16="http://schemas.microsoft.com/office/drawing/2014/main" val="692050393"/>
                    </a:ext>
                  </a:extLst>
                </a:gridCol>
                <a:gridCol w="2380167">
                  <a:extLst>
                    <a:ext uri="{9D8B030D-6E8A-4147-A177-3AD203B41FA5}">
                      <a16:colId xmlns:a16="http://schemas.microsoft.com/office/drawing/2014/main" val="210724651"/>
                    </a:ext>
                  </a:extLst>
                </a:gridCol>
                <a:gridCol w="1395468">
                  <a:extLst>
                    <a:ext uri="{9D8B030D-6E8A-4147-A177-3AD203B41FA5}">
                      <a16:colId xmlns:a16="http://schemas.microsoft.com/office/drawing/2014/main" val="2284515239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 fontAlgn="b"/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Level Reviews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Supplemental Claims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Legacy Appeals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49781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38367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87148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31843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372</Words>
  <Application>Microsoft Office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Myriad Pro</vt:lpstr>
      <vt:lpstr>Symbol</vt:lpstr>
      <vt:lpstr>2_Office Theme</vt:lpstr>
      <vt:lpstr>VA Appeals Modernization Act</vt:lpstr>
      <vt:lpstr>Appeals Modernization Act (AMA)</vt:lpstr>
      <vt:lpstr>Appeals Modernization Act (AMA)</vt:lpstr>
      <vt:lpstr>Appeals Modernization Act (AMA)</vt:lpstr>
      <vt:lpstr>Appeals Modernization Act (AMA)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Department of Veterans Affairs</dc:creator>
  <cp:lastModifiedBy>Brown, James M, VBASPT</cp:lastModifiedBy>
  <cp:revision>21</cp:revision>
  <dcterms:created xsi:type="dcterms:W3CDTF">2018-04-05T16:27:35Z</dcterms:created>
  <dcterms:modified xsi:type="dcterms:W3CDTF">2021-09-13T19:54:29Z</dcterms:modified>
</cp:coreProperties>
</file>