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372" r:id="rId3"/>
    <p:sldId id="371" r:id="rId4"/>
    <p:sldId id="387" r:id="rId5"/>
    <p:sldId id="381" r:id="rId6"/>
    <p:sldId id="373" r:id="rId7"/>
    <p:sldId id="380" r:id="rId8"/>
    <p:sldId id="375" r:id="rId9"/>
    <p:sldId id="378" r:id="rId10"/>
    <p:sldId id="388" r:id="rId11"/>
    <p:sldId id="370" r:id="rId12"/>
    <p:sldId id="379" r:id="rId13"/>
    <p:sldId id="386" r:id="rId14"/>
    <p:sldId id="382" r:id="rId15"/>
    <p:sldId id="377" r:id="rId16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4D0B"/>
    <a:srgbClr val="F162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5348" autoAdjust="0"/>
    <p:restoredTop sz="96036" autoAdjust="0"/>
  </p:normalViewPr>
  <p:slideViewPr>
    <p:cSldViewPr snapToGrid="0">
      <p:cViewPr varScale="1">
        <p:scale>
          <a:sx n="101" d="100"/>
          <a:sy n="101" d="100"/>
        </p:scale>
        <p:origin x="69" y="8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39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08516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654352" y="1560950"/>
            <a:ext cx="2883296" cy="2884437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56656" y="1560950"/>
            <a:ext cx="2883296" cy="2884437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452048" y="1560950"/>
            <a:ext cx="2883296" cy="2884437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95175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482919" y="1560949"/>
            <a:ext cx="3673141" cy="201015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711067" y="1560950"/>
            <a:ext cx="3673141" cy="4098445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482919" y="3649242"/>
            <a:ext cx="3673141" cy="201015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74410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79501" y="1958975"/>
            <a:ext cx="3613150" cy="2851150"/>
          </a:xfrm>
          <a:custGeom>
            <a:avLst/>
            <a:gdLst>
              <a:gd name="connsiteX0" fmla="*/ 0 w 2768600"/>
              <a:gd name="connsiteY0" fmla="*/ 0 h 2070100"/>
              <a:gd name="connsiteX1" fmla="*/ 2768600 w 2768600"/>
              <a:gd name="connsiteY1" fmla="*/ 0 h 2070100"/>
              <a:gd name="connsiteX2" fmla="*/ 2768600 w 2768600"/>
              <a:gd name="connsiteY2" fmla="*/ 2070100 h 2070100"/>
              <a:gd name="connsiteX3" fmla="*/ 0 w 2768600"/>
              <a:gd name="connsiteY3" fmla="*/ 2070100 h 2070100"/>
              <a:gd name="connsiteX4" fmla="*/ 0 w 2768600"/>
              <a:gd name="connsiteY4" fmla="*/ 0 h 2070100"/>
              <a:gd name="connsiteX0" fmla="*/ 0 w 3086100"/>
              <a:gd name="connsiteY0" fmla="*/ 0 h 2638425"/>
              <a:gd name="connsiteX1" fmla="*/ 3086100 w 3086100"/>
              <a:gd name="connsiteY1" fmla="*/ 568325 h 2638425"/>
              <a:gd name="connsiteX2" fmla="*/ 3086100 w 3086100"/>
              <a:gd name="connsiteY2" fmla="*/ 2638425 h 2638425"/>
              <a:gd name="connsiteX3" fmla="*/ 317500 w 3086100"/>
              <a:gd name="connsiteY3" fmla="*/ 2638425 h 2638425"/>
              <a:gd name="connsiteX4" fmla="*/ 0 w 3086100"/>
              <a:gd name="connsiteY4" fmla="*/ 0 h 2638425"/>
              <a:gd name="connsiteX0" fmla="*/ 0 w 3425825"/>
              <a:gd name="connsiteY0" fmla="*/ 0 h 2638425"/>
              <a:gd name="connsiteX1" fmla="*/ 3425825 w 3425825"/>
              <a:gd name="connsiteY1" fmla="*/ 857250 h 2638425"/>
              <a:gd name="connsiteX2" fmla="*/ 3086100 w 3425825"/>
              <a:gd name="connsiteY2" fmla="*/ 2638425 h 2638425"/>
              <a:gd name="connsiteX3" fmla="*/ 317500 w 3425825"/>
              <a:gd name="connsiteY3" fmla="*/ 2638425 h 2638425"/>
              <a:gd name="connsiteX4" fmla="*/ 0 w 3425825"/>
              <a:gd name="connsiteY4" fmla="*/ 0 h 2638425"/>
              <a:gd name="connsiteX0" fmla="*/ 0 w 3425825"/>
              <a:gd name="connsiteY0" fmla="*/ 0 h 2638425"/>
              <a:gd name="connsiteX1" fmla="*/ 3425825 w 3425825"/>
              <a:gd name="connsiteY1" fmla="*/ 857250 h 2638425"/>
              <a:gd name="connsiteX2" fmla="*/ 3086100 w 3425825"/>
              <a:gd name="connsiteY2" fmla="*/ 2638425 h 2638425"/>
              <a:gd name="connsiteX3" fmla="*/ 174625 w 3425825"/>
              <a:gd name="connsiteY3" fmla="*/ 2546350 h 2638425"/>
              <a:gd name="connsiteX4" fmla="*/ 0 w 3425825"/>
              <a:gd name="connsiteY4" fmla="*/ 0 h 2638425"/>
              <a:gd name="connsiteX0" fmla="*/ 0 w 3613150"/>
              <a:gd name="connsiteY0" fmla="*/ 0 h 2851150"/>
              <a:gd name="connsiteX1" fmla="*/ 3425825 w 3613150"/>
              <a:gd name="connsiteY1" fmla="*/ 857250 h 2851150"/>
              <a:gd name="connsiteX2" fmla="*/ 3613150 w 3613150"/>
              <a:gd name="connsiteY2" fmla="*/ 2851150 h 2851150"/>
              <a:gd name="connsiteX3" fmla="*/ 174625 w 3613150"/>
              <a:gd name="connsiteY3" fmla="*/ 2546350 h 2851150"/>
              <a:gd name="connsiteX4" fmla="*/ 0 w 3613150"/>
              <a:gd name="connsiteY4" fmla="*/ 0 h 285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3150" h="2851150">
                <a:moveTo>
                  <a:pt x="0" y="0"/>
                </a:moveTo>
                <a:lnTo>
                  <a:pt x="3425825" y="857250"/>
                </a:lnTo>
                <a:lnTo>
                  <a:pt x="3613150" y="2851150"/>
                </a:lnTo>
                <a:lnTo>
                  <a:pt x="174625" y="2546350"/>
                </a:lnTo>
                <a:lnTo>
                  <a:pt x="0" y="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39433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52686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64555420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389960" y="203623"/>
            <a:ext cx="6333568" cy="6654377"/>
          </a:xfrm>
          <a:custGeom>
            <a:avLst/>
            <a:gdLst>
              <a:gd name="connsiteX0" fmla="*/ 5179752 w 6333568"/>
              <a:gd name="connsiteY0" fmla="*/ 2881514 h 6654377"/>
              <a:gd name="connsiteX1" fmla="*/ 5503690 w 6333568"/>
              <a:gd name="connsiteY1" fmla="*/ 2881514 h 6654377"/>
              <a:gd name="connsiteX2" fmla="*/ 1730827 w 6333568"/>
              <a:gd name="connsiteY2" fmla="*/ 6654377 h 6654377"/>
              <a:gd name="connsiteX3" fmla="*/ 1730827 w 6333568"/>
              <a:gd name="connsiteY3" fmla="*/ 6330439 h 6654377"/>
              <a:gd name="connsiteX4" fmla="*/ 5310383 w 6333568"/>
              <a:gd name="connsiteY4" fmla="*/ 1805749 h 6654377"/>
              <a:gd name="connsiteX5" fmla="*/ 5634321 w 6333568"/>
              <a:gd name="connsiteY5" fmla="*/ 1805749 h 6654377"/>
              <a:gd name="connsiteX6" fmla="*/ 1861459 w 6333568"/>
              <a:gd name="connsiteY6" fmla="*/ 5578611 h 6654377"/>
              <a:gd name="connsiteX7" fmla="*/ 1861459 w 6333568"/>
              <a:gd name="connsiteY7" fmla="*/ 5254673 h 6654377"/>
              <a:gd name="connsiteX8" fmla="*/ 6009630 w 6333568"/>
              <a:gd name="connsiteY8" fmla="*/ 1567545 h 6654377"/>
              <a:gd name="connsiteX9" fmla="*/ 6333568 w 6333568"/>
              <a:gd name="connsiteY9" fmla="*/ 1567545 h 6654377"/>
              <a:gd name="connsiteX10" fmla="*/ 2560706 w 6333568"/>
              <a:gd name="connsiteY10" fmla="*/ 5340407 h 6654377"/>
              <a:gd name="connsiteX11" fmla="*/ 2560706 w 6333568"/>
              <a:gd name="connsiteY11" fmla="*/ 5016469 h 6654377"/>
              <a:gd name="connsiteX12" fmla="*/ 3448925 w 6333568"/>
              <a:gd name="connsiteY12" fmla="*/ 1467652 h 6654377"/>
              <a:gd name="connsiteX13" fmla="*/ 3772863 w 6333568"/>
              <a:gd name="connsiteY13" fmla="*/ 1467652 h 6654377"/>
              <a:gd name="connsiteX14" fmla="*/ 0 w 6333568"/>
              <a:gd name="connsiteY14" fmla="*/ 5240515 h 6654377"/>
              <a:gd name="connsiteX15" fmla="*/ 0 w 6333568"/>
              <a:gd name="connsiteY15" fmla="*/ 4916577 h 6654377"/>
              <a:gd name="connsiteX16" fmla="*/ 5565972 w 6333568"/>
              <a:gd name="connsiteY16" fmla="*/ 952823 h 6654377"/>
              <a:gd name="connsiteX17" fmla="*/ 5995470 w 6333568"/>
              <a:gd name="connsiteY17" fmla="*/ 952823 h 6654377"/>
              <a:gd name="connsiteX18" fmla="*/ 993163 w 6333568"/>
              <a:gd name="connsiteY18" fmla="*/ 5955130 h 6654377"/>
              <a:gd name="connsiteX19" fmla="*/ 993163 w 6333568"/>
              <a:gd name="connsiteY19" fmla="*/ 5525632 h 6654377"/>
              <a:gd name="connsiteX20" fmla="*/ 5073380 w 6333568"/>
              <a:gd name="connsiteY20" fmla="*/ 875983 h 6654377"/>
              <a:gd name="connsiteX21" fmla="*/ 5465272 w 6333568"/>
              <a:gd name="connsiteY21" fmla="*/ 875983 h 6654377"/>
              <a:gd name="connsiteX22" fmla="*/ 900956 w 6333568"/>
              <a:gd name="connsiteY22" fmla="*/ 5440299 h 6654377"/>
              <a:gd name="connsiteX23" fmla="*/ 900956 w 6333568"/>
              <a:gd name="connsiteY23" fmla="*/ 5048407 h 6654377"/>
              <a:gd name="connsiteX24" fmla="*/ 4038678 w 6333568"/>
              <a:gd name="connsiteY24" fmla="*/ 395726 h 6654377"/>
              <a:gd name="connsiteX25" fmla="*/ 4362616 w 6333568"/>
              <a:gd name="connsiteY25" fmla="*/ 395726 h 6654377"/>
              <a:gd name="connsiteX26" fmla="*/ 589753 w 6333568"/>
              <a:gd name="connsiteY26" fmla="*/ 4168589 h 6654377"/>
              <a:gd name="connsiteX27" fmla="*/ 589753 w 6333568"/>
              <a:gd name="connsiteY27" fmla="*/ 3844651 h 6654377"/>
              <a:gd name="connsiteX28" fmla="*/ 5384582 w 6333568"/>
              <a:gd name="connsiteY28" fmla="*/ 0 h 6654377"/>
              <a:gd name="connsiteX29" fmla="*/ 5776474 w 6333568"/>
              <a:gd name="connsiteY29" fmla="*/ 0 h 6654377"/>
              <a:gd name="connsiteX30" fmla="*/ 1212157 w 6333568"/>
              <a:gd name="connsiteY30" fmla="*/ 4564317 h 6654377"/>
              <a:gd name="connsiteX31" fmla="*/ 1212157 w 6333568"/>
              <a:gd name="connsiteY31" fmla="*/ 4172425 h 6654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333568" h="6654377">
                <a:moveTo>
                  <a:pt x="5179752" y="2881514"/>
                </a:moveTo>
                <a:lnTo>
                  <a:pt x="5503690" y="2881514"/>
                </a:lnTo>
                <a:lnTo>
                  <a:pt x="1730827" y="6654377"/>
                </a:lnTo>
                <a:lnTo>
                  <a:pt x="1730827" y="6330439"/>
                </a:lnTo>
                <a:close/>
                <a:moveTo>
                  <a:pt x="5310383" y="1805749"/>
                </a:moveTo>
                <a:lnTo>
                  <a:pt x="5634321" y="1805749"/>
                </a:lnTo>
                <a:lnTo>
                  <a:pt x="1861459" y="5578611"/>
                </a:lnTo>
                <a:lnTo>
                  <a:pt x="1861459" y="5254673"/>
                </a:lnTo>
                <a:close/>
                <a:moveTo>
                  <a:pt x="6009630" y="1567545"/>
                </a:moveTo>
                <a:lnTo>
                  <a:pt x="6333568" y="1567545"/>
                </a:lnTo>
                <a:lnTo>
                  <a:pt x="2560706" y="5340407"/>
                </a:lnTo>
                <a:lnTo>
                  <a:pt x="2560706" y="5016469"/>
                </a:lnTo>
                <a:close/>
                <a:moveTo>
                  <a:pt x="3448925" y="1467652"/>
                </a:moveTo>
                <a:lnTo>
                  <a:pt x="3772863" y="1467652"/>
                </a:lnTo>
                <a:lnTo>
                  <a:pt x="0" y="5240515"/>
                </a:lnTo>
                <a:lnTo>
                  <a:pt x="0" y="4916577"/>
                </a:lnTo>
                <a:close/>
                <a:moveTo>
                  <a:pt x="5565972" y="952823"/>
                </a:moveTo>
                <a:lnTo>
                  <a:pt x="5995470" y="952823"/>
                </a:lnTo>
                <a:lnTo>
                  <a:pt x="993163" y="5955130"/>
                </a:lnTo>
                <a:lnTo>
                  <a:pt x="993163" y="5525632"/>
                </a:lnTo>
                <a:close/>
                <a:moveTo>
                  <a:pt x="5073380" y="875983"/>
                </a:moveTo>
                <a:lnTo>
                  <a:pt x="5465272" y="875983"/>
                </a:lnTo>
                <a:lnTo>
                  <a:pt x="900956" y="5440299"/>
                </a:lnTo>
                <a:lnTo>
                  <a:pt x="900956" y="5048407"/>
                </a:lnTo>
                <a:close/>
                <a:moveTo>
                  <a:pt x="4038678" y="395726"/>
                </a:moveTo>
                <a:lnTo>
                  <a:pt x="4362616" y="395726"/>
                </a:lnTo>
                <a:lnTo>
                  <a:pt x="589753" y="4168589"/>
                </a:lnTo>
                <a:lnTo>
                  <a:pt x="589753" y="3844651"/>
                </a:lnTo>
                <a:close/>
                <a:moveTo>
                  <a:pt x="5384582" y="0"/>
                </a:moveTo>
                <a:lnTo>
                  <a:pt x="5776474" y="0"/>
                </a:lnTo>
                <a:lnTo>
                  <a:pt x="1212157" y="4564317"/>
                </a:lnTo>
                <a:lnTo>
                  <a:pt x="1212157" y="417242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0152981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9981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800665"/>
            <a:ext cx="3052689" cy="343251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49108" y="1800665"/>
            <a:ext cx="3052689" cy="343251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02140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584972"/>
            <a:ext cx="2032000" cy="345788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063998" y="1584971"/>
            <a:ext cx="2032001" cy="345788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127999" y="1584971"/>
            <a:ext cx="2032001" cy="345788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76609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4478807" y="2406370"/>
            <a:ext cx="672329" cy="672329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>
            <a:noAutofit/>
          </a:bodyPr>
          <a:lstStyle>
            <a:lvl1pPr>
              <a:defRPr sz="1100"/>
            </a:lvl1pPr>
          </a:lstStyle>
          <a:p>
            <a:r>
              <a:rPr lang="en-US" dirty="0"/>
              <a:t>Insert</a:t>
            </a:r>
          </a:p>
          <a:p>
            <a:r>
              <a:rPr lang="en-US" dirty="0"/>
              <a:t>Image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818240" y="1787419"/>
            <a:ext cx="672329" cy="672329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>
            <a:noAutofit/>
          </a:bodyPr>
          <a:lstStyle>
            <a:lvl1pPr>
              <a:defRPr sz="1100"/>
            </a:lvl1pPr>
          </a:lstStyle>
          <a:p>
            <a:r>
              <a:rPr lang="en-US" dirty="0"/>
              <a:t>Insert</a:t>
            </a:r>
          </a:p>
          <a:p>
            <a:r>
              <a:rPr lang="en-US" dirty="0"/>
              <a:t>Image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5405382" y="3592012"/>
            <a:ext cx="672329" cy="672329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>
            <a:noAutofit/>
          </a:bodyPr>
          <a:lstStyle>
            <a:lvl1pPr>
              <a:defRPr sz="1100"/>
            </a:lvl1pPr>
          </a:lstStyle>
          <a:p>
            <a:r>
              <a:rPr lang="en-US" dirty="0"/>
              <a:t>Insert</a:t>
            </a:r>
          </a:p>
          <a:p>
            <a:r>
              <a:rPr lang="en-US" dirty="0"/>
              <a:t>Image</a:t>
            </a:r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9435727" y="4000346"/>
            <a:ext cx="672329" cy="672329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>
            <a:noAutofit/>
          </a:bodyPr>
          <a:lstStyle>
            <a:lvl1pPr>
              <a:defRPr sz="1100"/>
            </a:lvl1pPr>
          </a:lstStyle>
          <a:p>
            <a:r>
              <a:rPr lang="en-US" dirty="0"/>
              <a:t>Insert</a:t>
            </a:r>
          </a:p>
          <a:p>
            <a:r>
              <a:rPr lang="en-US" dirty="0"/>
              <a:t>Image</a:t>
            </a:r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704899" y="1895593"/>
            <a:ext cx="672329" cy="672329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>
            <a:noAutofit/>
          </a:bodyPr>
          <a:lstStyle>
            <a:lvl1pPr>
              <a:defRPr sz="1100"/>
            </a:lvl1pPr>
          </a:lstStyle>
          <a:p>
            <a:r>
              <a:rPr lang="en-US" dirty="0"/>
              <a:t>Insert</a:t>
            </a:r>
          </a:p>
          <a:p>
            <a:r>
              <a:rPr lang="en-US" dirty="0"/>
              <a:t>Image</a:t>
            </a:r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7101161" y="2403534"/>
            <a:ext cx="672329" cy="672329"/>
          </a:xfrm>
          <a:prstGeom prst="ellipse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>
            <a:noAutofit/>
          </a:bodyPr>
          <a:lstStyle>
            <a:lvl1pPr>
              <a:defRPr sz="1100"/>
            </a:lvl1pPr>
          </a:lstStyle>
          <a:p>
            <a:r>
              <a:rPr lang="en-US" dirty="0"/>
              <a:t>Insert</a:t>
            </a:r>
          </a:p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40060926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574565"/>
            <a:ext cx="3048000" cy="250404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048000" y="1574565"/>
            <a:ext cx="3048000" cy="250404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96000" y="1574565"/>
            <a:ext cx="3048000" cy="250404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144000" y="1574565"/>
            <a:ext cx="3048000" cy="250404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31642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8000" cy="230201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3048000" cy="230201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144000" y="0"/>
            <a:ext cx="3048000" cy="230201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2302018"/>
            <a:ext cx="3048000" cy="227904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9144000" y="2302018"/>
            <a:ext cx="3048000" cy="227904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0" y="4581067"/>
            <a:ext cx="3048000" cy="230201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3048000" y="4581067"/>
            <a:ext cx="3048000" cy="230201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096000" y="4581067"/>
            <a:ext cx="3048000" cy="230201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66909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747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TheFireWatch.org</a:t>
            </a:r>
          </a:p>
        </p:txBody>
      </p:sp>
      <p:grpSp>
        <p:nvGrpSpPr>
          <p:cNvPr id="7" name="Group 6"/>
          <p:cNvGrpSpPr/>
          <p:nvPr userDrawn="1"/>
        </p:nvGrpSpPr>
        <p:grpSpPr>
          <a:xfrm flipV="1">
            <a:off x="11329987" y="190988"/>
            <a:ext cx="862013" cy="581025"/>
            <a:chOff x="11329987" y="345732"/>
            <a:chExt cx="862013" cy="581025"/>
          </a:xfrm>
          <a:solidFill>
            <a:schemeClr val="accent5"/>
          </a:solidFill>
        </p:grpSpPr>
        <p:sp>
          <p:nvSpPr>
            <p:cNvPr id="8" name="Freeform 6"/>
            <p:cNvSpPr>
              <a:spLocks/>
            </p:cNvSpPr>
            <p:nvPr userDrawn="1"/>
          </p:nvSpPr>
          <p:spPr bwMode="auto">
            <a:xfrm flipV="1">
              <a:off x="11329987" y="345732"/>
              <a:ext cx="608013" cy="581025"/>
            </a:xfrm>
            <a:custGeom>
              <a:avLst/>
              <a:gdLst>
                <a:gd name="T0" fmla="*/ 162 w 162"/>
                <a:gd name="T1" fmla="*/ 0 h 152"/>
                <a:gd name="T2" fmla="*/ 162 w 162"/>
                <a:gd name="T3" fmla="*/ 152 h 152"/>
                <a:gd name="T4" fmla="*/ 27 w 162"/>
                <a:gd name="T5" fmla="*/ 152 h 152"/>
                <a:gd name="T6" fmla="*/ 7 w 162"/>
                <a:gd name="T7" fmla="*/ 118 h 152"/>
                <a:gd name="T8" fmla="*/ 47 w 162"/>
                <a:gd name="T9" fmla="*/ 22 h 152"/>
                <a:gd name="T10" fmla="*/ 78 w 162"/>
                <a:gd name="T11" fmla="*/ 0 h 152"/>
                <a:gd name="T12" fmla="*/ 162 w 162"/>
                <a:gd name="T1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152">
                  <a:moveTo>
                    <a:pt x="162" y="0"/>
                  </a:moveTo>
                  <a:cubicBezTo>
                    <a:pt x="162" y="152"/>
                    <a:pt x="162" y="152"/>
                    <a:pt x="162" y="152"/>
                  </a:cubicBezTo>
                  <a:cubicBezTo>
                    <a:pt x="27" y="152"/>
                    <a:pt x="27" y="152"/>
                    <a:pt x="27" y="152"/>
                  </a:cubicBezTo>
                  <a:cubicBezTo>
                    <a:pt x="9" y="152"/>
                    <a:pt x="0" y="137"/>
                    <a:pt x="7" y="118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52" y="10"/>
                    <a:pt x="66" y="0"/>
                    <a:pt x="78" y="0"/>
                  </a:cubicBezTo>
                  <a:lnTo>
                    <a:pt x="16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11938000" y="345732"/>
              <a:ext cx="254000" cy="5810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59CEAD-2C27-F141-A8A6-13096F4A578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897" y="6245915"/>
            <a:ext cx="884103" cy="49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3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0" r:id="rId4"/>
    <p:sldLayoutId id="2147483654" r:id="rId5"/>
    <p:sldLayoutId id="2147483655" r:id="rId6"/>
    <p:sldLayoutId id="2147483656" r:id="rId7"/>
    <p:sldLayoutId id="2147483658" r:id="rId8"/>
    <p:sldLayoutId id="2147483660" r:id="rId9"/>
    <p:sldLayoutId id="2147483661" r:id="rId10"/>
    <p:sldLayoutId id="2147483664" r:id="rId11"/>
    <p:sldLayoutId id="2147483678" r:id="rId12"/>
    <p:sldLayoutId id="2147483685" r:id="rId13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vimeo.com/user68041549/review/439015050/2f659e558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esources.thefirewatch.org/#!/" TargetMode="Externa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hyperlink" Target="https://unitedwaynefl.org/get-help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info@thefirewatch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firewatch.org/watch-standers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365E1E-A5A7-F147-8725-C07CC1CF17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953097"/>
            <a:ext cx="5294716" cy="2951803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Placeholder 14" descr="A picture containing table, sitting, knife, laying&#10;&#10;Description automatically generated">
            <a:extLst>
              <a:ext uri="{FF2B5EF4-FFF2-40B4-BE49-F238E27FC236}">
                <a16:creationId xmlns:a16="http://schemas.microsoft.com/office/drawing/2014/main" id="{51C029CF-65A3-BA4D-83F7-8F6F6FAA08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17" y="649622"/>
            <a:ext cx="5294715" cy="555875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3174282" y="44852"/>
            <a:ext cx="4879362" cy="4852906"/>
          </a:xfrm>
          <a:prstGeom prst="line">
            <a:avLst/>
          </a:prstGeom>
          <a:ln w="12700" cmpd="sng">
            <a:solidFill>
              <a:srgbClr val="F3644D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461639" y="1643131"/>
            <a:ext cx="2822810" cy="2848970"/>
          </a:xfrm>
          <a:prstGeom prst="line">
            <a:avLst/>
          </a:prstGeom>
          <a:ln w="12700" cmpd="sng">
            <a:solidFill>
              <a:srgbClr val="F3644D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2395959" y="4612529"/>
            <a:ext cx="2073025" cy="2041848"/>
          </a:xfrm>
          <a:prstGeom prst="line">
            <a:avLst/>
          </a:prstGeom>
          <a:ln w="12700" cmpd="sng">
            <a:solidFill>
              <a:srgbClr val="F3644D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3443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E1B53B-55EB-46F0-A26A-8188BB834C38}"/>
              </a:ext>
            </a:extLst>
          </p:cNvPr>
          <p:cNvSpPr/>
          <p:nvPr/>
        </p:nvSpPr>
        <p:spPr>
          <a:xfrm>
            <a:off x="11073807" y="5712111"/>
            <a:ext cx="1079204" cy="1119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FA6504-BB16-4E9D-B640-FDF79690A962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S.A.V.E.</a:t>
            </a:r>
          </a:p>
        </p:txBody>
      </p:sp>
      <p:pic>
        <p:nvPicPr>
          <p:cNvPr id="1026" name="Picture 2" descr="S.A.V.E. – PsychArmor Institute">
            <a:hlinkClick r:id="rId2"/>
            <a:extLst>
              <a:ext uri="{FF2B5EF4-FFF2-40B4-BE49-F238E27FC236}">
                <a16:creationId xmlns:a16="http://schemas.microsoft.com/office/drawing/2014/main" id="{D358A1D6-EC56-4E14-9E54-5FC0D491B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178" y="526977"/>
            <a:ext cx="5044346" cy="377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A person sitting on a bench&#10;&#10;Description automatically generated">
            <a:extLst>
              <a:ext uri="{FF2B5EF4-FFF2-40B4-BE49-F238E27FC236}">
                <a16:creationId xmlns:a16="http://schemas.microsoft.com/office/drawing/2014/main" id="{3D38F5C7-C226-44E6-9E51-051787A72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92" y="926008"/>
            <a:ext cx="5168128" cy="2907073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FD23104-1251-42DE-9A52-295D10F84CB6}"/>
              </a:ext>
            </a:extLst>
          </p:cNvPr>
          <p:cNvSpPr txBox="1"/>
          <p:nvPr/>
        </p:nvSpPr>
        <p:spPr>
          <a:xfrm>
            <a:off x="672178" y="5923581"/>
            <a:ext cx="1092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Built by PsychArmor Institute, Wounded Warrior Project and the U.S. the Department of Veteran Affairs</a:t>
            </a:r>
          </a:p>
        </p:txBody>
      </p:sp>
    </p:spTree>
    <p:extLst>
      <p:ext uri="{BB962C8B-B14F-4D97-AF65-F5344CB8AC3E}">
        <p14:creationId xmlns:p14="http://schemas.microsoft.com/office/powerpoint/2010/main" val="162634542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5B155D-5C29-415F-8FA8-8C1DB19E32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58"/>
          <a:stretch/>
        </p:blipFill>
        <p:spPr>
          <a:xfrm>
            <a:off x="6691913" y="4507395"/>
            <a:ext cx="4977321" cy="167167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FE7C36F-6C8F-44EF-9F50-1E93E89151BA}"/>
              </a:ext>
            </a:extLst>
          </p:cNvPr>
          <p:cNvSpPr txBox="1"/>
          <p:nvPr/>
        </p:nvSpPr>
        <p:spPr>
          <a:xfrm>
            <a:off x="598382" y="613087"/>
            <a:ext cx="5239512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Veteran Resources Guide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7023" y="2050687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15182C7-532B-4782-AECB-E682567D4B0A}"/>
              </a:ext>
            </a:extLst>
          </p:cNvPr>
          <p:cNvSpPr txBox="1"/>
          <p:nvPr/>
        </p:nvSpPr>
        <p:spPr>
          <a:xfrm>
            <a:off x="598382" y="2336952"/>
            <a:ext cx="5235490" cy="3773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Watch Standers can get veterans the help they need </a:t>
            </a:r>
            <a:r>
              <a:rPr lang="en-US" sz="16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before</a:t>
            </a: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they slip into crisis</a:t>
            </a:r>
          </a:p>
          <a:p>
            <a:pPr marL="28575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Visit the Veterans Resources Guide for a full list of no-cost/low-cost resources for veterans and families</a:t>
            </a:r>
          </a:p>
          <a:p>
            <a:pPr lvl="1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1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Northeast Florida Veterans Resources Guide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Developed with multiple community partners and hosted by The Fire Watch</a:t>
            </a:r>
          </a:p>
          <a:p>
            <a:pPr marL="28575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Veterans can also call  </a:t>
            </a:r>
            <a:r>
              <a:rPr lang="en-US" b="1" i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2-1-1</a:t>
            </a:r>
            <a:r>
              <a:rPr lang="en-US" sz="1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speak with a live counselor with access to the same resources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489DD7-7CB8-46E4-ABFA-99AB223FF290}"/>
              </a:ext>
            </a:extLst>
          </p:cNvPr>
          <p:cNvGrpSpPr/>
          <p:nvPr/>
        </p:nvGrpSpPr>
        <p:grpSpPr>
          <a:xfrm>
            <a:off x="6405399" y="899612"/>
            <a:ext cx="5413003" cy="3383159"/>
            <a:chOff x="4954137" y="1621526"/>
            <a:chExt cx="6919415" cy="41819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9560B4C-4213-444B-AE0E-0D19C1576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90" t="10465" r="3123" b="5378"/>
            <a:stretch/>
          </p:blipFill>
          <p:spPr>
            <a:xfrm>
              <a:off x="5065189" y="1692193"/>
              <a:ext cx="6713188" cy="3923861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B541168-C230-42BE-B281-40E4F6B2D188}"/>
                </a:ext>
              </a:extLst>
            </p:cNvPr>
            <p:cNvSpPr/>
            <p:nvPr/>
          </p:nvSpPr>
          <p:spPr>
            <a:xfrm>
              <a:off x="4954137" y="1621526"/>
              <a:ext cx="6919415" cy="4181928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9180638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4735" y="37781"/>
            <a:ext cx="4025747" cy="1645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Standing Watch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C6BE67-B9FA-4960-B781-591E6854BC69}"/>
              </a:ext>
            </a:extLst>
          </p:cNvPr>
          <p:cNvSpPr txBox="1"/>
          <p:nvPr/>
        </p:nvSpPr>
        <p:spPr>
          <a:xfrm>
            <a:off x="41077" y="1554877"/>
            <a:ext cx="4444172" cy="475743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</a:rPr>
              <a:t>Complete the training on the portal</a:t>
            </a:r>
          </a:p>
          <a:p>
            <a:pPr marL="34290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57250" lvl="1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Print and hang your certificate</a:t>
            </a:r>
          </a:p>
          <a:p>
            <a:pPr marL="857250" lvl="1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Explore other PsychArmor courses</a:t>
            </a:r>
          </a:p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</a:rPr>
              <a:t>If you provided us an address, look for your Watch Stander package in the mail</a:t>
            </a:r>
          </a:p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57250" lvl="1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Display the sticker prominently</a:t>
            </a:r>
          </a:p>
          <a:p>
            <a:pPr marL="857250" lvl="1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Wear the wrist band proudly</a:t>
            </a:r>
          </a:p>
          <a:p>
            <a:pPr marL="857250" lvl="1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Keep the wallet card handy</a:t>
            </a:r>
          </a:p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</a:rPr>
              <a:t>Be vigilant to the concerns of veterans</a:t>
            </a:r>
          </a:p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</a:rPr>
              <a:t>Attend 2 - 3 veteran events per year</a:t>
            </a:r>
          </a:p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600" b="1" dirty="0">
                <a:latin typeface="Cambria" panose="02040503050406030204" pitchFamily="18" charset="0"/>
                <a:ea typeface="Cambria" panose="02040503050406030204" pitchFamily="18" charset="0"/>
              </a:rPr>
              <a:t>Encourage others to join the Watch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6D9F6-3E47-45AD-8461-718A3C87E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8409" y="0"/>
            <a:ext cx="7653591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B16A00-A549-4B07-B8C2-4B3A966D9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321732"/>
            <a:ext cx="4111054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D40539D-1207-4759-91E9-02B03105A5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65" t="16852" r="19406" b="11265"/>
          <a:stretch/>
        </p:blipFill>
        <p:spPr>
          <a:xfrm>
            <a:off x="5009463" y="677851"/>
            <a:ext cx="3775899" cy="295414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3B86BAE-87B4-4192-ABB2-627FFC965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21732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close - up of a sign&#10;&#10;Description automatically generated with low confidence">
            <a:extLst>
              <a:ext uri="{FF2B5EF4-FFF2-40B4-BE49-F238E27FC236}">
                <a16:creationId xmlns:a16="http://schemas.microsoft.com/office/drawing/2014/main" id="{E99BF494-BA85-481A-9601-1D6676EACF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t="24541" r="8995" b="19388"/>
          <a:stretch/>
        </p:blipFill>
        <p:spPr>
          <a:xfrm>
            <a:off x="9279639" y="947679"/>
            <a:ext cx="2438503" cy="177070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2BB4F03-4463-45CC-89A7-8E03412E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4155753"/>
            <a:ext cx="4111054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192B3EA1-CF85-40DA-8367-1A108E282B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463" y="4510952"/>
            <a:ext cx="3775899" cy="168027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0E1AEAE-1F52-4C29-925C-27738417E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509431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cup, coffee, tea, tableware&#10;&#10;Description automatically generated">
            <a:extLst>
              <a:ext uri="{FF2B5EF4-FFF2-40B4-BE49-F238E27FC236}">
                <a16:creationId xmlns:a16="http://schemas.microsoft.com/office/drawing/2014/main" id="{1DE110BA-C287-4154-B8C0-4D289A5134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2" b="14558"/>
          <a:stretch/>
        </p:blipFill>
        <p:spPr>
          <a:xfrm>
            <a:off x="9279639" y="4208952"/>
            <a:ext cx="2438503" cy="16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59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9F228E-6467-4F81-9AF4-80E37E030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63" t="14650" r="59079" b="10451"/>
          <a:stretch/>
        </p:blipFill>
        <p:spPr>
          <a:xfrm>
            <a:off x="401669" y="151357"/>
            <a:ext cx="5189620" cy="657548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7E30BC5-A55E-488C-885D-F2F55EA09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556" y="2117969"/>
            <a:ext cx="4259450" cy="302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1686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6EBE41C3-59F8-476D-B491-5EA2985E7D17}"/>
              </a:ext>
            </a:extLst>
          </p:cNvPr>
          <p:cNvGrpSpPr/>
          <p:nvPr/>
        </p:nvGrpSpPr>
        <p:grpSpPr>
          <a:xfrm>
            <a:off x="0" y="116238"/>
            <a:ext cx="6045056" cy="1231106"/>
            <a:chOff x="-7" y="4238159"/>
            <a:chExt cx="7776868" cy="143872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90DF4A0-B311-4793-8D19-681CD056D6D6}"/>
                </a:ext>
              </a:extLst>
            </p:cNvPr>
            <p:cNvSpPr txBox="1"/>
            <p:nvPr/>
          </p:nvSpPr>
          <p:spPr>
            <a:xfrm>
              <a:off x="-1" y="5137362"/>
              <a:ext cx="4031426" cy="539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600" dirty="0">
                  <a:latin typeface="+mj-lt"/>
                </a:rPr>
                <a:t>The Fire Watch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1317B2B-31DC-4D9B-A5D0-75D0D7BE7FF6}"/>
                </a:ext>
              </a:extLst>
            </p:cNvPr>
            <p:cNvGrpSpPr/>
            <p:nvPr/>
          </p:nvGrpSpPr>
          <p:grpSpPr>
            <a:xfrm flipH="1">
              <a:off x="-7" y="4320083"/>
              <a:ext cx="1109875" cy="748093"/>
              <a:chOff x="11329987" y="345732"/>
              <a:chExt cx="862013" cy="581025"/>
            </a:xfrm>
            <a:solidFill>
              <a:schemeClr val="accent4"/>
            </a:solidFill>
          </p:grpSpPr>
          <p:sp>
            <p:nvSpPr>
              <p:cNvPr id="60" name="Freeform 6">
                <a:extLst>
                  <a:ext uri="{FF2B5EF4-FFF2-40B4-BE49-F238E27FC236}">
                    <a16:creationId xmlns:a16="http://schemas.microsoft.com/office/drawing/2014/main" id="{664CBF13-69E8-4BAD-A58F-8758584925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11329987" y="345732"/>
                <a:ext cx="608013" cy="581025"/>
              </a:xfrm>
              <a:custGeom>
                <a:avLst/>
                <a:gdLst>
                  <a:gd name="T0" fmla="*/ 162 w 162"/>
                  <a:gd name="T1" fmla="*/ 0 h 152"/>
                  <a:gd name="T2" fmla="*/ 162 w 162"/>
                  <a:gd name="T3" fmla="*/ 152 h 152"/>
                  <a:gd name="T4" fmla="*/ 27 w 162"/>
                  <a:gd name="T5" fmla="*/ 152 h 152"/>
                  <a:gd name="T6" fmla="*/ 7 w 162"/>
                  <a:gd name="T7" fmla="*/ 118 h 152"/>
                  <a:gd name="T8" fmla="*/ 47 w 162"/>
                  <a:gd name="T9" fmla="*/ 22 h 152"/>
                  <a:gd name="T10" fmla="*/ 78 w 162"/>
                  <a:gd name="T11" fmla="*/ 0 h 152"/>
                  <a:gd name="T12" fmla="*/ 162 w 162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152">
                    <a:moveTo>
                      <a:pt x="162" y="0"/>
                    </a:moveTo>
                    <a:cubicBezTo>
                      <a:pt x="162" y="152"/>
                      <a:pt x="162" y="152"/>
                      <a:pt x="162" y="152"/>
                    </a:cubicBezTo>
                    <a:cubicBezTo>
                      <a:pt x="27" y="152"/>
                      <a:pt x="27" y="152"/>
                      <a:pt x="27" y="152"/>
                    </a:cubicBezTo>
                    <a:cubicBezTo>
                      <a:pt x="9" y="152"/>
                      <a:pt x="0" y="137"/>
                      <a:pt x="7" y="118"/>
                    </a:cubicBezTo>
                    <a:cubicBezTo>
                      <a:pt x="47" y="22"/>
                      <a:pt x="47" y="22"/>
                      <a:pt x="47" y="22"/>
                    </a:cubicBezTo>
                    <a:cubicBezTo>
                      <a:pt x="52" y="10"/>
                      <a:pt x="66" y="0"/>
                      <a:pt x="78" y="0"/>
                    </a:cubicBezTo>
                    <a:lnTo>
                      <a:pt x="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D67B871-5362-4004-A319-4B1D40067333}"/>
                  </a:ext>
                </a:extLst>
              </p:cNvPr>
              <p:cNvSpPr/>
              <p:nvPr userDrawn="1"/>
            </p:nvSpPr>
            <p:spPr>
              <a:xfrm>
                <a:off x="11938000" y="345732"/>
                <a:ext cx="254000" cy="5810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24890AD-3664-4E92-A839-A0F321CDEFE4}"/>
                </a:ext>
              </a:extLst>
            </p:cNvPr>
            <p:cNvGrpSpPr/>
            <p:nvPr/>
          </p:nvGrpSpPr>
          <p:grpSpPr>
            <a:xfrm>
              <a:off x="1045670" y="4335846"/>
              <a:ext cx="908504" cy="716566"/>
              <a:chOff x="4491037" y="2762251"/>
              <a:chExt cx="1352551" cy="1066800"/>
            </a:xfrm>
            <a:solidFill>
              <a:schemeClr val="accent4"/>
            </a:solidFill>
          </p:grpSpPr>
          <p:sp>
            <p:nvSpPr>
              <p:cNvPr id="57" name="Freeform 5">
                <a:extLst>
                  <a:ext uri="{FF2B5EF4-FFF2-40B4-BE49-F238E27FC236}">
                    <a16:creationId xmlns:a16="http://schemas.microsoft.com/office/drawing/2014/main" id="{DD85D0F1-B63D-4CFB-B634-435566E526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1037" y="2762251"/>
                <a:ext cx="576263" cy="1066800"/>
              </a:xfrm>
              <a:custGeom>
                <a:avLst/>
                <a:gdLst>
                  <a:gd name="T0" fmla="*/ 6 w 43"/>
                  <a:gd name="T1" fmla="*/ 77 h 79"/>
                  <a:gd name="T2" fmla="*/ 6 w 43"/>
                  <a:gd name="T3" fmla="*/ 77 h 79"/>
                  <a:gd name="T4" fmla="*/ 16 w 43"/>
                  <a:gd name="T5" fmla="*/ 73 h 79"/>
                  <a:gd name="T6" fmla="*/ 42 w 43"/>
                  <a:gd name="T7" fmla="*/ 12 h 79"/>
                  <a:gd name="T8" fmla="*/ 37 w 43"/>
                  <a:gd name="T9" fmla="*/ 2 h 79"/>
                  <a:gd name="T10" fmla="*/ 37 w 43"/>
                  <a:gd name="T11" fmla="*/ 2 h 79"/>
                  <a:gd name="T12" fmla="*/ 27 w 43"/>
                  <a:gd name="T13" fmla="*/ 6 h 79"/>
                  <a:gd name="T14" fmla="*/ 2 w 43"/>
                  <a:gd name="T15" fmla="*/ 67 h 79"/>
                  <a:gd name="T16" fmla="*/ 6 w 43"/>
                  <a:gd name="T17" fmla="*/ 7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79">
                    <a:moveTo>
                      <a:pt x="6" y="77"/>
                    </a:moveTo>
                    <a:cubicBezTo>
                      <a:pt x="6" y="77"/>
                      <a:pt x="6" y="77"/>
                      <a:pt x="6" y="77"/>
                    </a:cubicBezTo>
                    <a:cubicBezTo>
                      <a:pt x="10" y="79"/>
                      <a:pt x="15" y="77"/>
                      <a:pt x="16" y="73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3" y="8"/>
                      <a:pt x="41" y="3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3" y="0"/>
                      <a:pt x="29" y="2"/>
                      <a:pt x="27" y="6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0" y="71"/>
                      <a:pt x="2" y="76"/>
                      <a:pt x="6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58" name="Freeform 6">
                <a:extLst>
                  <a:ext uri="{FF2B5EF4-FFF2-40B4-BE49-F238E27FC236}">
                    <a16:creationId xmlns:a16="http://schemas.microsoft.com/office/drawing/2014/main" id="{D147F47B-BE6E-450C-85E9-14C93833D9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9975" y="2762251"/>
                <a:ext cx="574675" cy="1066800"/>
              </a:xfrm>
              <a:custGeom>
                <a:avLst/>
                <a:gdLst>
                  <a:gd name="T0" fmla="*/ 6 w 43"/>
                  <a:gd name="T1" fmla="*/ 77 h 79"/>
                  <a:gd name="T2" fmla="*/ 6 w 43"/>
                  <a:gd name="T3" fmla="*/ 77 h 79"/>
                  <a:gd name="T4" fmla="*/ 16 w 43"/>
                  <a:gd name="T5" fmla="*/ 73 h 79"/>
                  <a:gd name="T6" fmla="*/ 42 w 43"/>
                  <a:gd name="T7" fmla="*/ 12 h 79"/>
                  <a:gd name="T8" fmla="*/ 37 w 43"/>
                  <a:gd name="T9" fmla="*/ 2 h 79"/>
                  <a:gd name="T10" fmla="*/ 37 w 43"/>
                  <a:gd name="T11" fmla="*/ 2 h 79"/>
                  <a:gd name="T12" fmla="*/ 27 w 43"/>
                  <a:gd name="T13" fmla="*/ 6 h 79"/>
                  <a:gd name="T14" fmla="*/ 2 w 43"/>
                  <a:gd name="T15" fmla="*/ 67 h 79"/>
                  <a:gd name="T16" fmla="*/ 6 w 43"/>
                  <a:gd name="T17" fmla="*/ 7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79">
                    <a:moveTo>
                      <a:pt x="6" y="77"/>
                    </a:moveTo>
                    <a:cubicBezTo>
                      <a:pt x="6" y="77"/>
                      <a:pt x="6" y="77"/>
                      <a:pt x="6" y="77"/>
                    </a:cubicBezTo>
                    <a:cubicBezTo>
                      <a:pt x="10" y="79"/>
                      <a:pt x="15" y="77"/>
                      <a:pt x="16" y="73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3" y="8"/>
                      <a:pt x="41" y="3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3" y="0"/>
                      <a:pt x="29" y="2"/>
                      <a:pt x="27" y="6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0" y="71"/>
                      <a:pt x="2" y="76"/>
                      <a:pt x="6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59" name="Freeform 7">
                <a:extLst>
                  <a:ext uri="{FF2B5EF4-FFF2-40B4-BE49-F238E27FC236}">
                    <a16:creationId xmlns:a16="http://schemas.microsoft.com/office/drawing/2014/main" id="{7CEE70DF-C271-4538-AADF-BCDCFA516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7325" y="2762251"/>
                <a:ext cx="576263" cy="1066800"/>
              </a:xfrm>
              <a:custGeom>
                <a:avLst/>
                <a:gdLst>
                  <a:gd name="T0" fmla="*/ 6 w 43"/>
                  <a:gd name="T1" fmla="*/ 77 h 79"/>
                  <a:gd name="T2" fmla="*/ 6 w 43"/>
                  <a:gd name="T3" fmla="*/ 77 h 79"/>
                  <a:gd name="T4" fmla="*/ 16 w 43"/>
                  <a:gd name="T5" fmla="*/ 73 h 79"/>
                  <a:gd name="T6" fmla="*/ 42 w 43"/>
                  <a:gd name="T7" fmla="*/ 12 h 79"/>
                  <a:gd name="T8" fmla="*/ 37 w 43"/>
                  <a:gd name="T9" fmla="*/ 2 h 79"/>
                  <a:gd name="T10" fmla="*/ 37 w 43"/>
                  <a:gd name="T11" fmla="*/ 2 h 79"/>
                  <a:gd name="T12" fmla="*/ 27 w 43"/>
                  <a:gd name="T13" fmla="*/ 6 h 79"/>
                  <a:gd name="T14" fmla="*/ 2 w 43"/>
                  <a:gd name="T15" fmla="*/ 67 h 79"/>
                  <a:gd name="T16" fmla="*/ 6 w 43"/>
                  <a:gd name="T17" fmla="*/ 7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79">
                    <a:moveTo>
                      <a:pt x="6" y="77"/>
                    </a:moveTo>
                    <a:cubicBezTo>
                      <a:pt x="6" y="77"/>
                      <a:pt x="6" y="77"/>
                      <a:pt x="6" y="77"/>
                    </a:cubicBezTo>
                    <a:cubicBezTo>
                      <a:pt x="10" y="79"/>
                      <a:pt x="15" y="77"/>
                      <a:pt x="16" y="73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3" y="8"/>
                      <a:pt x="41" y="3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3" y="0"/>
                      <a:pt x="29" y="2"/>
                      <a:pt x="27" y="6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0" y="71"/>
                      <a:pt x="2" y="76"/>
                      <a:pt x="6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F9EB829-16F1-4748-BC11-524BE732F62E}"/>
                </a:ext>
              </a:extLst>
            </p:cNvPr>
            <p:cNvSpPr txBox="1"/>
            <p:nvPr/>
          </p:nvSpPr>
          <p:spPr>
            <a:xfrm>
              <a:off x="1954174" y="4238159"/>
              <a:ext cx="5822687" cy="899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pc="3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Metrics </a:t>
              </a:r>
              <a:r>
                <a:rPr lang="en-US" sz="2400" spc="3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(as of Sept 1)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B42014C-F54F-474B-9007-DAAC11A1B770}"/>
              </a:ext>
            </a:extLst>
          </p:cNvPr>
          <p:cNvGrpSpPr/>
          <p:nvPr/>
        </p:nvGrpSpPr>
        <p:grpSpPr>
          <a:xfrm>
            <a:off x="10417168" y="2736525"/>
            <a:ext cx="1372001" cy="1051220"/>
            <a:chOff x="1224219" y="2290356"/>
            <a:chExt cx="2486542" cy="1995758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8170DC-2697-4C2C-9C98-F2A4AFC4722F}"/>
                </a:ext>
              </a:extLst>
            </p:cNvPr>
            <p:cNvSpPr/>
            <p:nvPr/>
          </p:nvSpPr>
          <p:spPr>
            <a:xfrm>
              <a:off x="1224219" y="2290356"/>
              <a:ext cx="2486542" cy="1895129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1180C5A-A8C1-4C01-8929-90C90B2EF14A}"/>
                </a:ext>
              </a:extLst>
            </p:cNvPr>
            <p:cNvSpPr txBox="1"/>
            <p:nvPr/>
          </p:nvSpPr>
          <p:spPr>
            <a:xfrm>
              <a:off x="1343450" y="2591590"/>
              <a:ext cx="2245761" cy="1694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App Users</a:t>
              </a:r>
            </a:p>
            <a:p>
              <a:pPr algn="ctr"/>
              <a:endParaRPr lang="en-US" sz="105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744</a:t>
              </a:r>
            </a:p>
            <a:p>
              <a:pPr algn="ctr"/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D4FDDD7-25B4-454C-AF8C-7B2328525E6F}"/>
              </a:ext>
            </a:extLst>
          </p:cNvPr>
          <p:cNvGrpSpPr/>
          <p:nvPr/>
        </p:nvGrpSpPr>
        <p:grpSpPr>
          <a:xfrm>
            <a:off x="8715403" y="4063941"/>
            <a:ext cx="1372001" cy="1062980"/>
            <a:chOff x="1224219" y="2290356"/>
            <a:chExt cx="2486542" cy="2018084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104FD2A-E677-44C0-93F6-B2C7E1BCFD1A}"/>
                </a:ext>
              </a:extLst>
            </p:cNvPr>
            <p:cNvSpPr/>
            <p:nvPr/>
          </p:nvSpPr>
          <p:spPr>
            <a:xfrm>
              <a:off x="1224219" y="2290356"/>
              <a:ext cx="2486542" cy="1895129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4C6EF45-0E45-4ED9-9DD7-5B113A8A6874}"/>
                </a:ext>
              </a:extLst>
            </p:cNvPr>
            <p:cNvSpPr txBox="1"/>
            <p:nvPr/>
          </p:nvSpPr>
          <p:spPr>
            <a:xfrm>
              <a:off x="1343450" y="2380188"/>
              <a:ext cx="2245761" cy="1928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Veteran Resources</a:t>
              </a:r>
            </a:p>
            <a:p>
              <a:pPr algn="ctr"/>
              <a:endParaRPr lang="en-US" sz="6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401</a:t>
              </a:r>
            </a:p>
            <a:p>
              <a:pPr algn="ctr"/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D7D430C-C3EB-43D7-863F-C1CE5BFD3FBB}"/>
              </a:ext>
            </a:extLst>
          </p:cNvPr>
          <p:cNvGrpSpPr/>
          <p:nvPr/>
        </p:nvGrpSpPr>
        <p:grpSpPr>
          <a:xfrm>
            <a:off x="10416527" y="4063941"/>
            <a:ext cx="1372001" cy="1062980"/>
            <a:chOff x="1224219" y="2290356"/>
            <a:chExt cx="2486542" cy="2018084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977D76B-AA05-45D7-86AA-8043C8FD28C2}"/>
                </a:ext>
              </a:extLst>
            </p:cNvPr>
            <p:cNvSpPr/>
            <p:nvPr/>
          </p:nvSpPr>
          <p:spPr>
            <a:xfrm>
              <a:off x="1224219" y="2290356"/>
              <a:ext cx="2486542" cy="1895129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C9678C0-F890-4847-B42C-5BB31EA8669A}"/>
                </a:ext>
              </a:extLst>
            </p:cNvPr>
            <p:cNvSpPr txBox="1"/>
            <p:nvPr/>
          </p:nvSpPr>
          <p:spPr>
            <a:xfrm>
              <a:off x="1343450" y="2380188"/>
              <a:ext cx="2245761" cy="1928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Watch Standers</a:t>
              </a:r>
            </a:p>
            <a:p>
              <a:pPr algn="ctr"/>
              <a:endParaRPr lang="en-US" sz="6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1,251</a:t>
              </a:r>
            </a:p>
            <a:p>
              <a:pPr algn="ctr"/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C47E8F-1F07-4054-B8E2-84FA8B57857A}"/>
              </a:ext>
            </a:extLst>
          </p:cNvPr>
          <p:cNvGrpSpPr/>
          <p:nvPr/>
        </p:nvGrpSpPr>
        <p:grpSpPr>
          <a:xfrm>
            <a:off x="8716044" y="2736525"/>
            <a:ext cx="1372001" cy="1141126"/>
            <a:chOff x="1224219" y="2290356"/>
            <a:chExt cx="2486542" cy="216644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0510508-917F-439D-8A20-23BD73AB3316}"/>
                </a:ext>
              </a:extLst>
            </p:cNvPr>
            <p:cNvSpPr/>
            <p:nvPr/>
          </p:nvSpPr>
          <p:spPr>
            <a:xfrm>
              <a:off x="1224219" y="2290356"/>
              <a:ext cx="2486542" cy="1895129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F954428-00F5-4906-A23A-3775B9824859}"/>
                </a:ext>
              </a:extLst>
            </p:cNvPr>
            <p:cNvSpPr txBox="1"/>
            <p:nvPr/>
          </p:nvSpPr>
          <p:spPr>
            <a:xfrm>
              <a:off x="1343450" y="2411686"/>
              <a:ext cx="2245761" cy="2045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Page Views (LTM)</a:t>
              </a:r>
            </a:p>
            <a:p>
              <a:pPr algn="ctr"/>
              <a:endParaRPr lang="en-US" sz="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22,530</a:t>
              </a:r>
            </a:p>
            <a:p>
              <a:pPr algn="ctr"/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AE62DB9-32CB-4749-A7E7-D9D1E2C2D6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07" t="17962" r="1303" b="10052"/>
          <a:stretch/>
        </p:blipFill>
        <p:spPr>
          <a:xfrm>
            <a:off x="225240" y="1655120"/>
            <a:ext cx="8160401" cy="481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9684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icture containing table, sitting, knife, laying&#10;&#10;Description automatically generated">
            <a:extLst>
              <a:ext uri="{FF2B5EF4-FFF2-40B4-BE49-F238E27FC236}">
                <a16:creationId xmlns:a16="http://schemas.microsoft.com/office/drawing/2014/main" id="{D3D63199-CDAC-4B40-BA2A-3FB578CB72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1999" cy="6858000"/>
          </a:xfrm>
          <a:noFill/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181216F-A710-754F-8AEF-3117CBEBCC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725" y="563601"/>
            <a:ext cx="3908548" cy="21835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CFA27A-8D38-594C-B48D-95759A41550D}"/>
              </a:ext>
            </a:extLst>
          </p:cNvPr>
          <p:cNvSpPr txBox="1"/>
          <p:nvPr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Together, we will end veteran suicide.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4BD8CB-33A3-B247-8A7D-772E6547D8A1}"/>
              </a:ext>
            </a:extLst>
          </p:cNvPr>
          <p:cNvSpPr txBox="1"/>
          <p:nvPr/>
        </p:nvSpPr>
        <p:spPr>
          <a:xfrm>
            <a:off x="155461" y="4909404"/>
            <a:ext cx="12191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info@thefirewatch.org</a:t>
            </a:r>
            <a:endParaRPr lang="en-US" sz="20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12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904.834.9420</a:t>
            </a:r>
          </a:p>
          <a:p>
            <a:pPr algn="ctr"/>
            <a:endParaRPr lang="en-US" sz="12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#YourTurnToStand</a:t>
            </a:r>
          </a:p>
        </p:txBody>
      </p:sp>
    </p:spTree>
    <p:extLst>
      <p:ext uri="{BB962C8B-B14F-4D97-AF65-F5344CB8AC3E}">
        <p14:creationId xmlns:p14="http://schemas.microsoft.com/office/powerpoint/2010/main" val="238973085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7011" y="4502330"/>
            <a:ext cx="10765410" cy="12072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i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A national crisis.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54065C-4C3D-4F67-A34B-D73584A14F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77" t="26295" r="8361" b="11259"/>
          <a:stretch/>
        </p:blipFill>
        <p:spPr>
          <a:xfrm>
            <a:off x="6365252" y="1105786"/>
            <a:ext cx="5458816" cy="288703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17989FA-D19E-4F92-9A43-C4B9257A45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41" t="18807" r="31084" b="43753"/>
          <a:stretch/>
        </p:blipFill>
        <p:spPr>
          <a:xfrm>
            <a:off x="314683" y="644345"/>
            <a:ext cx="5568811" cy="369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85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7710" y="241095"/>
            <a:ext cx="3523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i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state crisis.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9EC1F-7060-47FC-A1F7-5D728F53E0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8" t="55902" r="21838" b="20872"/>
          <a:stretch/>
        </p:blipFill>
        <p:spPr>
          <a:xfrm>
            <a:off x="760229" y="3672971"/>
            <a:ext cx="10143607" cy="2779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1CCCC6-61BF-4FBB-AE17-20BB13879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64" t="16424" r="22371" b="61501"/>
          <a:stretch/>
        </p:blipFill>
        <p:spPr>
          <a:xfrm>
            <a:off x="1486154" y="1461115"/>
            <a:ext cx="3495199" cy="2173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682CB1-657F-4ED2-8445-010CA2202D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34" t="56159" r="21430" b="27329"/>
          <a:stretch/>
        </p:blipFill>
        <p:spPr>
          <a:xfrm>
            <a:off x="5559202" y="1561986"/>
            <a:ext cx="4642737" cy="215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1931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678" y="195508"/>
            <a:ext cx="44089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i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regional crisis.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DAA3EA8-1EC1-494A-9B6E-85614E6F8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63" r="28229" b="4668"/>
          <a:stretch/>
        </p:blipFill>
        <p:spPr>
          <a:xfrm>
            <a:off x="1388183" y="1187678"/>
            <a:ext cx="9260255" cy="528699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0602519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그룹 115">
            <a:extLst>
              <a:ext uri="{FF2B5EF4-FFF2-40B4-BE49-F238E27FC236}">
                <a16:creationId xmlns:a16="http://schemas.microsoft.com/office/drawing/2014/main" id="{E525365A-FCA5-4242-AC26-D18C24A13230}"/>
              </a:ext>
            </a:extLst>
          </p:cNvPr>
          <p:cNvGrpSpPr/>
          <p:nvPr/>
        </p:nvGrpSpPr>
        <p:grpSpPr>
          <a:xfrm>
            <a:off x="4407417" y="4685180"/>
            <a:ext cx="2794637" cy="1503552"/>
            <a:chOff x="3354640" y="2064545"/>
            <a:chExt cx="3995738" cy="1743075"/>
          </a:xfrm>
          <a:effectLst/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97DF76FE-AF7B-7D48-8BF8-6E1D86A8A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515" y="2180433"/>
              <a:ext cx="2393950" cy="700088"/>
            </a:xfrm>
            <a:custGeom>
              <a:avLst/>
              <a:gdLst>
                <a:gd name="T0" fmla="*/ 1508 w 1508"/>
                <a:gd name="T1" fmla="*/ 205 h 441"/>
                <a:gd name="T2" fmla="*/ 0 w 1508"/>
                <a:gd name="T3" fmla="*/ 0 h 441"/>
                <a:gd name="T4" fmla="*/ 0 w 1508"/>
                <a:gd name="T5" fmla="*/ 285 h 441"/>
                <a:gd name="T6" fmla="*/ 1140 w 1508"/>
                <a:gd name="T7" fmla="*/ 441 h 441"/>
                <a:gd name="T8" fmla="*/ 1508 w 1508"/>
                <a:gd name="T9" fmla="*/ 205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8" h="441">
                  <a:moveTo>
                    <a:pt x="1508" y="205"/>
                  </a:moveTo>
                  <a:lnTo>
                    <a:pt x="0" y="0"/>
                  </a:lnTo>
                  <a:lnTo>
                    <a:pt x="0" y="285"/>
                  </a:lnTo>
                  <a:lnTo>
                    <a:pt x="1140" y="441"/>
                  </a:lnTo>
                  <a:lnTo>
                    <a:pt x="1508" y="205"/>
                  </a:lnTo>
                  <a:close/>
                </a:path>
              </a:pathLst>
            </a:custGeom>
            <a:pattFill prst="ltUpDiag">
              <a:fgClr>
                <a:schemeClr val="accent5">
                  <a:lumMod val="50000"/>
                </a:schemeClr>
              </a:fgClr>
              <a:bgClr>
                <a:schemeClr val="accent5">
                  <a:lumMod val="75000"/>
                </a:schemeClr>
              </a:bgClr>
            </a:pattFill>
            <a:ln w="3175"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4012F44B-CF69-4C4F-BE2B-C7DF27E38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490" y="2436020"/>
              <a:ext cx="1258888" cy="1371600"/>
            </a:xfrm>
            <a:custGeom>
              <a:avLst/>
              <a:gdLst>
                <a:gd name="T0" fmla="*/ 793 w 793"/>
                <a:gd name="T1" fmla="*/ 0 h 864"/>
                <a:gd name="T2" fmla="*/ 0 w 793"/>
                <a:gd name="T3" fmla="*/ 508 h 864"/>
                <a:gd name="T4" fmla="*/ 0 w 793"/>
                <a:gd name="T5" fmla="*/ 864 h 864"/>
                <a:gd name="T6" fmla="*/ 793 w 793"/>
                <a:gd name="T7" fmla="*/ 357 h 864"/>
                <a:gd name="T8" fmla="*/ 793 w 793"/>
                <a:gd name="T9" fmla="*/ 0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3" h="864">
                  <a:moveTo>
                    <a:pt x="793" y="0"/>
                  </a:moveTo>
                  <a:lnTo>
                    <a:pt x="0" y="508"/>
                  </a:lnTo>
                  <a:lnTo>
                    <a:pt x="0" y="864"/>
                  </a:lnTo>
                  <a:lnTo>
                    <a:pt x="793" y="357"/>
                  </a:lnTo>
                  <a:lnTo>
                    <a:pt x="793" y="0"/>
                  </a:lnTo>
                  <a:close/>
                </a:path>
              </a:pathLst>
            </a:custGeom>
            <a:pattFill prst="dkDnDiag">
              <a:fgClr>
                <a:schemeClr val="accent5">
                  <a:lumMod val="75000"/>
                </a:schemeClr>
              </a:fgClr>
              <a:bgClr>
                <a:schemeClr val="accent5"/>
              </a:bgClr>
            </a:pattFill>
            <a:ln w="3175"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7C1D361D-6D24-E64E-9144-20B24039D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3728" y="2180433"/>
              <a:ext cx="966788" cy="700088"/>
            </a:xfrm>
            <a:custGeom>
              <a:avLst/>
              <a:gdLst>
                <a:gd name="T0" fmla="*/ 609 w 609"/>
                <a:gd name="T1" fmla="*/ 0 h 441"/>
                <a:gd name="T2" fmla="*/ 0 w 609"/>
                <a:gd name="T3" fmla="*/ 390 h 441"/>
                <a:gd name="T4" fmla="*/ 367 w 609"/>
                <a:gd name="T5" fmla="*/ 441 h 441"/>
                <a:gd name="T6" fmla="*/ 609 w 609"/>
                <a:gd name="T7" fmla="*/ 285 h 441"/>
                <a:gd name="T8" fmla="*/ 609 w 609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9" h="441">
                  <a:moveTo>
                    <a:pt x="609" y="0"/>
                  </a:moveTo>
                  <a:lnTo>
                    <a:pt x="0" y="390"/>
                  </a:lnTo>
                  <a:lnTo>
                    <a:pt x="367" y="441"/>
                  </a:lnTo>
                  <a:lnTo>
                    <a:pt x="609" y="285"/>
                  </a:lnTo>
                  <a:lnTo>
                    <a:pt x="609" y="0"/>
                  </a:lnTo>
                  <a:close/>
                </a:path>
              </a:pathLst>
            </a:custGeom>
            <a:pattFill prst="dkDnDiag">
              <a:fgClr>
                <a:schemeClr val="accent5">
                  <a:lumMod val="50000"/>
                </a:schemeClr>
              </a:fgClr>
              <a:bgClr>
                <a:schemeClr val="accent5">
                  <a:lumMod val="75000"/>
                </a:schemeClr>
              </a:bgClr>
            </a:pattFill>
            <a:ln w="3175"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4D9EB7CC-03E6-2B4D-A1CB-40D114466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640" y="2867820"/>
              <a:ext cx="2736850" cy="939800"/>
            </a:xfrm>
            <a:custGeom>
              <a:avLst/>
              <a:gdLst>
                <a:gd name="T0" fmla="*/ 1724 w 1724"/>
                <a:gd name="T1" fmla="*/ 592 h 592"/>
                <a:gd name="T2" fmla="*/ 0 w 1724"/>
                <a:gd name="T3" fmla="*/ 358 h 592"/>
                <a:gd name="T4" fmla="*/ 0 w 1724"/>
                <a:gd name="T5" fmla="*/ 0 h 592"/>
                <a:gd name="T6" fmla="*/ 1724 w 1724"/>
                <a:gd name="T7" fmla="*/ 236 h 592"/>
                <a:gd name="T8" fmla="*/ 1724 w 1724"/>
                <a:gd name="T9" fmla="*/ 592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4" h="592">
                  <a:moveTo>
                    <a:pt x="1724" y="592"/>
                  </a:moveTo>
                  <a:lnTo>
                    <a:pt x="0" y="358"/>
                  </a:lnTo>
                  <a:lnTo>
                    <a:pt x="0" y="0"/>
                  </a:lnTo>
                  <a:lnTo>
                    <a:pt x="1724" y="236"/>
                  </a:lnTo>
                  <a:lnTo>
                    <a:pt x="1724" y="592"/>
                  </a:lnTo>
                  <a:close/>
                </a:path>
              </a:pathLst>
            </a:custGeom>
            <a:solidFill>
              <a:schemeClr val="accent5"/>
            </a:solidFill>
            <a:ln w="3175">
              <a:noFill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lvl="0" algn="ctr">
                <a:spcAft>
                  <a:spcPts val="300"/>
                </a:spcAft>
              </a:pPr>
              <a:r>
                <a:rPr lang="en-US" altLang="ko-KR" sz="2000" b="1" dirty="0">
                  <a:solidFill>
                    <a:srgbClr val="FFFFFF"/>
                  </a:solidFill>
                  <a:ea typeface="Roboto Condensed Regular"/>
                </a:rPr>
                <a:t>St. Johns</a:t>
              </a:r>
              <a:endParaRPr lang="ko-KR" altLang="en-US" sz="2000" b="1" dirty="0">
                <a:solidFill>
                  <a:srgbClr val="FFFFFF"/>
                </a:solidFill>
                <a:ea typeface="+mj-ea"/>
              </a:endParaRPr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5113F651-DCA6-D347-8C28-0B4B4B761E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54640" y="2064545"/>
              <a:ext cx="3995738" cy="1177925"/>
            </a:xfrm>
            <a:custGeom>
              <a:avLst/>
              <a:gdLst>
                <a:gd name="T0" fmla="*/ 810 w 2517"/>
                <a:gd name="T1" fmla="*/ 73 h 742"/>
                <a:gd name="T2" fmla="*/ 2318 w 2517"/>
                <a:gd name="T3" fmla="*/ 278 h 742"/>
                <a:gd name="T4" fmla="*/ 1709 w 2517"/>
                <a:gd name="T5" fmla="*/ 667 h 742"/>
                <a:gd name="T6" fmla="*/ 201 w 2517"/>
                <a:gd name="T7" fmla="*/ 463 h 742"/>
                <a:gd name="T8" fmla="*/ 810 w 2517"/>
                <a:gd name="T9" fmla="*/ 73 h 742"/>
                <a:gd name="T10" fmla="*/ 792 w 2517"/>
                <a:gd name="T11" fmla="*/ 0 h 742"/>
                <a:gd name="T12" fmla="*/ 0 w 2517"/>
                <a:gd name="T13" fmla="*/ 506 h 742"/>
                <a:gd name="T14" fmla="*/ 1724 w 2517"/>
                <a:gd name="T15" fmla="*/ 742 h 742"/>
                <a:gd name="T16" fmla="*/ 2517 w 2517"/>
                <a:gd name="T17" fmla="*/ 234 h 742"/>
                <a:gd name="T18" fmla="*/ 792 w 2517"/>
                <a:gd name="T19" fmla="*/ 0 h 742"/>
                <a:gd name="T20" fmla="*/ 792 w 2517"/>
                <a:gd name="T21" fmla="*/ 0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17" h="742">
                  <a:moveTo>
                    <a:pt x="810" y="73"/>
                  </a:moveTo>
                  <a:lnTo>
                    <a:pt x="2318" y="278"/>
                  </a:lnTo>
                  <a:lnTo>
                    <a:pt x="1709" y="667"/>
                  </a:lnTo>
                  <a:lnTo>
                    <a:pt x="201" y="463"/>
                  </a:lnTo>
                  <a:lnTo>
                    <a:pt x="810" y="73"/>
                  </a:lnTo>
                  <a:close/>
                  <a:moveTo>
                    <a:pt x="792" y="0"/>
                  </a:moveTo>
                  <a:lnTo>
                    <a:pt x="0" y="506"/>
                  </a:lnTo>
                  <a:lnTo>
                    <a:pt x="1724" y="742"/>
                  </a:lnTo>
                  <a:lnTo>
                    <a:pt x="2517" y="234"/>
                  </a:lnTo>
                  <a:lnTo>
                    <a:pt x="792" y="0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3175">
              <a:noFill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300"/>
                </a:spcAft>
              </a:pPr>
              <a:endParaRPr lang="ko-KR" altLang="en-US" sz="2000" b="1" dirty="0">
                <a:solidFill>
                  <a:srgbClr val="FFFFFF"/>
                </a:solidFill>
                <a:ea typeface="Roboto Condensed Regular"/>
              </a:endParaRPr>
            </a:p>
          </p:txBody>
        </p:sp>
      </p:grpSp>
      <p:grpSp>
        <p:nvGrpSpPr>
          <p:cNvPr id="5" name="그룹 183"/>
          <p:cNvGrpSpPr/>
          <p:nvPr/>
        </p:nvGrpSpPr>
        <p:grpSpPr>
          <a:xfrm>
            <a:off x="4405897" y="3894783"/>
            <a:ext cx="2796157" cy="1503552"/>
            <a:chOff x="3354640" y="2064545"/>
            <a:chExt cx="3995738" cy="1743075"/>
          </a:xfrm>
          <a:effectLst/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4640515" y="2180433"/>
              <a:ext cx="2393950" cy="700088"/>
            </a:xfrm>
            <a:custGeom>
              <a:avLst/>
              <a:gdLst>
                <a:gd name="T0" fmla="*/ 1508 w 1508"/>
                <a:gd name="T1" fmla="*/ 205 h 441"/>
                <a:gd name="T2" fmla="*/ 0 w 1508"/>
                <a:gd name="T3" fmla="*/ 0 h 441"/>
                <a:gd name="T4" fmla="*/ 0 w 1508"/>
                <a:gd name="T5" fmla="*/ 285 h 441"/>
                <a:gd name="T6" fmla="*/ 1140 w 1508"/>
                <a:gd name="T7" fmla="*/ 441 h 441"/>
                <a:gd name="T8" fmla="*/ 1508 w 1508"/>
                <a:gd name="T9" fmla="*/ 205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8" h="441">
                  <a:moveTo>
                    <a:pt x="1508" y="205"/>
                  </a:moveTo>
                  <a:lnTo>
                    <a:pt x="0" y="0"/>
                  </a:lnTo>
                  <a:lnTo>
                    <a:pt x="0" y="285"/>
                  </a:lnTo>
                  <a:lnTo>
                    <a:pt x="1140" y="441"/>
                  </a:lnTo>
                  <a:lnTo>
                    <a:pt x="1508" y="205"/>
                  </a:lnTo>
                  <a:close/>
                </a:path>
              </a:pathLst>
            </a:custGeom>
            <a:pattFill prst="ltUpDiag">
              <a:fgClr>
                <a:schemeClr val="accent3">
                  <a:lumMod val="50000"/>
                </a:schemeClr>
              </a:fgClr>
              <a:bgClr>
                <a:schemeClr val="accent3">
                  <a:lumMod val="75000"/>
                </a:schemeClr>
              </a:bgClr>
            </a:pattFill>
            <a:ln w="3175"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091490" y="2436020"/>
              <a:ext cx="1258888" cy="1371600"/>
            </a:xfrm>
            <a:custGeom>
              <a:avLst/>
              <a:gdLst>
                <a:gd name="T0" fmla="*/ 793 w 793"/>
                <a:gd name="T1" fmla="*/ 0 h 864"/>
                <a:gd name="T2" fmla="*/ 0 w 793"/>
                <a:gd name="T3" fmla="*/ 508 h 864"/>
                <a:gd name="T4" fmla="*/ 0 w 793"/>
                <a:gd name="T5" fmla="*/ 864 h 864"/>
                <a:gd name="T6" fmla="*/ 793 w 793"/>
                <a:gd name="T7" fmla="*/ 357 h 864"/>
                <a:gd name="T8" fmla="*/ 793 w 793"/>
                <a:gd name="T9" fmla="*/ 0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3" h="864">
                  <a:moveTo>
                    <a:pt x="793" y="0"/>
                  </a:moveTo>
                  <a:lnTo>
                    <a:pt x="0" y="508"/>
                  </a:lnTo>
                  <a:lnTo>
                    <a:pt x="0" y="864"/>
                  </a:lnTo>
                  <a:lnTo>
                    <a:pt x="793" y="357"/>
                  </a:lnTo>
                  <a:lnTo>
                    <a:pt x="793" y="0"/>
                  </a:lnTo>
                  <a:close/>
                </a:path>
              </a:pathLst>
            </a:custGeom>
            <a:pattFill prst="dkDnDiag">
              <a:fgClr>
                <a:schemeClr val="accent3">
                  <a:lumMod val="75000"/>
                </a:schemeClr>
              </a:fgClr>
              <a:bgClr>
                <a:schemeClr val="accent3"/>
              </a:bgClr>
            </a:pattFill>
            <a:ln w="3175"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673728" y="2180433"/>
              <a:ext cx="966788" cy="700088"/>
            </a:xfrm>
            <a:custGeom>
              <a:avLst/>
              <a:gdLst>
                <a:gd name="T0" fmla="*/ 609 w 609"/>
                <a:gd name="T1" fmla="*/ 0 h 441"/>
                <a:gd name="T2" fmla="*/ 0 w 609"/>
                <a:gd name="T3" fmla="*/ 390 h 441"/>
                <a:gd name="T4" fmla="*/ 367 w 609"/>
                <a:gd name="T5" fmla="*/ 441 h 441"/>
                <a:gd name="T6" fmla="*/ 609 w 609"/>
                <a:gd name="T7" fmla="*/ 285 h 441"/>
                <a:gd name="T8" fmla="*/ 609 w 609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9" h="441">
                  <a:moveTo>
                    <a:pt x="609" y="0"/>
                  </a:moveTo>
                  <a:lnTo>
                    <a:pt x="0" y="390"/>
                  </a:lnTo>
                  <a:lnTo>
                    <a:pt x="367" y="441"/>
                  </a:lnTo>
                  <a:lnTo>
                    <a:pt x="609" y="285"/>
                  </a:lnTo>
                  <a:lnTo>
                    <a:pt x="609" y="0"/>
                  </a:lnTo>
                  <a:close/>
                </a:path>
              </a:pathLst>
            </a:custGeom>
            <a:pattFill prst="dkDnDiag">
              <a:fgClr>
                <a:schemeClr val="accent3">
                  <a:lumMod val="50000"/>
                </a:schemeClr>
              </a:fgClr>
              <a:bgClr>
                <a:schemeClr val="accent3">
                  <a:lumMod val="75000"/>
                </a:schemeClr>
              </a:bgClr>
            </a:pattFill>
            <a:ln w="3175"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354640" y="2867820"/>
              <a:ext cx="2736849" cy="939800"/>
            </a:xfrm>
            <a:custGeom>
              <a:avLst/>
              <a:gdLst>
                <a:gd name="T0" fmla="*/ 1724 w 1724"/>
                <a:gd name="T1" fmla="*/ 592 h 592"/>
                <a:gd name="T2" fmla="*/ 0 w 1724"/>
                <a:gd name="T3" fmla="*/ 358 h 592"/>
                <a:gd name="T4" fmla="*/ 0 w 1724"/>
                <a:gd name="T5" fmla="*/ 0 h 592"/>
                <a:gd name="T6" fmla="*/ 1724 w 1724"/>
                <a:gd name="T7" fmla="*/ 236 h 592"/>
                <a:gd name="T8" fmla="*/ 1724 w 1724"/>
                <a:gd name="T9" fmla="*/ 592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4" h="592">
                  <a:moveTo>
                    <a:pt x="1724" y="592"/>
                  </a:moveTo>
                  <a:lnTo>
                    <a:pt x="0" y="358"/>
                  </a:lnTo>
                  <a:lnTo>
                    <a:pt x="0" y="0"/>
                  </a:lnTo>
                  <a:lnTo>
                    <a:pt x="1724" y="236"/>
                  </a:lnTo>
                  <a:lnTo>
                    <a:pt x="1724" y="592"/>
                  </a:lnTo>
                  <a:close/>
                </a:path>
              </a:pathLst>
            </a:custGeom>
            <a:solidFill>
              <a:schemeClr val="accent3"/>
            </a:solidFill>
            <a:ln w="3175">
              <a:noFill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300"/>
                </a:spcAft>
              </a:pPr>
              <a:r>
                <a:rPr lang="en-US" altLang="ko-KR" sz="2000" b="1" dirty="0">
                  <a:solidFill>
                    <a:srgbClr val="FFFFFF"/>
                  </a:solidFill>
                  <a:ea typeface="Roboto Condensed Regular"/>
                </a:rPr>
                <a:t>Nassau</a:t>
              </a:r>
              <a:endParaRPr lang="ko-KR" altLang="en-US" sz="2000" b="1" dirty="0">
                <a:solidFill>
                  <a:srgbClr val="FFFFFF"/>
                </a:solidFill>
                <a:ea typeface="Roboto Condensed Regular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3354640" y="2064545"/>
              <a:ext cx="3995738" cy="1177925"/>
            </a:xfrm>
            <a:custGeom>
              <a:avLst/>
              <a:gdLst>
                <a:gd name="T0" fmla="*/ 810 w 2517"/>
                <a:gd name="T1" fmla="*/ 73 h 742"/>
                <a:gd name="T2" fmla="*/ 2318 w 2517"/>
                <a:gd name="T3" fmla="*/ 278 h 742"/>
                <a:gd name="T4" fmla="*/ 1709 w 2517"/>
                <a:gd name="T5" fmla="*/ 667 h 742"/>
                <a:gd name="T6" fmla="*/ 201 w 2517"/>
                <a:gd name="T7" fmla="*/ 463 h 742"/>
                <a:gd name="T8" fmla="*/ 810 w 2517"/>
                <a:gd name="T9" fmla="*/ 73 h 742"/>
                <a:gd name="T10" fmla="*/ 792 w 2517"/>
                <a:gd name="T11" fmla="*/ 0 h 742"/>
                <a:gd name="T12" fmla="*/ 0 w 2517"/>
                <a:gd name="T13" fmla="*/ 506 h 742"/>
                <a:gd name="T14" fmla="*/ 1724 w 2517"/>
                <a:gd name="T15" fmla="*/ 742 h 742"/>
                <a:gd name="T16" fmla="*/ 2517 w 2517"/>
                <a:gd name="T17" fmla="*/ 234 h 742"/>
                <a:gd name="T18" fmla="*/ 792 w 2517"/>
                <a:gd name="T19" fmla="*/ 0 h 742"/>
                <a:gd name="T20" fmla="*/ 792 w 2517"/>
                <a:gd name="T21" fmla="*/ 0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17" h="742">
                  <a:moveTo>
                    <a:pt x="810" y="73"/>
                  </a:moveTo>
                  <a:lnTo>
                    <a:pt x="2318" y="278"/>
                  </a:lnTo>
                  <a:lnTo>
                    <a:pt x="1709" y="667"/>
                  </a:lnTo>
                  <a:lnTo>
                    <a:pt x="201" y="463"/>
                  </a:lnTo>
                  <a:lnTo>
                    <a:pt x="810" y="73"/>
                  </a:lnTo>
                  <a:close/>
                  <a:moveTo>
                    <a:pt x="792" y="0"/>
                  </a:moveTo>
                  <a:lnTo>
                    <a:pt x="0" y="506"/>
                  </a:lnTo>
                  <a:lnTo>
                    <a:pt x="1724" y="742"/>
                  </a:lnTo>
                  <a:lnTo>
                    <a:pt x="2517" y="234"/>
                  </a:lnTo>
                  <a:lnTo>
                    <a:pt x="792" y="0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noFill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300"/>
                </a:spcAft>
              </a:pPr>
              <a:endParaRPr lang="ko-KR" altLang="en-US" sz="2000" b="1" dirty="0">
                <a:solidFill>
                  <a:srgbClr val="FFFFFF"/>
                </a:solidFill>
                <a:ea typeface="Roboto Condensed Regular"/>
              </a:endParaRPr>
            </a:p>
          </p:txBody>
        </p:sp>
      </p:grpSp>
      <p:grpSp>
        <p:nvGrpSpPr>
          <p:cNvPr id="11" name="그룹 108"/>
          <p:cNvGrpSpPr/>
          <p:nvPr/>
        </p:nvGrpSpPr>
        <p:grpSpPr>
          <a:xfrm>
            <a:off x="4405897" y="3132439"/>
            <a:ext cx="2796157" cy="1503552"/>
            <a:chOff x="3354640" y="2064545"/>
            <a:chExt cx="3995738" cy="1743075"/>
          </a:xfrm>
          <a:effectLst/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4640515" y="2180433"/>
              <a:ext cx="2393950" cy="700088"/>
            </a:xfrm>
            <a:custGeom>
              <a:avLst/>
              <a:gdLst>
                <a:gd name="T0" fmla="*/ 1508 w 1508"/>
                <a:gd name="T1" fmla="*/ 205 h 441"/>
                <a:gd name="T2" fmla="*/ 0 w 1508"/>
                <a:gd name="T3" fmla="*/ 0 h 441"/>
                <a:gd name="T4" fmla="*/ 0 w 1508"/>
                <a:gd name="T5" fmla="*/ 285 h 441"/>
                <a:gd name="T6" fmla="*/ 1140 w 1508"/>
                <a:gd name="T7" fmla="*/ 441 h 441"/>
                <a:gd name="T8" fmla="*/ 1508 w 1508"/>
                <a:gd name="T9" fmla="*/ 205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8" h="441">
                  <a:moveTo>
                    <a:pt x="1508" y="205"/>
                  </a:moveTo>
                  <a:lnTo>
                    <a:pt x="0" y="0"/>
                  </a:lnTo>
                  <a:lnTo>
                    <a:pt x="0" y="285"/>
                  </a:lnTo>
                  <a:lnTo>
                    <a:pt x="1140" y="441"/>
                  </a:lnTo>
                  <a:lnTo>
                    <a:pt x="1508" y="205"/>
                  </a:lnTo>
                  <a:close/>
                </a:path>
              </a:pathLst>
            </a:custGeom>
            <a:pattFill prst="ltUpDiag">
              <a:fgClr>
                <a:schemeClr val="accent4">
                  <a:lumMod val="50000"/>
                </a:schemeClr>
              </a:fgClr>
              <a:bgClr>
                <a:schemeClr val="accent4">
                  <a:lumMod val="75000"/>
                </a:schemeClr>
              </a:bgClr>
            </a:pattFill>
            <a:ln w="3175"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6091490" y="2436020"/>
              <a:ext cx="1258888" cy="1371600"/>
            </a:xfrm>
            <a:custGeom>
              <a:avLst/>
              <a:gdLst>
                <a:gd name="T0" fmla="*/ 793 w 793"/>
                <a:gd name="T1" fmla="*/ 0 h 864"/>
                <a:gd name="T2" fmla="*/ 0 w 793"/>
                <a:gd name="T3" fmla="*/ 508 h 864"/>
                <a:gd name="T4" fmla="*/ 0 w 793"/>
                <a:gd name="T5" fmla="*/ 864 h 864"/>
                <a:gd name="T6" fmla="*/ 793 w 793"/>
                <a:gd name="T7" fmla="*/ 357 h 864"/>
                <a:gd name="T8" fmla="*/ 793 w 793"/>
                <a:gd name="T9" fmla="*/ 0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3" h="864">
                  <a:moveTo>
                    <a:pt x="793" y="0"/>
                  </a:moveTo>
                  <a:lnTo>
                    <a:pt x="0" y="508"/>
                  </a:lnTo>
                  <a:lnTo>
                    <a:pt x="0" y="864"/>
                  </a:lnTo>
                  <a:lnTo>
                    <a:pt x="793" y="357"/>
                  </a:lnTo>
                  <a:lnTo>
                    <a:pt x="793" y="0"/>
                  </a:lnTo>
                  <a:close/>
                </a:path>
              </a:pathLst>
            </a:custGeom>
            <a:pattFill prst="dkDnDiag">
              <a:fgClr>
                <a:schemeClr val="accent4">
                  <a:lumMod val="75000"/>
                </a:schemeClr>
              </a:fgClr>
              <a:bgClr>
                <a:schemeClr val="accent4"/>
              </a:bgClr>
            </a:pattFill>
            <a:ln w="3175"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3673728" y="2180433"/>
              <a:ext cx="966788" cy="700088"/>
            </a:xfrm>
            <a:custGeom>
              <a:avLst/>
              <a:gdLst>
                <a:gd name="T0" fmla="*/ 609 w 609"/>
                <a:gd name="T1" fmla="*/ 0 h 441"/>
                <a:gd name="T2" fmla="*/ 0 w 609"/>
                <a:gd name="T3" fmla="*/ 390 h 441"/>
                <a:gd name="T4" fmla="*/ 367 w 609"/>
                <a:gd name="T5" fmla="*/ 441 h 441"/>
                <a:gd name="T6" fmla="*/ 609 w 609"/>
                <a:gd name="T7" fmla="*/ 285 h 441"/>
                <a:gd name="T8" fmla="*/ 609 w 609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9" h="441">
                  <a:moveTo>
                    <a:pt x="609" y="0"/>
                  </a:moveTo>
                  <a:lnTo>
                    <a:pt x="0" y="390"/>
                  </a:lnTo>
                  <a:lnTo>
                    <a:pt x="367" y="441"/>
                  </a:lnTo>
                  <a:lnTo>
                    <a:pt x="609" y="285"/>
                  </a:lnTo>
                  <a:lnTo>
                    <a:pt x="609" y="0"/>
                  </a:lnTo>
                  <a:close/>
                </a:path>
              </a:pathLst>
            </a:custGeom>
            <a:pattFill prst="dkDnDiag">
              <a:fgClr>
                <a:schemeClr val="accent4">
                  <a:lumMod val="50000"/>
                </a:schemeClr>
              </a:fgClr>
              <a:bgClr>
                <a:schemeClr val="accent4">
                  <a:lumMod val="75000"/>
                </a:schemeClr>
              </a:bgClr>
            </a:pattFill>
            <a:ln w="3175"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3354640" y="2867820"/>
              <a:ext cx="2736850" cy="939800"/>
            </a:xfrm>
            <a:custGeom>
              <a:avLst/>
              <a:gdLst>
                <a:gd name="T0" fmla="*/ 1724 w 1724"/>
                <a:gd name="T1" fmla="*/ 592 h 592"/>
                <a:gd name="T2" fmla="*/ 0 w 1724"/>
                <a:gd name="T3" fmla="*/ 358 h 592"/>
                <a:gd name="T4" fmla="*/ 0 w 1724"/>
                <a:gd name="T5" fmla="*/ 0 h 592"/>
                <a:gd name="T6" fmla="*/ 1724 w 1724"/>
                <a:gd name="T7" fmla="*/ 236 h 592"/>
                <a:gd name="T8" fmla="*/ 1724 w 1724"/>
                <a:gd name="T9" fmla="*/ 592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4" h="592">
                  <a:moveTo>
                    <a:pt x="1724" y="592"/>
                  </a:moveTo>
                  <a:lnTo>
                    <a:pt x="0" y="358"/>
                  </a:lnTo>
                  <a:lnTo>
                    <a:pt x="0" y="0"/>
                  </a:lnTo>
                  <a:lnTo>
                    <a:pt x="1724" y="236"/>
                  </a:lnTo>
                  <a:lnTo>
                    <a:pt x="1724" y="592"/>
                  </a:lnTo>
                  <a:close/>
                </a:path>
              </a:pathLst>
            </a:custGeom>
            <a:solidFill>
              <a:schemeClr val="accent4"/>
            </a:solidFill>
            <a:ln w="3175">
              <a:noFill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300"/>
                </a:spcAft>
              </a:pPr>
              <a:r>
                <a:rPr lang="en-US" altLang="ko-KR" sz="2000" b="1" dirty="0">
                  <a:solidFill>
                    <a:srgbClr val="FFFFFF"/>
                  </a:solidFill>
                  <a:ea typeface="Roboto Condensed Regular"/>
                </a:rPr>
                <a:t>Duval</a:t>
              </a:r>
              <a:endParaRPr lang="ko-KR" altLang="en-US" sz="2000" b="1" dirty="0">
                <a:solidFill>
                  <a:srgbClr val="FFFFFF"/>
                </a:solidFill>
                <a:ea typeface="Roboto Condensed Regular"/>
              </a:endParaRPr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54640" y="2064545"/>
              <a:ext cx="3995738" cy="1177925"/>
            </a:xfrm>
            <a:custGeom>
              <a:avLst/>
              <a:gdLst>
                <a:gd name="T0" fmla="*/ 810 w 2517"/>
                <a:gd name="T1" fmla="*/ 73 h 742"/>
                <a:gd name="T2" fmla="*/ 2318 w 2517"/>
                <a:gd name="T3" fmla="*/ 278 h 742"/>
                <a:gd name="T4" fmla="*/ 1709 w 2517"/>
                <a:gd name="T5" fmla="*/ 667 h 742"/>
                <a:gd name="T6" fmla="*/ 201 w 2517"/>
                <a:gd name="T7" fmla="*/ 463 h 742"/>
                <a:gd name="T8" fmla="*/ 810 w 2517"/>
                <a:gd name="T9" fmla="*/ 73 h 742"/>
                <a:gd name="T10" fmla="*/ 792 w 2517"/>
                <a:gd name="T11" fmla="*/ 0 h 742"/>
                <a:gd name="T12" fmla="*/ 0 w 2517"/>
                <a:gd name="T13" fmla="*/ 506 h 742"/>
                <a:gd name="T14" fmla="*/ 1724 w 2517"/>
                <a:gd name="T15" fmla="*/ 742 h 742"/>
                <a:gd name="T16" fmla="*/ 2517 w 2517"/>
                <a:gd name="T17" fmla="*/ 234 h 742"/>
                <a:gd name="T18" fmla="*/ 792 w 2517"/>
                <a:gd name="T19" fmla="*/ 0 h 742"/>
                <a:gd name="T20" fmla="*/ 792 w 2517"/>
                <a:gd name="T21" fmla="*/ 0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17" h="742">
                  <a:moveTo>
                    <a:pt x="810" y="73"/>
                  </a:moveTo>
                  <a:lnTo>
                    <a:pt x="2318" y="278"/>
                  </a:lnTo>
                  <a:lnTo>
                    <a:pt x="1709" y="667"/>
                  </a:lnTo>
                  <a:lnTo>
                    <a:pt x="201" y="463"/>
                  </a:lnTo>
                  <a:lnTo>
                    <a:pt x="810" y="73"/>
                  </a:lnTo>
                  <a:close/>
                  <a:moveTo>
                    <a:pt x="792" y="0"/>
                  </a:moveTo>
                  <a:lnTo>
                    <a:pt x="0" y="506"/>
                  </a:lnTo>
                  <a:lnTo>
                    <a:pt x="1724" y="742"/>
                  </a:lnTo>
                  <a:lnTo>
                    <a:pt x="2517" y="234"/>
                  </a:lnTo>
                  <a:lnTo>
                    <a:pt x="792" y="0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3175">
              <a:noFill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300"/>
                </a:spcAft>
              </a:pPr>
              <a:endParaRPr lang="ko-KR" altLang="en-US" sz="2000" b="1" dirty="0">
                <a:solidFill>
                  <a:srgbClr val="FFFFFF"/>
                </a:solidFill>
                <a:ea typeface="Roboto Condensed Regular"/>
              </a:endParaRPr>
            </a:p>
          </p:txBody>
        </p:sp>
      </p:grpSp>
      <p:grpSp>
        <p:nvGrpSpPr>
          <p:cNvPr id="17" name="그룹 115"/>
          <p:cNvGrpSpPr/>
          <p:nvPr/>
        </p:nvGrpSpPr>
        <p:grpSpPr>
          <a:xfrm>
            <a:off x="4405897" y="2355209"/>
            <a:ext cx="2796157" cy="1503552"/>
            <a:chOff x="3354640" y="2064545"/>
            <a:chExt cx="3995738" cy="1743075"/>
          </a:xfrm>
          <a:effectLst/>
        </p:grpSpPr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4640515" y="2180433"/>
              <a:ext cx="2393950" cy="700088"/>
            </a:xfrm>
            <a:custGeom>
              <a:avLst/>
              <a:gdLst>
                <a:gd name="T0" fmla="*/ 1508 w 1508"/>
                <a:gd name="T1" fmla="*/ 205 h 441"/>
                <a:gd name="T2" fmla="*/ 0 w 1508"/>
                <a:gd name="T3" fmla="*/ 0 h 441"/>
                <a:gd name="T4" fmla="*/ 0 w 1508"/>
                <a:gd name="T5" fmla="*/ 285 h 441"/>
                <a:gd name="T6" fmla="*/ 1140 w 1508"/>
                <a:gd name="T7" fmla="*/ 441 h 441"/>
                <a:gd name="T8" fmla="*/ 1508 w 1508"/>
                <a:gd name="T9" fmla="*/ 205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8" h="441">
                  <a:moveTo>
                    <a:pt x="1508" y="205"/>
                  </a:moveTo>
                  <a:lnTo>
                    <a:pt x="0" y="0"/>
                  </a:lnTo>
                  <a:lnTo>
                    <a:pt x="0" y="285"/>
                  </a:lnTo>
                  <a:lnTo>
                    <a:pt x="1140" y="441"/>
                  </a:lnTo>
                  <a:lnTo>
                    <a:pt x="1508" y="205"/>
                  </a:lnTo>
                  <a:close/>
                </a:path>
              </a:pathLst>
            </a:custGeom>
            <a:pattFill prst="ltUpDiag">
              <a:fgClr>
                <a:schemeClr val="accent5">
                  <a:lumMod val="50000"/>
                </a:schemeClr>
              </a:fgClr>
              <a:bgClr>
                <a:schemeClr val="accent5">
                  <a:lumMod val="75000"/>
                </a:schemeClr>
              </a:bgClr>
            </a:pattFill>
            <a:ln w="3175"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6091490" y="2436020"/>
              <a:ext cx="1258888" cy="1371600"/>
            </a:xfrm>
            <a:custGeom>
              <a:avLst/>
              <a:gdLst>
                <a:gd name="T0" fmla="*/ 793 w 793"/>
                <a:gd name="T1" fmla="*/ 0 h 864"/>
                <a:gd name="T2" fmla="*/ 0 w 793"/>
                <a:gd name="T3" fmla="*/ 508 h 864"/>
                <a:gd name="T4" fmla="*/ 0 w 793"/>
                <a:gd name="T5" fmla="*/ 864 h 864"/>
                <a:gd name="T6" fmla="*/ 793 w 793"/>
                <a:gd name="T7" fmla="*/ 357 h 864"/>
                <a:gd name="T8" fmla="*/ 793 w 793"/>
                <a:gd name="T9" fmla="*/ 0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3" h="864">
                  <a:moveTo>
                    <a:pt x="793" y="0"/>
                  </a:moveTo>
                  <a:lnTo>
                    <a:pt x="0" y="508"/>
                  </a:lnTo>
                  <a:lnTo>
                    <a:pt x="0" y="864"/>
                  </a:lnTo>
                  <a:lnTo>
                    <a:pt x="793" y="357"/>
                  </a:lnTo>
                  <a:lnTo>
                    <a:pt x="793" y="0"/>
                  </a:lnTo>
                  <a:close/>
                </a:path>
              </a:pathLst>
            </a:custGeom>
            <a:pattFill prst="dkDnDiag">
              <a:fgClr>
                <a:schemeClr val="accent5">
                  <a:lumMod val="75000"/>
                </a:schemeClr>
              </a:fgClr>
              <a:bgClr>
                <a:schemeClr val="accent5"/>
              </a:bgClr>
            </a:pattFill>
            <a:ln w="3175"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20" name="Freeform 7"/>
            <p:cNvSpPr>
              <a:spLocks/>
            </p:cNvSpPr>
            <p:nvPr/>
          </p:nvSpPr>
          <p:spPr bwMode="auto">
            <a:xfrm>
              <a:off x="3673728" y="2180433"/>
              <a:ext cx="966788" cy="700088"/>
            </a:xfrm>
            <a:custGeom>
              <a:avLst/>
              <a:gdLst>
                <a:gd name="T0" fmla="*/ 609 w 609"/>
                <a:gd name="T1" fmla="*/ 0 h 441"/>
                <a:gd name="T2" fmla="*/ 0 w 609"/>
                <a:gd name="T3" fmla="*/ 390 h 441"/>
                <a:gd name="T4" fmla="*/ 367 w 609"/>
                <a:gd name="T5" fmla="*/ 441 h 441"/>
                <a:gd name="T6" fmla="*/ 609 w 609"/>
                <a:gd name="T7" fmla="*/ 285 h 441"/>
                <a:gd name="T8" fmla="*/ 609 w 609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9" h="441">
                  <a:moveTo>
                    <a:pt x="609" y="0"/>
                  </a:moveTo>
                  <a:lnTo>
                    <a:pt x="0" y="390"/>
                  </a:lnTo>
                  <a:lnTo>
                    <a:pt x="367" y="441"/>
                  </a:lnTo>
                  <a:lnTo>
                    <a:pt x="609" y="285"/>
                  </a:lnTo>
                  <a:lnTo>
                    <a:pt x="609" y="0"/>
                  </a:lnTo>
                  <a:close/>
                </a:path>
              </a:pathLst>
            </a:custGeom>
            <a:pattFill prst="dkDnDiag">
              <a:fgClr>
                <a:schemeClr val="accent5">
                  <a:lumMod val="50000"/>
                </a:schemeClr>
              </a:fgClr>
              <a:bgClr>
                <a:schemeClr val="accent5">
                  <a:lumMod val="75000"/>
                </a:schemeClr>
              </a:bgClr>
            </a:pattFill>
            <a:ln w="3175"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21" name="Freeform 8"/>
            <p:cNvSpPr>
              <a:spLocks/>
            </p:cNvSpPr>
            <p:nvPr/>
          </p:nvSpPr>
          <p:spPr bwMode="auto">
            <a:xfrm>
              <a:off x="3354640" y="2867820"/>
              <a:ext cx="2736850" cy="939800"/>
            </a:xfrm>
            <a:custGeom>
              <a:avLst/>
              <a:gdLst>
                <a:gd name="T0" fmla="*/ 1724 w 1724"/>
                <a:gd name="T1" fmla="*/ 592 h 592"/>
                <a:gd name="T2" fmla="*/ 0 w 1724"/>
                <a:gd name="T3" fmla="*/ 358 h 592"/>
                <a:gd name="T4" fmla="*/ 0 w 1724"/>
                <a:gd name="T5" fmla="*/ 0 h 592"/>
                <a:gd name="T6" fmla="*/ 1724 w 1724"/>
                <a:gd name="T7" fmla="*/ 236 h 592"/>
                <a:gd name="T8" fmla="*/ 1724 w 1724"/>
                <a:gd name="T9" fmla="*/ 592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4" h="592">
                  <a:moveTo>
                    <a:pt x="1724" y="592"/>
                  </a:moveTo>
                  <a:lnTo>
                    <a:pt x="0" y="358"/>
                  </a:lnTo>
                  <a:lnTo>
                    <a:pt x="0" y="0"/>
                  </a:lnTo>
                  <a:lnTo>
                    <a:pt x="1724" y="236"/>
                  </a:lnTo>
                  <a:lnTo>
                    <a:pt x="1724" y="592"/>
                  </a:lnTo>
                  <a:close/>
                </a:path>
              </a:pathLst>
            </a:custGeom>
            <a:solidFill>
              <a:schemeClr val="accent5"/>
            </a:solidFill>
            <a:ln w="3175">
              <a:noFill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lvl="0" algn="ctr">
                <a:spcAft>
                  <a:spcPts val="300"/>
                </a:spcAft>
              </a:pPr>
              <a:r>
                <a:rPr lang="en-US" altLang="ko-KR" sz="2000" b="1" dirty="0">
                  <a:solidFill>
                    <a:srgbClr val="FFFFFF"/>
                  </a:solidFill>
                  <a:ea typeface="Roboto Condensed Regular"/>
                </a:rPr>
                <a:t>Clay</a:t>
              </a:r>
              <a:endParaRPr lang="ko-KR" altLang="en-US" sz="2000" b="1" dirty="0">
                <a:solidFill>
                  <a:srgbClr val="FFFFFF"/>
                </a:solidFill>
                <a:ea typeface="+mj-ea"/>
              </a:endParaRPr>
            </a:p>
          </p:txBody>
        </p:sp>
        <p:sp>
          <p:nvSpPr>
            <p:cNvPr id="22" name="Freeform 9"/>
            <p:cNvSpPr>
              <a:spLocks noEditPoints="1"/>
            </p:cNvSpPr>
            <p:nvPr/>
          </p:nvSpPr>
          <p:spPr bwMode="auto">
            <a:xfrm>
              <a:off x="3354640" y="2064545"/>
              <a:ext cx="3995738" cy="1177925"/>
            </a:xfrm>
            <a:custGeom>
              <a:avLst/>
              <a:gdLst>
                <a:gd name="T0" fmla="*/ 810 w 2517"/>
                <a:gd name="T1" fmla="*/ 73 h 742"/>
                <a:gd name="T2" fmla="*/ 2318 w 2517"/>
                <a:gd name="T3" fmla="*/ 278 h 742"/>
                <a:gd name="T4" fmla="*/ 1709 w 2517"/>
                <a:gd name="T5" fmla="*/ 667 h 742"/>
                <a:gd name="T6" fmla="*/ 201 w 2517"/>
                <a:gd name="T7" fmla="*/ 463 h 742"/>
                <a:gd name="T8" fmla="*/ 810 w 2517"/>
                <a:gd name="T9" fmla="*/ 73 h 742"/>
                <a:gd name="T10" fmla="*/ 792 w 2517"/>
                <a:gd name="T11" fmla="*/ 0 h 742"/>
                <a:gd name="T12" fmla="*/ 0 w 2517"/>
                <a:gd name="T13" fmla="*/ 506 h 742"/>
                <a:gd name="T14" fmla="*/ 1724 w 2517"/>
                <a:gd name="T15" fmla="*/ 742 h 742"/>
                <a:gd name="T16" fmla="*/ 2517 w 2517"/>
                <a:gd name="T17" fmla="*/ 234 h 742"/>
                <a:gd name="T18" fmla="*/ 792 w 2517"/>
                <a:gd name="T19" fmla="*/ 0 h 742"/>
                <a:gd name="T20" fmla="*/ 792 w 2517"/>
                <a:gd name="T21" fmla="*/ 0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17" h="742">
                  <a:moveTo>
                    <a:pt x="810" y="73"/>
                  </a:moveTo>
                  <a:lnTo>
                    <a:pt x="2318" y="278"/>
                  </a:lnTo>
                  <a:lnTo>
                    <a:pt x="1709" y="667"/>
                  </a:lnTo>
                  <a:lnTo>
                    <a:pt x="201" y="463"/>
                  </a:lnTo>
                  <a:lnTo>
                    <a:pt x="810" y="73"/>
                  </a:lnTo>
                  <a:close/>
                  <a:moveTo>
                    <a:pt x="792" y="0"/>
                  </a:moveTo>
                  <a:lnTo>
                    <a:pt x="0" y="506"/>
                  </a:lnTo>
                  <a:lnTo>
                    <a:pt x="1724" y="742"/>
                  </a:lnTo>
                  <a:lnTo>
                    <a:pt x="2517" y="234"/>
                  </a:lnTo>
                  <a:lnTo>
                    <a:pt x="792" y="0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3175">
              <a:noFill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300"/>
                </a:spcAft>
              </a:pPr>
              <a:endParaRPr lang="ko-KR" altLang="en-US" sz="2000" b="1" dirty="0">
                <a:solidFill>
                  <a:srgbClr val="FFFFFF"/>
                </a:solidFill>
                <a:ea typeface="Roboto Condensed Regular"/>
              </a:endParaRPr>
            </a:p>
          </p:txBody>
        </p:sp>
      </p:grpSp>
      <p:grpSp>
        <p:nvGrpSpPr>
          <p:cNvPr id="23" name="그룹 11"/>
          <p:cNvGrpSpPr/>
          <p:nvPr/>
        </p:nvGrpSpPr>
        <p:grpSpPr>
          <a:xfrm>
            <a:off x="4405897" y="1607751"/>
            <a:ext cx="2796157" cy="1503552"/>
            <a:chOff x="4129765" y="1474040"/>
            <a:chExt cx="2325491" cy="1014457"/>
          </a:xfrm>
          <a:effectLst/>
        </p:grpSpPr>
        <p:sp>
          <p:nvSpPr>
            <p:cNvPr id="24" name="Freeform 5"/>
            <p:cNvSpPr>
              <a:spLocks/>
            </p:cNvSpPr>
            <p:nvPr/>
          </p:nvSpPr>
          <p:spPr bwMode="auto">
            <a:xfrm>
              <a:off x="4878135" y="1541486"/>
              <a:ext cx="1393262" cy="407446"/>
            </a:xfrm>
            <a:custGeom>
              <a:avLst/>
              <a:gdLst>
                <a:gd name="T0" fmla="*/ 1508 w 1508"/>
                <a:gd name="T1" fmla="*/ 205 h 441"/>
                <a:gd name="T2" fmla="*/ 0 w 1508"/>
                <a:gd name="T3" fmla="*/ 0 h 441"/>
                <a:gd name="T4" fmla="*/ 0 w 1508"/>
                <a:gd name="T5" fmla="*/ 285 h 441"/>
                <a:gd name="T6" fmla="*/ 1140 w 1508"/>
                <a:gd name="T7" fmla="*/ 441 h 441"/>
                <a:gd name="T8" fmla="*/ 1508 w 1508"/>
                <a:gd name="T9" fmla="*/ 205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8" h="441">
                  <a:moveTo>
                    <a:pt x="1508" y="205"/>
                  </a:moveTo>
                  <a:lnTo>
                    <a:pt x="0" y="0"/>
                  </a:lnTo>
                  <a:lnTo>
                    <a:pt x="0" y="285"/>
                  </a:lnTo>
                  <a:lnTo>
                    <a:pt x="1140" y="441"/>
                  </a:lnTo>
                  <a:lnTo>
                    <a:pt x="1508" y="205"/>
                  </a:lnTo>
                  <a:close/>
                </a:path>
              </a:pathLst>
            </a:custGeom>
            <a:pattFill prst="ltUpDiag">
              <a:fgClr>
                <a:schemeClr val="accent1">
                  <a:lumMod val="50000"/>
                </a:schemeClr>
              </a:fgClr>
              <a:bgClr>
                <a:schemeClr val="accent1">
                  <a:lumMod val="75000"/>
                </a:schemeClr>
              </a:bgClr>
            </a:pattFill>
            <a:ln w="3175"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5722592" y="1690236"/>
              <a:ext cx="732664" cy="798261"/>
            </a:xfrm>
            <a:custGeom>
              <a:avLst/>
              <a:gdLst>
                <a:gd name="T0" fmla="*/ 793 w 793"/>
                <a:gd name="T1" fmla="*/ 0 h 864"/>
                <a:gd name="T2" fmla="*/ 0 w 793"/>
                <a:gd name="T3" fmla="*/ 508 h 864"/>
                <a:gd name="T4" fmla="*/ 0 w 793"/>
                <a:gd name="T5" fmla="*/ 864 h 864"/>
                <a:gd name="T6" fmla="*/ 793 w 793"/>
                <a:gd name="T7" fmla="*/ 357 h 864"/>
                <a:gd name="T8" fmla="*/ 793 w 793"/>
                <a:gd name="T9" fmla="*/ 0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3" h="864">
                  <a:moveTo>
                    <a:pt x="793" y="0"/>
                  </a:moveTo>
                  <a:lnTo>
                    <a:pt x="0" y="508"/>
                  </a:lnTo>
                  <a:lnTo>
                    <a:pt x="0" y="864"/>
                  </a:lnTo>
                  <a:lnTo>
                    <a:pt x="793" y="357"/>
                  </a:lnTo>
                  <a:lnTo>
                    <a:pt x="793" y="0"/>
                  </a:lnTo>
                  <a:close/>
                </a:path>
              </a:pathLst>
            </a:custGeom>
            <a:pattFill prst="dkDnDiag">
              <a:fgClr>
                <a:schemeClr val="accent1">
                  <a:lumMod val="75000"/>
                </a:schemeClr>
              </a:fgClr>
              <a:bgClr>
                <a:schemeClr val="accent1"/>
              </a:bgClr>
            </a:pattFill>
            <a:ln w="3175"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26" name="Freeform 7"/>
            <p:cNvSpPr>
              <a:spLocks/>
            </p:cNvSpPr>
            <p:nvPr/>
          </p:nvSpPr>
          <p:spPr bwMode="auto">
            <a:xfrm>
              <a:off x="4315472" y="1541486"/>
              <a:ext cx="562664" cy="407446"/>
            </a:xfrm>
            <a:custGeom>
              <a:avLst/>
              <a:gdLst>
                <a:gd name="T0" fmla="*/ 609 w 609"/>
                <a:gd name="T1" fmla="*/ 0 h 441"/>
                <a:gd name="T2" fmla="*/ 0 w 609"/>
                <a:gd name="T3" fmla="*/ 390 h 441"/>
                <a:gd name="T4" fmla="*/ 367 w 609"/>
                <a:gd name="T5" fmla="*/ 441 h 441"/>
                <a:gd name="T6" fmla="*/ 609 w 609"/>
                <a:gd name="T7" fmla="*/ 285 h 441"/>
                <a:gd name="T8" fmla="*/ 609 w 609"/>
                <a:gd name="T9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9" h="441">
                  <a:moveTo>
                    <a:pt x="609" y="0"/>
                  </a:moveTo>
                  <a:lnTo>
                    <a:pt x="0" y="390"/>
                  </a:lnTo>
                  <a:lnTo>
                    <a:pt x="367" y="441"/>
                  </a:lnTo>
                  <a:lnTo>
                    <a:pt x="609" y="285"/>
                  </a:lnTo>
                  <a:lnTo>
                    <a:pt x="609" y="0"/>
                  </a:lnTo>
                  <a:close/>
                </a:path>
              </a:pathLst>
            </a:custGeom>
            <a:pattFill prst="dkDnDiag">
              <a:fgClr>
                <a:schemeClr val="accent1">
                  <a:lumMod val="50000"/>
                </a:schemeClr>
              </a:fgClr>
              <a:bgClr>
                <a:schemeClr val="accent1">
                  <a:lumMod val="75000"/>
                </a:schemeClr>
              </a:bgClr>
            </a:pattFill>
            <a:ln w="3175"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27" name="Freeform 8"/>
            <p:cNvSpPr>
              <a:spLocks/>
            </p:cNvSpPr>
            <p:nvPr/>
          </p:nvSpPr>
          <p:spPr bwMode="auto">
            <a:xfrm>
              <a:off x="4129765" y="1941540"/>
              <a:ext cx="1592827" cy="546957"/>
            </a:xfrm>
            <a:custGeom>
              <a:avLst/>
              <a:gdLst>
                <a:gd name="T0" fmla="*/ 1724 w 1724"/>
                <a:gd name="T1" fmla="*/ 592 h 592"/>
                <a:gd name="T2" fmla="*/ 0 w 1724"/>
                <a:gd name="T3" fmla="*/ 358 h 592"/>
                <a:gd name="T4" fmla="*/ 0 w 1724"/>
                <a:gd name="T5" fmla="*/ 0 h 592"/>
                <a:gd name="T6" fmla="*/ 1724 w 1724"/>
                <a:gd name="T7" fmla="*/ 236 h 592"/>
                <a:gd name="T8" fmla="*/ 1724 w 1724"/>
                <a:gd name="T9" fmla="*/ 592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4" h="592">
                  <a:moveTo>
                    <a:pt x="1724" y="592"/>
                  </a:moveTo>
                  <a:lnTo>
                    <a:pt x="0" y="358"/>
                  </a:lnTo>
                  <a:lnTo>
                    <a:pt x="0" y="0"/>
                  </a:lnTo>
                  <a:lnTo>
                    <a:pt x="1724" y="236"/>
                  </a:lnTo>
                  <a:lnTo>
                    <a:pt x="1724" y="59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altLang="ko-KR" sz="2000" b="1" dirty="0">
                  <a:solidFill>
                    <a:srgbClr val="FFFFFF"/>
                  </a:solidFill>
                  <a:ea typeface="+mj-ea"/>
                </a:rPr>
                <a:t>Baker</a:t>
              </a:r>
              <a:endParaRPr lang="ko-KR" altLang="en-US" sz="2000" b="1" dirty="0">
                <a:solidFill>
                  <a:srgbClr val="FFFFFF"/>
                </a:solidFill>
                <a:ea typeface="+mj-ea"/>
              </a:endParaRPr>
            </a:p>
          </p:txBody>
        </p:sp>
        <p:sp>
          <p:nvSpPr>
            <p:cNvPr id="28" name="Freeform 9"/>
            <p:cNvSpPr>
              <a:spLocks noEditPoints="1"/>
            </p:cNvSpPr>
            <p:nvPr/>
          </p:nvSpPr>
          <p:spPr bwMode="auto">
            <a:xfrm>
              <a:off x="4129765" y="1474040"/>
              <a:ext cx="2325491" cy="685544"/>
            </a:xfrm>
            <a:custGeom>
              <a:avLst/>
              <a:gdLst>
                <a:gd name="T0" fmla="*/ 810 w 2517"/>
                <a:gd name="T1" fmla="*/ 73 h 742"/>
                <a:gd name="T2" fmla="*/ 2318 w 2517"/>
                <a:gd name="T3" fmla="*/ 278 h 742"/>
                <a:gd name="T4" fmla="*/ 1709 w 2517"/>
                <a:gd name="T5" fmla="*/ 667 h 742"/>
                <a:gd name="T6" fmla="*/ 201 w 2517"/>
                <a:gd name="T7" fmla="*/ 463 h 742"/>
                <a:gd name="T8" fmla="*/ 810 w 2517"/>
                <a:gd name="T9" fmla="*/ 73 h 742"/>
                <a:gd name="T10" fmla="*/ 792 w 2517"/>
                <a:gd name="T11" fmla="*/ 0 h 742"/>
                <a:gd name="T12" fmla="*/ 0 w 2517"/>
                <a:gd name="T13" fmla="*/ 506 h 742"/>
                <a:gd name="T14" fmla="*/ 1724 w 2517"/>
                <a:gd name="T15" fmla="*/ 742 h 742"/>
                <a:gd name="T16" fmla="*/ 2517 w 2517"/>
                <a:gd name="T17" fmla="*/ 234 h 742"/>
                <a:gd name="T18" fmla="*/ 792 w 2517"/>
                <a:gd name="T19" fmla="*/ 0 h 742"/>
                <a:gd name="T20" fmla="*/ 792 w 2517"/>
                <a:gd name="T21" fmla="*/ 0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17" h="742">
                  <a:moveTo>
                    <a:pt x="810" y="73"/>
                  </a:moveTo>
                  <a:lnTo>
                    <a:pt x="2318" y="278"/>
                  </a:lnTo>
                  <a:lnTo>
                    <a:pt x="1709" y="667"/>
                  </a:lnTo>
                  <a:lnTo>
                    <a:pt x="201" y="463"/>
                  </a:lnTo>
                  <a:lnTo>
                    <a:pt x="810" y="73"/>
                  </a:lnTo>
                  <a:close/>
                  <a:moveTo>
                    <a:pt x="792" y="0"/>
                  </a:moveTo>
                  <a:lnTo>
                    <a:pt x="0" y="506"/>
                  </a:lnTo>
                  <a:lnTo>
                    <a:pt x="1724" y="742"/>
                  </a:lnTo>
                  <a:lnTo>
                    <a:pt x="2517" y="234"/>
                  </a:lnTo>
                  <a:lnTo>
                    <a:pt x="792" y="0"/>
                  </a:lnTo>
                  <a:lnTo>
                    <a:pt x="792" y="0"/>
                  </a:lnTo>
                  <a:close/>
                </a:path>
              </a:pathLst>
            </a:custGeom>
            <a:pattFill prst="pct1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 w="3175"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29" name="Freeform 10"/>
            <p:cNvSpPr>
              <a:spLocks noEditPoints="1"/>
            </p:cNvSpPr>
            <p:nvPr/>
          </p:nvSpPr>
          <p:spPr bwMode="auto">
            <a:xfrm>
              <a:off x="4129765" y="1474040"/>
              <a:ext cx="2325491" cy="685544"/>
            </a:xfrm>
            <a:custGeom>
              <a:avLst/>
              <a:gdLst>
                <a:gd name="T0" fmla="*/ 810 w 2517"/>
                <a:gd name="T1" fmla="*/ 73 h 742"/>
                <a:gd name="T2" fmla="*/ 2318 w 2517"/>
                <a:gd name="T3" fmla="*/ 278 h 742"/>
                <a:gd name="T4" fmla="*/ 1709 w 2517"/>
                <a:gd name="T5" fmla="*/ 667 h 742"/>
                <a:gd name="T6" fmla="*/ 201 w 2517"/>
                <a:gd name="T7" fmla="*/ 463 h 742"/>
                <a:gd name="T8" fmla="*/ 810 w 2517"/>
                <a:gd name="T9" fmla="*/ 73 h 742"/>
                <a:gd name="T10" fmla="*/ 792 w 2517"/>
                <a:gd name="T11" fmla="*/ 0 h 742"/>
                <a:gd name="T12" fmla="*/ 0 w 2517"/>
                <a:gd name="T13" fmla="*/ 506 h 742"/>
                <a:gd name="T14" fmla="*/ 1724 w 2517"/>
                <a:gd name="T15" fmla="*/ 742 h 742"/>
                <a:gd name="T16" fmla="*/ 2517 w 2517"/>
                <a:gd name="T17" fmla="*/ 234 h 742"/>
                <a:gd name="T18" fmla="*/ 792 w 2517"/>
                <a:gd name="T19" fmla="*/ 0 h 742"/>
                <a:gd name="T20" fmla="*/ 792 w 2517"/>
                <a:gd name="T21" fmla="*/ 0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17" h="742">
                  <a:moveTo>
                    <a:pt x="810" y="73"/>
                  </a:moveTo>
                  <a:lnTo>
                    <a:pt x="2318" y="278"/>
                  </a:lnTo>
                  <a:lnTo>
                    <a:pt x="1709" y="667"/>
                  </a:lnTo>
                  <a:lnTo>
                    <a:pt x="201" y="463"/>
                  </a:lnTo>
                  <a:lnTo>
                    <a:pt x="810" y="73"/>
                  </a:lnTo>
                  <a:moveTo>
                    <a:pt x="792" y="0"/>
                  </a:moveTo>
                  <a:lnTo>
                    <a:pt x="0" y="506"/>
                  </a:lnTo>
                  <a:lnTo>
                    <a:pt x="1724" y="742"/>
                  </a:lnTo>
                  <a:lnTo>
                    <a:pt x="2517" y="234"/>
                  </a:lnTo>
                  <a:lnTo>
                    <a:pt x="792" y="0"/>
                  </a:lnTo>
                  <a:lnTo>
                    <a:pt x="792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 w="3175"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32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8078525" y="3353438"/>
            <a:ext cx="364826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400" dirty="0"/>
              <a:t>Each County designated one County Commissioner to serve as a liaison between the Fire Watch Council and the respective County Commission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99416" y="2394845"/>
            <a:ext cx="3522498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/>
              <a:t>The Fire Watch Council was formed by Baker, Clay, Duval (Jax), Nassau and St. Johns Counties in November 2019 pursuant to Section 163.01, </a:t>
            </a:r>
            <a:r>
              <a:rPr lang="en-US" sz="2000" b="1" i="1" dirty="0"/>
              <a:t>Florida Statutes</a:t>
            </a:r>
            <a:r>
              <a:rPr lang="en-US" sz="2000" b="1" dirty="0"/>
              <a:t>, to coordinate regional efforts to reduce military veteran suicides in Northeast Florida</a:t>
            </a:r>
            <a:r>
              <a:rPr lang="en-US" sz="1600" b="1" dirty="0"/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996352" y="2062134"/>
            <a:ext cx="4151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/>
              <a:t>Each County contributed seed funding and a Council Member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93AFFC4-6D56-4B4B-845E-8AEBDED7C0FB}"/>
              </a:ext>
            </a:extLst>
          </p:cNvPr>
          <p:cNvSpPr txBox="1"/>
          <p:nvPr/>
        </p:nvSpPr>
        <p:spPr>
          <a:xfrm>
            <a:off x="8104246" y="4910845"/>
            <a:ext cx="38340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400" dirty="0"/>
              <a:t>Must comply with Florida Sunshine laws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43598CA-6D96-47B5-B572-94111A2D3588}"/>
              </a:ext>
            </a:extLst>
          </p:cNvPr>
          <p:cNvSpPr/>
          <p:nvPr/>
        </p:nvSpPr>
        <p:spPr>
          <a:xfrm>
            <a:off x="7730814" y="2171811"/>
            <a:ext cx="104137" cy="121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69BBF83-FDF7-471F-81DC-ABF3074FBA92}"/>
              </a:ext>
            </a:extLst>
          </p:cNvPr>
          <p:cNvSpPr/>
          <p:nvPr/>
        </p:nvSpPr>
        <p:spPr>
          <a:xfrm>
            <a:off x="7730815" y="3407876"/>
            <a:ext cx="104137" cy="121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5C6A859-9BF4-42B7-8243-949D1B3A6C72}"/>
              </a:ext>
            </a:extLst>
          </p:cNvPr>
          <p:cNvSpPr/>
          <p:nvPr/>
        </p:nvSpPr>
        <p:spPr>
          <a:xfrm>
            <a:off x="7730814" y="4965772"/>
            <a:ext cx="104137" cy="121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4C864AE-93A2-46AF-8657-E5293006812B}"/>
              </a:ext>
            </a:extLst>
          </p:cNvPr>
          <p:cNvGrpSpPr/>
          <p:nvPr/>
        </p:nvGrpSpPr>
        <p:grpSpPr>
          <a:xfrm>
            <a:off x="0" y="116238"/>
            <a:ext cx="7945768" cy="1231106"/>
            <a:chOff x="-7" y="4238159"/>
            <a:chExt cx="10222104" cy="143872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6CFA8FB-AD72-4AA9-91C1-52D7DDE75E17}"/>
                </a:ext>
              </a:extLst>
            </p:cNvPr>
            <p:cNvSpPr txBox="1"/>
            <p:nvPr/>
          </p:nvSpPr>
          <p:spPr>
            <a:xfrm>
              <a:off x="-1" y="5137362"/>
              <a:ext cx="4031426" cy="539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600" dirty="0">
                  <a:latin typeface="+mj-lt"/>
                </a:rPr>
                <a:t>The Fire Watch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66A3935-711E-4D69-933F-950B9FCAB81C}"/>
                </a:ext>
              </a:extLst>
            </p:cNvPr>
            <p:cNvGrpSpPr/>
            <p:nvPr/>
          </p:nvGrpSpPr>
          <p:grpSpPr>
            <a:xfrm flipH="1">
              <a:off x="-7" y="4320083"/>
              <a:ext cx="1109875" cy="748093"/>
              <a:chOff x="11329987" y="345732"/>
              <a:chExt cx="862013" cy="581025"/>
            </a:xfrm>
            <a:solidFill>
              <a:schemeClr val="accent4"/>
            </a:solidFill>
          </p:grpSpPr>
          <p:sp>
            <p:nvSpPr>
              <p:cNvPr id="60" name="Freeform 6">
                <a:extLst>
                  <a:ext uri="{FF2B5EF4-FFF2-40B4-BE49-F238E27FC236}">
                    <a16:creationId xmlns:a16="http://schemas.microsoft.com/office/drawing/2014/main" id="{51A8C8E4-389E-465C-91D0-CD92351B12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11329987" y="345732"/>
                <a:ext cx="608013" cy="581025"/>
              </a:xfrm>
              <a:custGeom>
                <a:avLst/>
                <a:gdLst>
                  <a:gd name="T0" fmla="*/ 162 w 162"/>
                  <a:gd name="T1" fmla="*/ 0 h 152"/>
                  <a:gd name="T2" fmla="*/ 162 w 162"/>
                  <a:gd name="T3" fmla="*/ 152 h 152"/>
                  <a:gd name="T4" fmla="*/ 27 w 162"/>
                  <a:gd name="T5" fmla="*/ 152 h 152"/>
                  <a:gd name="T6" fmla="*/ 7 w 162"/>
                  <a:gd name="T7" fmla="*/ 118 h 152"/>
                  <a:gd name="T8" fmla="*/ 47 w 162"/>
                  <a:gd name="T9" fmla="*/ 22 h 152"/>
                  <a:gd name="T10" fmla="*/ 78 w 162"/>
                  <a:gd name="T11" fmla="*/ 0 h 152"/>
                  <a:gd name="T12" fmla="*/ 162 w 162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152">
                    <a:moveTo>
                      <a:pt x="162" y="0"/>
                    </a:moveTo>
                    <a:cubicBezTo>
                      <a:pt x="162" y="152"/>
                      <a:pt x="162" y="152"/>
                      <a:pt x="162" y="152"/>
                    </a:cubicBezTo>
                    <a:cubicBezTo>
                      <a:pt x="27" y="152"/>
                      <a:pt x="27" y="152"/>
                      <a:pt x="27" y="152"/>
                    </a:cubicBezTo>
                    <a:cubicBezTo>
                      <a:pt x="9" y="152"/>
                      <a:pt x="0" y="137"/>
                      <a:pt x="7" y="118"/>
                    </a:cubicBezTo>
                    <a:cubicBezTo>
                      <a:pt x="47" y="22"/>
                      <a:pt x="47" y="22"/>
                      <a:pt x="47" y="22"/>
                    </a:cubicBezTo>
                    <a:cubicBezTo>
                      <a:pt x="52" y="10"/>
                      <a:pt x="66" y="0"/>
                      <a:pt x="78" y="0"/>
                    </a:cubicBezTo>
                    <a:lnTo>
                      <a:pt x="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1B5A147-B962-492A-BC16-21C68354DB05}"/>
                  </a:ext>
                </a:extLst>
              </p:cNvPr>
              <p:cNvSpPr/>
              <p:nvPr userDrawn="1"/>
            </p:nvSpPr>
            <p:spPr>
              <a:xfrm>
                <a:off x="11938000" y="345732"/>
                <a:ext cx="254000" cy="5810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8CCFD74-7856-4973-A558-E6EC071190ED}"/>
                </a:ext>
              </a:extLst>
            </p:cNvPr>
            <p:cNvGrpSpPr/>
            <p:nvPr/>
          </p:nvGrpSpPr>
          <p:grpSpPr>
            <a:xfrm>
              <a:off x="1045670" y="4335846"/>
              <a:ext cx="908504" cy="716566"/>
              <a:chOff x="4491037" y="2762251"/>
              <a:chExt cx="1352551" cy="1066800"/>
            </a:xfrm>
            <a:solidFill>
              <a:schemeClr val="accent4"/>
            </a:solidFill>
          </p:grpSpPr>
          <p:sp>
            <p:nvSpPr>
              <p:cNvPr id="57" name="Freeform 5">
                <a:extLst>
                  <a:ext uri="{FF2B5EF4-FFF2-40B4-BE49-F238E27FC236}">
                    <a16:creationId xmlns:a16="http://schemas.microsoft.com/office/drawing/2014/main" id="{035AAA05-4508-45ED-8920-E0CCFD7BA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1037" y="2762251"/>
                <a:ext cx="576263" cy="1066800"/>
              </a:xfrm>
              <a:custGeom>
                <a:avLst/>
                <a:gdLst>
                  <a:gd name="T0" fmla="*/ 6 w 43"/>
                  <a:gd name="T1" fmla="*/ 77 h 79"/>
                  <a:gd name="T2" fmla="*/ 6 w 43"/>
                  <a:gd name="T3" fmla="*/ 77 h 79"/>
                  <a:gd name="T4" fmla="*/ 16 w 43"/>
                  <a:gd name="T5" fmla="*/ 73 h 79"/>
                  <a:gd name="T6" fmla="*/ 42 w 43"/>
                  <a:gd name="T7" fmla="*/ 12 h 79"/>
                  <a:gd name="T8" fmla="*/ 37 w 43"/>
                  <a:gd name="T9" fmla="*/ 2 h 79"/>
                  <a:gd name="T10" fmla="*/ 37 w 43"/>
                  <a:gd name="T11" fmla="*/ 2 h 79"/>
                  <a:gd name="T12" fmla="*/ 27 w 43"/>
                  <a:gd name="T13" fmla="*/ 6 h 79"/>
                  <a:gd name="T14" fmla="*/ 2 w 43"/>
                  <a:gd name="T15" fmla="*/ 67 h 79"/>
                  <a:gd name="T16" fmla="*/ 6 w 43"/>
                  <a:gd name="T17" fmla="*/ 7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79">
                    <a:moveTo>
                      <a:pt x="6" y="77"/>
                    </a:moveTo>
                    <a:cubicBezTo>
                      <a:pt x="6" y="77"/>
                      <a:pt x="6" y="77"/>
                      <a:pt x="6" y="77"/>
                    </a:cubicBezTo>
                    <a:cubicBezTo>
                      <a:pt x="10" y="79"/>
                      <a:pt x="15" y="77"/>
                      <a:pt x="16" y="73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3" y="8"/>
                      <a:pt x="41" y="3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3" y="0"/>
                      <a:pt x="29" y="2"/>
                      <a:pt x="27" y="6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0" y="71"/>
                      <a:pt x="2" y="76"/>
                      <a:pt x="6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58" name="Freeform 6">
                <a:extLst>
                  <a:ext uri="{FF2B5EF4-FFF2-40B4-BE49-F238E27FC236}">
                    <a16:creationId xmlns:a16="http://schemas.microsoft.com/office/drawing/2014/main" id="{0EA28F39-FC35-4E75-9E87-98B45A8F9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9975" y="2762251"/>
                <a:ext cx="574675" cy="1066800"/>
              </a:xfrm>
              <a:custGeom>
                <a:avLst/>
                <a:gdLst>
                  <a:gd name="T0" fmla="*/ 6 w 43"/>
                  <a:gd name="T1" fmla="*/ 77 h 79"/>
                  <a:gd name="T2" fmla="*/ 6 w 43"/>
                  <a:gd name="T3" fmla="*/ 77 h 79"/>
                  <a:gd name="T4" fmla="*/ 16 w 43"/>
                  <a:gd name="T5" fmla="*/ 73 h 79"/>
                  <a:gd name="T6" fmla="*/ 42 w 43"/>
                  <a:gd name="T7" fmla="*/ 12 h 79"/>
                  <a:gd name="T8" fmla="*/ 37 w 43"/>
                  <a:gd name="T9" fmla="*/ 2 h 79"/>
                  <a:gd name="T10" fmla="*/ 37 w 43"/>
                  <a:gd name="T11" fmla="*/ 2 h 79"/>
                  <a:gd name="T12" fmla="*/ 27 w 43"/>
                  <a:gd name="T13" fmla="*/ 6 h 79"/>
                  <a:gd name="T14" fmla="*/ 2 w 43"/>
                  <a:gd name="T15" fmla="*/ 67 h 79"/>
                  <a:gd name="T16" fmla="*/ 6 w 43"/>
                  <a:gd name="T17" fmla="*/ 7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79">
                    <a:moveTo>
                      <a:pt x="6" y="77"/>
                    </a:moveTo>
                    <a:cubicBezTo>
                      <a:pt x="6" y="77"/>
                      <a:pt x="6" y="77"/>
                      <a:pt x="6" y="77"/>
                    </a:cubicBezTo>
                    <a:cubicBezTo>
                      <a:pt x="10" y="79"/>
                      <a:pt x="15" y="77"/>
                      <a:pt x="16" y="73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3" y="8"/>
                      <a:pt x="41" y="3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3" y="0"/>
                      <a:pt x="29" y="2"/>
                      <a:pt x="27" y="6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0" y="71"/>
                      <a:pt x="2" y="76"/>
                      <a:pt x="6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59" name="Freeform 7">
                <a:extLst>
                  <a:ext uri="{FF2B5EF4-FFF2-40B4-BE49-F238E27FC236}">
                    <a16:creationId xmlns:a16="http://schemas.microsoft.com/office/drawing/2014/main" id="{0A0FF461-0132-4E48-8816-B283CA261E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7325" y="2762251"/>
                <a:ext cx="576263" cy="1066800"/>
              </a:xfrm>
              <a:custGeom>
                <a:avLst/>
                <a:gdLst>
                  <a:gd name="T0" fmla="*/ 6 w 43"/>
                  <a:gd name="T1" fmla="*/ 77 h 79"/>
                  <a:gd name="T2" fmla="*/ 6 w 43"/>
                  <a:gd name="T3" fmla="*/ 77 h 79"/>
                  <a:gd name="T4" fmla="*/ 16 w 43"/>
                  <a:gd name="T5" fmla="*/ 73 h 79"/>
                  <a:gd name="T6" fmla="*/ 42 w 43"/>
                  <a:gd name="T7" fmla="*/ 12 h 79"/>
                  <a:gd name="T8" fmla="*/ 37 w 43"/>
                  <a:gd name="T9" fmla="*/ 2 h 79"/>
                  <a:gd name="T10" fmla="*/ 37 w 43"/>
                  <a:gd name="T11" fmla="*/ 2 h 79"/>
                  <a:gd name="T12" fmla="*/ 27 w 43"/>
                  <a:gd name="T13" fmla="*/ 6 h 79"/>
                  <a:gd name="T14" fmla="*/ 2 w 43"/>
                  <a:gd name="T15" fmla="*/ 67 h 79"/>
                  <a:gd name="T16" fmla="*/ 6 w 43"/>
                  <a:gd name="T17" fmla="*/ 7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79">
                    <a:moveTo>
                      <a:pt x="6" y="77"/>
                    </a:moveTo>
                    <a:cubicBezTo>
                      <a:pt x="6" y="77"/>
                      <a:pt x="6" y="77"/>
                      <a:pt x="6" y="77"/>
                    </a:cubicBezTo>
                    <a:cubicBezTo>
                      <a:pt x="10" y="79"/>
                      <a:pt x="15" y="77"/>
                      <a:pt x="16" y="73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3" y="8"/>
                      <a:pt x="41" y="3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3" y="0"/>
                      <a:pt x="29" y="2"/>
                      <a:pt x="27" y="6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0" y="71"/>
                      <a:pt x="2" y="76"/>
                      <a:pt x="6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9D71EF0-C9D8-4B8E-A588-109C1A2D4E9C}"/>
                </a:ext>
              </a:extLst>
            </p:cNvPr>
            <p:cNvSpPr txBox="1"/>
            <p:nvPr/>
          </p:nvSpPr>
          <p:spPr>
            <a:xfrm>
              <a:off x="1954174" y="4238159"/>
              <a:ext cx="8267923" cy="899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pc="3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The NE Florida Solution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469717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6BAB31-88C6-4EC4-9F8F-3FE139155356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The Fire Watch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59CFD-5025-5844-B548-B922A542F2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0040" y="485637"/>
            <a:ext cx="5455917" cy="3641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B667AB-B873-4FBE-9EA8-ABF7C6425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31" t="16449" r="8546" b="-1265"/>
          <a:stretch/>
        </p:blipFill>
        <p:spPr>
          <a:xfrm>
            <a:off x="6151960" y="302780"/>
            <a:ext cx="5895041" cy="3917993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61598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A picture containing table, sitting, knife, laying&#10;&#10;Description automatically generated">
            <a:extLst>
              <a:ext uri="{FF2B5EF4-FFF2-40B4-BE49-F238E27FC236}">
                <a16:creationId xmlns:a16="http://schemas.microsoft.com/office/drawing/2014/main" id="{87016259-D7CD-F84E-8890-3F88868B7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545"/>
            <a:ext cx="12192000" cy="6858000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C8C00EA7-26E7-4FF8-A4F8-050AAC62FBF9}"/>
              </a:ext>
            </a:extLst>
          </p:cNvPr>
          <p:cNvGrpSpPr/>
          <p:nvPr/>
        </p:nvGrpSpPr>
        <p:grpSpPr>
          <a:xfrm>
            <a:off x="0" y="116238"/>
            <a:ext cx="4183713" cy="1231106"/>
            <a:chOff x="-7" y="4238159"/>
            <a:chExt cx="5382281" cy="1438725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18319A4-9BBE-4339-B99D-8B6C97B501FE}"/>
                </a:ext>
              </a:extLst>
            </p:cNvPr>
            <p:cNvSpPr txBox="1"/>
            <p:nvPr/>
          </p:nvSpPr>
          <p:spPr>
            <a:xfrm>
              <a:off x="-1" y="5137362"/>
              <a:ext cx="4031426" cy="539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600" dirty="0">
                  <a:latin typeface="+mj-lt"/>
                </a:rPr>
                <a:t>The Fire Watch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DC62370-A2BF-4461-8590-BD6EE0F5D683}"/>
                </a:ext>
              </a:extLst>
            </p:cNvPr>
            <p:cNvGrpSpPr/>
            <p:nvPr/>
          </p:nvGrpSpPr>
          <p:grpSpPr>
            <a:xfrm flipH="1">
              <a:off x="-7" y="4320083"/>
              <a:ext cx="1109875" cy="748093"/>
              <a:chOff x="11329987" y="345732"/>
              <a:chExt cx="862013" cy="581025"/>
            </a:xfrm>
            <a:solidFill>
              <a:schemeClr val="accent4"/>
            </a:solidFill>
          </p:grpSpPr>
          <p:sp>
            <p:nvSpPr>
              <p:cNvPr id="71" name="Freeform 6">
                <a:extLst>
                  <a:ext uri="{FF2B5EF4-FFF2-40B4-BE49-F238E27FC236}">
                    <a16:creationId xmlns:a16="http://schemas.microsoft.com/office/drawing/2014/main" id="{953D77BA-CB5D-4795-BBFE-D4693830E41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V="1">
                <a:off x="11329987" y="345732"/>
                <a:ext cx="608013" cy="581025"/>
              </a:xfrm>
              <a:custGeom>
                <a:avLst/>
                <a:gdLst>
                  <a:gd name="T0" fmla="*/ 162 w 162"/>
                  <a:gd name="T1" fmla="*/ 0 h 152"/>
                  <a:gd name="T2" fmla="*/ 162 w 162"/>
                  <a:gd name="T3" fmla="*/ 152 h 152"/>
                  <a:gd name="T4" fmla="*/ 27 w 162"/>
                  <a:gd name="T5" fmla="*/ 152 h 152"/>
                  <a:gd name="T6" fmla="*/ 7 w 162"/>
                  <a:gd name="T7" fmla="*/ 118 h 152"/>
                  <a:gd name="T8" fmla="*/ 47 w 162"/>
                  <a:gd name="T9" fmla="*/ 22 h 152"/>
                  <a:gd name="T10" fmla="*/ 78 w 162"/>
                  <a:gd name="T11" fmla="*/ 0 h 152"/>
                  <a:gd name="T12" fmla="*/ 162 w 162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152">
                    <a:moveTo>
                      <a:pt x="162" y="0"/>
                    </a:moveTo>
                    <a:cubicBezTo>
                      <a:pt x="162" y="152"/>
                      <a:pt x="162" y="152"/>
                      <a:pt x="162" y="152"/>
                    </a:cubicBezTo>
                    <a:cubicBezTo>
                      <a:pt x="27" y="152"/>
                      <a:pt x="27" y="152"/>
                      <a:pt x="27" y="152"/>
                    </a:cubicBezTo>
                    <a:cubicBezTo>
                      <a:pt x="9" y="152"/>
                      <a:pt x="0" y="137"/>
                      <a:pt x="7" y="118"/>
                    </a:cubicBezTo>
                    <a:cubicBezTo>
                      <a:pt x="47" y="22"/>
                      <a:pt x="47" y="22"/>
                      <a:pt x="47" y="22"/>
                    </a:cubicBezTo>
                    <a:cubicBezTo>
                      <a:pt x="52" y="10"/>
                      <a:pt x="66" y="0"/>
                      <a:pt x="78" y="0"/>
                    </a:cubicBezTo>
                    <a:lnTo>
                      <a:pt x="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61FA8E8-CAE8-452A-B92D-B90A2CFDD449}"/>
                  </a:ext>
                </a:extLst>
              </p:cNvPr>
              <p:cNvSpPr/>
              <p:nvPr userDrawn="1"/>
            </p:nvSpPr>
            <p:spPr>
              <a:xfrm>
                <a:off x="11938000" y="345732"/>
                <a:ext cx="254000" cy="5810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A545203-9701-4C10-8690-8254CFE0C2F5}"/>
                </a:ext>
              </a:extLst>
            </p:cNvPr>
            <p:cNvGrpSpPr/>
            <p:nvPr/>
          </p:nvGrpSpPr>
          <p:grpSpPr>
            <a:xfrm>
              <a:off x="1045670" y="4335846"/>
              <a:ext cx="908504" cy="716566"/>
              <a:chOff x="4491037" y="2762251"/>
              <a:chExt cx="1352551" cy="1066800"/>
            </a:xfrm>
            <a:solidFill>
              <a:schemeClr val="accent4"/>
            </a:solidFill>
          </p:grpSpPr>
          <p:sp>
            <p:nvSpPr>
              <p:cNvPr id="68" name="Freeform 5">
                <a:extLst>
                  <a:ext uri="{FF2B5EF4-FFF2-40B4-BE49-F238E27FC236}">
                    <a16:creationId xmlns:a16="http://schemas.microsoft.com/office/drawing/2014/main" id="{8A9A4595-B0B7-460F-B7CD-3A340528A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1037" y="2762251"/>
                <a:ext cx="576263" cy="1066800"/>
              </a:xfrm>
              <a:custGeom>
                <a:avLst/>
                <a:gdLst>
                  <a:gd name="T0" fmla="*/ 6 w 43"/>
                  <a:gd name="T1" fmla="*/ 77 h 79"/>
                  <a:gd name="T2" fmla="*/ 6 w 43"/>
                  <a:gd name="T3" fmla="*/ 77 h 79"/>
                  <a:gd name="T4" fmla="*/ 16 w 43"/>
                  <a:gd name="T5" fmla="*/ 73 h 79"/>
                  <a:gd name="T6" fmla="*/ 42 w 43"/>
                  <a:gd name="T7" fmla="*/ 12 h 79"/>
                  <a:gd name="T8" fmla="*/ 37 w 43"/>
                  <a:gd name="T9" fmla="*/ 2 h 79"/>
                  <a:gd name="T10" fmla="*/ 37 w 43"/>
                  <a:gd name="T11" fmla="*/ 2 h 79"/>
                  <a:gd name="T12" fmla="*/ 27 w 43"/>
                  <a:gd name="T13" fmla="*/ 6 h 79"/>
                  <a:gd name="T14" fmla="*/ 2 w 43"/>
                  <a:gd name="T15" fmla="*/ 67 h 79"/>
                  <a:gd name="T16" fmla="*/ 6 w 43"/>
                  <a:gd name="T17" fmla="*/ 7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79">
                    <a:moveTo>
                      <a:pt x="6" y="77"/>
                    </a:moveTo>
                    <a:cubicBezTo>
                      <a:pt x="6" y="77"/>
                      <a:pt x="6" y="77"/>
                      <a:pt x="6" y="77"/>
                    </a:cubicBezTo>
                    <a:cubicBezTo>
                      <a:pt x="10" y="79"/>
                      <a:pt x="15" y="77"/>
                      <a:pt x="16" y="73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3" y="8"/>
                      <a:pt x="41" y="3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3" y="0"/>
                      <a:pt x="29" y="2"/>
                      <a:pt x="27" y="6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0" y="71"/>
                      <a:pt x="2" y="76"/>
                      <a:pt x="6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69" name="Freeform 6">
                <a:extLst>
                  <a:ext uri="{FF2B5EF4-FFF2-40B4-BE49-F238E27FC236}">
                    <a16:creationId xmlns:a16="http://schemas.microsoft.com/office/drawing/2014/main" id="{6E5DECF3-E388-40EC-9EE6-BF05B93168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9975" y="2762251"/>
                <a:ext cx="574675" cy="1066800"/>
              </a:xfrm>
              <a:custGeom>
                <a:avLst/>
                <a:gdLst>
                  <a:gd name="T0" fmla="*/ 6 w 43"/>
                  <a:gd name="T1" fmla="*/ 77 h 79"/>
                  <a:gd name="T2" fmla="*/ 6 w 43"/>
                  <a:gd name="T3" fmla="*/ 77 h 79"/>
                  <a:gd name="T4" fmla="*/ 16 w 43"/>
                  <a:gd name="T5" fmla="*/ 73 h 79"/>
                  <a:gd name="T6" fmla="*/ 42 w 43"/>
                  <a:gd name="T7" fmla="*/ 12 h 79"/>
                  <a:gd name="T8" fmla="*/ 37 w 43"/>
                  <a:gd name="T9" fmla="*/ 2 h 79"/>
                  <a:gd name="T10" fmla="*/ 37 w 43"/>
                  <a:gd name="T11" fmla="*/ 2 h 79"/>
                  <a:gd name="T12" fmla="*/ 27 w 43"/>
                  <a:gd name="T13" fmla="*/ 6 h 79"/>
                  <a:gd name="T14" fmla="*/ 2 w 43"/>
                  <a:gd name="T15" fmla="*/ 67 h 79"/>
                  <a:gd name="T16" fmla="*/ 6 w 43"/>
                  <a:gd name="T17" fmla="*/ 7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79">
                    <a:moveTo>
                      <a:pt x="6" y="77"/>
                    </a:moveTo>
                    <a:cubicBezTo>
                      <a:pt x="6" y="77"/>
                      <a:pt x="6" y="77"/>
                      <a:pt x="6" y="77"/>
                    </a:cubicBezTo>
                    <a:cubicBezTo>
                      <a:pt x="10" y="79"/>
                      <a:pt x="15" y="77"/>
                      <a:pt x="16" y="73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3" y="8"/>
                      <a:pt x="41" y="3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3" y="0"/>
                      <a:pt x="29" y="2"/>
                      <a:pt x="27" y="6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0" y="71"/>
                      <a:pt x="2" y="76"/>
                      <a:pt x="6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  <p:sp>
            <p:nvSpPr>
              <p:cNvPr id="70" name="Freeform 7">
                <a:extLst>
                  <a:ext uri="{FF2B5EF4-FFF2-40B4-BE49-F238E27FC236}">
                    <a16:creationId xmlns:a16="http://schemas.microsoft.com/office/drawing/2014/main" id="{E166EF1F-C2EF-4188-B230-7BFE43B0A8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7325" y="2762251"/>
                <a:ext cx="576263" cy="1066800"/>
              </a:xfrm>
              <a:custGeom>
                <a:avLst/>
                <a:gdLst>
                  <a:gd name="T0" fmla="*/ 6 w 43"/>
                  <a:gd name="T1" fmla="*/ 77 h 79"/>
                  <a:gd name="T2" fmla="*/ 6 w 43"/>
                  <a:gd name="T3" fmla="*/ 77 h 79"/>
                  <a:gd name="T4" fmla="*/ 16 w 43"/>
                  <a:gd name="T5" fmla="*/ 73 h 79"/>
                  <a:gd name="T6" fmla="*/ 42 w 43"/>
                  <a:gd name="T7" fmla="*/ 12 h 79"/>
                  <a:gd name="T8" fmla="*/ 37 w 43"/>
                  <a:gd name="T9" fmla="*/ 2 h 79"/>
                  <a:gd name="T10" fmla="*/ 37 w 43"/>
                  <a:gd name="T11" fmla="*/ 2 h 79"/>
                  <a:gd name="T12" fmla="*/ 27 w 43"/>
                  <a:gd name="T13" fmla="*/ 6 h 79"/>
                  <a:gd name="T14" fmla="*/ 2 w 43"/>
                  <a:gd name="T15" fmla="*/ 67 h 79"/>
                  <a:gd name="T16" fmla="*/ 6 w 43"/>
                  <a:gd name="T17" fmla="*/ 7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79">
                    <a:moveTo>
                      <a:pt x="6" y="77"/>
                    </a:moveTo>
                    <a:cubicBezTo>
                      <a:pt x="6" y="77"/>
                      <a:pt x="6" y="77"/>
                      <a:pt x="6" y="77"/>
                    </a:cubicBezTo>
                    <a:cubicBezTo>
                      <a:pt x="10" y="79"/>
                      <a:pt x="15" y="77"/>
                      <a:pt x="16" y="73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3" y="8"/>
                      <a:pt x="41" y="3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3" y="0"/>
                      <a:pt x="29" y="2"/>
                      <a:pt x="27" y="6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0" y="71"/>
                      <a:pt x="2" y="76"/>
                      <a:pt x="6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BCC1B50-0C31-43BD-984B-769990CF6175}"/>
                </a:ext>
              </a:extLst>
            </p:cNvPr>
            <p:cNvSpPr txBox="1"/>
            <p:nvPr/>
          </p:nvSpPr>
          <p:spPr>
            <a:xfrm>
              <a:off x="1954174" y="4238159"/>
              <a:ext cx="3428100" cy="899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pc="3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Programs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4BC1599-F9CC-4DC4-8615-89F30EB41081}"/>
              </a:ext>
            </a:extLst>
          </p:cNvPr>
          <p:cNvGrpSpPr/>
          <p:nvPr/>
        </p:nvGrpSpPr>
        <p:grpSpPr>
          <a:xfrm>
            <a:off x="4461832" y="971616"/>
            <a:ext cx="6213983" cy="5927561"/>
            <a:chOff x="7348365" y="1785405"/>
            <a:chExt cx="4780464" cy="4596423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A0F5298-387B-4F66-8489-03670F9DCCBB}"/>
                </a:ext>
              </a:extLst>
            </p:cNvPr>
            <p:cNvSpPr/>
            <p:nvPr/>
          </p:nvSpPr>
          <p:spPr>
            <a:xfrm>
              <a:off x="7348365" y="1785405"/>
              <a:ext cx="4780464" cy="459642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9810607"/>
                </a:avLst>
              </a:prstTxWarp>
              <a:spAutoFit/>
              <a:scene3d>
                <a:camera prst="orthographicFront">
                  <a:rot lat="2700000" lon="600000" rev="0"/>
                </a:camera>
                <a:lightRig rig="threePt" dir="t"/>
              </a:scene3d>
              <a:flatTx/>
            </a:bodyPr>
            <a:lstStyle/>
            <a:p>
              <a:pPr algn="ctr"/>
              <a:r>
                <a:rPr lang="en-US" sz="1200" b="0" cap="none" spc="0" dirty="0">
                  <a:ln w="0"/>
                  <a:solidFill>
                    <a:schemeClr val="tx1"/>
                  </a:solidFill>
                </a:rPr>
                <a:t>Community Outreach (Connecting Veterans)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A31377D-7051-48E1-A364-679EC501362A}"/>
                </a:ext>
              </a:extLst>
            </p:cNvPr>
            <p:cNvGrpSpPr/>
            <p:nvPr/>
          </p:nvGrpSpPr>
          <p:grpSpPr>
            <a:xfrm>
              <a:off x="7736374" y="1995966"/>
              <a:ext cx="3963473" cy="4054788"/>
              <a:chOff x="893412" y="1964745"/>
              <a:chExt cx="4488491" cy="4353543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D68EF2CA-A831-49EE-B020-BDDDC23311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1532" y="2764782"/>
                <a:ext cx="1" cy="246108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Freeform 5">
                <a:extLst>
                  <a:ext uri="{FF2B5EF4-FFF2-40B4-BE49-F238E27FC236}">
                    <a16:creationId xmlns:a16="http://schemas.microsoft.com/office/drawing/2014/main" id="{EBFBA680-1425-4C55-9B42-20E578203CC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2050618" y="2816319"/>
                <a:ext cx="2174081" cy="4197325"/>
              </a:xfrm>
              <a:custGeom>
                <a:avLst/>
                <a:gdLst>
                  <a:gd name="T0" fmla="*/ 236 w 1462"/>
                  <a:gd name="T1" fmla="*/ 5 h 2688"/>
                  <a:gd name="T2" fmla="*/ 376 w 1462"/>
                  <a:gd name="T3" fmla="*/ 24 h 2688"/>
                  <a:gd name="T4" fmla="*/ 512 w 1462"/>
                  <a:gd name="T5" fmla="*/ 58 h 2688"/>
                  <a:gd name="T6" fmla="*/ 644 w 1462"/>
                  <a:gd name="T7" fmla="*/ 106 h 2688"/>
                  <a:gd name="T8" fmla="*/ 770 w 1462"/>
                  <a:gd name="T9" fmla="*/ 169 h 2688"/>
                  <a:gd name="T10" fmla="*/ 889 w 1462"/>
                  <a:gd name="T11" fmla="*/ 243 h 2688"/>
                  <a:gd name="T12" fmla="*/ 1000 w 1462"/>
                  <a:gd name="T13" fmla="*/ 329 h 2688"/>
                  <a:gd name="T14" fmla="*/ 1101 w 1462"/>
                  <a:gd name="T15" fmla="*/ 427 h 2688"/>
                  <a:gd name="T16" fmla="*/ 1192 w 1462"/>
                  <a:gd name="T17" fmla="*/ 535 h 2688"/>
                  <a:gd name="T18" fmla="*/ 1270 w 1462"/>
                  <a:gd name="T19" fmla="*/ 652 h 2688"/>
                  <a:gd name="T20" fmla="*/ 1336 w 1462"/>
                  <a:gd name="T21" fmla="*/ 775 h 2688"/>
                  <a:gd name="T22" fmla="*/ 1389 w 1462"/>
                  <a:gd name="T23" fmla="*/ 906 h 2688"/>
                  <a:gd name="T24" fmla="*/ 1427 w 1462"/>
                  <a:gd name="T25" fmla="*/ 1042 h 2688"/>
                  <a:gd name="T26" fmla="*/ 1452 w 1462"/>
                  <a:gd name="T27" fmla="*/ 1180 h 2688"/>
                  <a:gd name="T28" fmla="*/ 1462 w 1462"/>
                  <a:gd name="T29" fmla="*/ 1320 h 2688"/>
                  <a:gd name="T30" fmla="*/ 1457 w 1462"/>
                  <a:gd name="T31" fmla="*/ 1461 h 2688"/>
                  <a:gd name="T32" fmla="*/ 1437 w 1462"/>
                  <a:gd name="T33" fmla="*/ 1600 h 2688"/>
                  <a:gd name="T34" fmla="*/ 1404 w 1462"/>
                  <a:gd name="T35" fmla="*/ 1737 h 2688"/>
                  <a:gd name="T36" fmla="*/ 1355 w 1462"/>
                  <a:gd name="T37" fmla="*/ 1869 h 2688"/>
                  <a:gd name="T38" fmla="*/ 1294 w 1462"/>
                  <a:gd name="T39" fmla="*/ 1996 h 2688"/>
                  <a:gd name="T40" fmla="*/ 1220 w 1462"/>
                  <a:gd name="T41" fmla="*/ 2115 h 2688"/>
                  <a:gd name="T42" fmla="*/ 1133 w 1462"/>
                  <a:gd name="T43" fmla="*/ 2225 h 2688"/>
                  <a:gd name="T44" fmla="*/ 1036 w 1462"/>
                  <a:gd name="T45" fmla="*/ 2327 h 2688"/>
                  <a:gd name="T46" fmla="*/ 928 w 1462"/>
                  <a:gd name="T47" fmla="*/ 2417 h 2688"/>
                  <a:gd name="T48" fmla="*/ 811 w 1462"/>
                  <a:gd name="T49" fmla="*/ 2496 h 2688"/>
                  <a:gd name="T50" fmla="*/ 688 w 1462"/>
                  <a:gd name="T51" fmla="*/ 2562 h 2688"/>
                  <a:gd name="T52" fmla="*/ 557 w 1462"/>
                  <a:gd name="T53" fmla="*/ 2615 h 2688"/>
                  <a:gd name="T54" fmla="*/ 421 w 1462"/>
                  <a:gd name="T55" fmla="*/ 2653 h 2688"/>
                  <a:gd name="T56" fmla="*/ 283 w 1462"/>
                  <a:gd name="T57" fmla="*/ 2678 h 2688"/>
                  <a:gd name="T58" fmla="*/ 143 w 1462"/>
                  <a:gd name="T59" fmla="*/ 2688 h 2688"/>
                  <a:gd name="T60" fmla="*/ 162 w 1462"/>
                  <a:gd name="T61" fmla="*/ 2149 h 2688"/>
                  <a:gd name="T62" fmla="*/ 246 w 1462"/>
                  <a:gd name="T63" fmla="*/ 2140 h 2688"/>
                  <a:gd name="T64" fmla="*/ 328 w 1462"/>
                  <a:gd name="T65" fmla="*/ 2122 h 2688"/>
                  <a:gd name="T66" fmla="*/ 409 w 1462"/>
                  <a:gd name="T67" fmla="*/ 2097 h 2688"/>
                  <a:gd name="T68" fmla="*/ 485 w 1462"/>
                  <a:gd name="T69" fmla="*/ 2062 h 2688"/>
                  <a:gd name="T70" fmla="*/ 558 w 1462"/>
                  <a:gd name="T71" fmla="*/ 2020 h 2688"/>
                  <a:gd name="T72" fmla="*/ 626 w 1462"/>
                  <a:gd name="T73" fmla="*/ 1970 h 2688"/>
                  <a:gd name="T74" fmla="*/ 689 w 1462"/>
                  <a:gd name="T75" fmla="*/ 1914 h 2688"/>
                  <a:gd name="T76" fmla="*/ 745 w 1462"/>
                  <a:gd name="T77" fmla="*/ 1851 h 2688"/>
                  <a:gd name="T78" fmla="*/ 795 w 1462"/>
                  <a:gd name="T79" fmla="*/ 1783 h 2688"/>
                  <a:gd name="T80" fmla="*/ 837 w 1462"/>
                  <a:gd name="T81" fmla="*/ 1710 h 2688"/>
                  <a:gd name="T82" fmla="*/ 872 w 1462"/>
                  <a:gd name="T83" fmla="*/ 1632 h 2688"/>
                  <a:gd name="T84" fmla="*/ 897 w 1462"/>
                  <a:gd name="T85" fmla="*/ 1553 h 2688"/>
                  <a:gd name="T86" fmla="*/ 915 w 1462"/>
                  <a:gd name="T87" fmla="*/ 1470 h 2688"/>
                  <a:gd name="T88" fmla="*/ 923 w 1462"/>
                  <a:gd name="T89" fmla="*/ 1386 h 2688"/>
                  <a:gd name="T90" fmla="*/ 923 w 1462"/>
                  <a:gd name="T91" fmla="*/ 1301 h 2688"/>
                  <a:gd name="T92" fmla="*/ 915 w 1462"/>
                  <a:gd name="T93" fmla="*/ 1217 h 2688"/>
                  <a:gd name="T94" fmla="*/ 897 w 1462"/>
                  <a:gd name="T95" fmla="*/ 1135 h 2688"/>
                  <a:gd name="T96" fmla="*/ 872 w 1462"/>
                  <a:gd name="T97" fmla="*/ 1055 h 2688"/>
                  <a:gd name="T98" fmla="*/ 837 w 1462"/>
                  <a:gd name="T99" fmla="*/ 978 h 2688"/>
                  <a:gd name="T100" fmla="*/ 795 w 1462"/>
                  <a:gd name="T101" fmla="*/ 904 h 2688"/>
                  <a:gd name="T102" fmla="*/ 745 w 1462"/>
                  <a:gd name="T103" fmla="*/ 836 h 2688"/>
                  <a:gd name="T104" fmla="*/ 689 w 1462"/>
                  <a:gd name="T105" fmla="*/ 774 h 2688"/>
                  <a:gd name="T106" fmla="*/ 626 w 1462"/>
                  <a:gd name="T107" fmla="*/ 718 h 2688"/>
                  <a:gd name="T108" fmla="*/ 558 w 1462"/>
                  <a:gd name="T109" fmla="*/ 667 h 2688"/>
                  <a:gd name="T110" fmla="*/ 485 w 1462"/>
                  <a:gd name="T111" fmla="*/ 625 h 2688"/>
                  <a:gd name="T112" fmla="*/ 409 w 1462"/>
                  <a:gd name="T113" fmla="*/ 591 h 2688"/>
                  <a:gd name="T114" fmla="*/ 328 w 1462"/>
                  <a:gd name="T115" fmla="*/ 565 h 2688"/>
                  <a:gd name="T116" fmla="*/ 246 w 1462"/>
                  <a:gd name="T117" fmla="*/ 547 h 2688"/>
                  <a:gd name="T118" fmla="*/ 162 w 1462"/>
                  <a:gd name="T119" fmla="*/ 539 h 2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62" h="2688">
                    <a:moveTo>
                      <a:pt x="120" y="0"/>
                    </a:moveTo>
                    <a:lnTo>
                      <a:pt x="143" y="0"/>
                    </a:lnTo>
                    <a:lnTo>
                      <a:pt x="167" y="1"/>
                    </a:lnTo>
                    <a:lnTo>
                      <a:pt x="190" y="2"/>
                    </a:lnTo>
                    <a:lnTo>
                      <a:pt x="214" y="3"/>
                    </a:lnTo>
                    <a:lnTo>
                      <a:pt x="236" y="5"/>
                    </a:lnTo>
                    <a:lnTo>
                      <a:pt x="260" y="7"/>
                    </a:lnTo>
                    <a:lnTo>
                      <a:pt x="283" y="9"/>
                    </a:lnTo>
                    <a:lnTo>
                      <a:pt x="307" y="13"/>
                    </a:lnTo>
                    <a:lnTo>
                      <a:pt x="330" y="16"/>
                    </a:lnTo>
                    <a:lnTo>
                      <a:pt x="353" y="20"/>
                    </a:lnTo>
                    <a:lnTo>
                      <a:pt x="376" y="24"/>
                    </a:lnTo>
                    <a:lnTo>
                      <a:pt x="399" y="29"/>
                    </a:lnTo>
                    <a:lnTo>
                      <a:pt x="421" y="35"/>
                    </a:lnTo>
                    <a:lnTo>
                      <a:pt x="445" y="40"/>
                    </a:lnTo>
                    <a:lnTo>
                      <a:pt x="467" y="46"/>
                    </a:lnTo>
                    <a:lnTo>
                      <a:pt x="490" y="52"/>
                    </a:lnTo>
                    <a:lnTo>
                      <a:pt x="512" y="58"/>
                    </a:lnTo>
                    <a:lnTo>
                      <a:pt x="535" y="66"/>
                    </a:lnTo>
                    <a:lnTo>
                      <a:pt x="557" y="72"/>
                    </a:lnTo>
                    <a:lnTo>
                      <a:pt x="579" y="81"/>
                    </a:lnTo>
                    <a:lnTo>
                      <a:pt x="601" y="89"/>
                    </a:lnTo>
                    <a:lnTo>
                      <a:pt x="623" y="98"/>
                    </a:lnTo>
                    <a:lnTo>
                      <a:pt x="644" y="106"/>
                    </a:lnTo>
                    <a:lnTo>
                      <a:pt x="666" y="116"/>
                    </a:lnTo>
                    <a:lnTo>
                      <a:pt x="688" y="125"/>
                    </a:lnTo>
                    <a:lnTo>
                      <a:pt x="708" y="135"/>
                    </a:lnTo>
                    <a:lnTo>
                      <a:pt x="729" y="146"/>
                    </a:lnTo>
                    <a:lnTo>
                      <a:pt x="750" y="157"/>
                    </a:lnTo>
                    <a:lnTo>
                      <a:pt x="770" y="169"/>
                    </a:lnTo>
                    <a:lnTo>
                      <a:pt x="791" y="180"/>
                    </a:lnTo>
                    <a:lnTo>
                      <a:pt x="811" y="192"/>
                    </a:lnTo>
                    <a:lnTo>
                      <a:pt x="831" y="204"/>
                    </a:lnTo>
                    <a:lnTo>
                      <a:pt x="851" y="217"/>
                    </a:lnTo>
                    <a:lnTo>
                      <a:pt x="871" y="230"/>
                    </a:lnTo>
                    <a:lnTo>
                      <a:pt x="889" y="243"/>
                    </a:lnTo>
                    <a:lnTo>
                      <a:pt x="908" y="257"/>
                    </a:lnTo>
                    <a:lnTo>
                      <a:pt x="928" y="270"/>
                    </a:lnTo>
                    <a:lnTo>
                      <a:pt x="946" y="284"/>
                    </a:lnTo>
                    <a:lnTo>
                      <a:pt x="965" y="299"/>
                    </a:lnTo>
                    <a:lnTo>
                      <a:pt x="983" y="314"/>
                    </a:lnTo>
                    <a:lnTo>
                      <a:pt x="1000" y="329"/>
                    </a:lnTo>
                    <a:lnTo>
                      <a:pt x="1018" y="345"/>
                    </a:lnTo>
                    <a:lnTo>
                      <a:pt x="1036" y="360"/>
                    </a:lnTo>
                    <a:lnTo>
                      <a:pt x="1052" y="377"/>
                    </a:lnTo>
                    <a:lnTo>
                      <a:pt x="1069" y="393"/>
                    </a:lnTo>
                    <a:lnTo>
                      <a:pt x="1086" y="410"/>
                    </a:lnTo>
                    <a:lnTo>
                      <a:pt x="1101" y="427"/>
                    </a:lnTo>
                    <a:lnTo>
                      <a:pt x="1118" y="444"/>
                    </a:lnTo>
                    <a:lnTo>
                      <a:pt x="1133" y="462"/>
                    </a:lnTo>
                    <a:lnTo>
                      <a:pt x="1148" y="480"/>
                    </a:lnTo>
                    <a:lnTo>
                      <a:pt x="1162" y="498"/>
                    </a:lnTo>
                    <a:lnTo>
                      <a:pt x="1177" y="516"/>
                    </a:lnTo>
                    <a:lnTo>
                      <a:pt x="1192" y="535"/>
                    </a:lnTo>
                    <a:lnTo>
                      <a:pt x="1206" y="554"/>
                    </a:lnTo>
                    <a:lnTo>
                      <a:pt x="1220" y="573"/>
                    </a:lnTo>
                    <a:lnTo>
                      <a:pt x="1232" y="592"/>
                    </a:lnTo>
                    <a:lnTo>
                      <a:pt x="1245" y="612"/>
                    </a:lnTo>
                    <a:lnTo>
                      <a:pt x="1258" y="631"/>
                    </a:lnTo>
                    <a:lnTo>
                      <a:pt x="1270" y="652"/>
                    </a:lnTo>
                    <a:lnTo>
                      <a:pt x="1283" y="672"/>
                    </a:lnTo>
                    <a:lnTo>
                      <a:pt x="1294" y="692"/>
                    </a:lnTo>
                    <a:lnTo>
                      <a:pt x="1305" y="712"/>
                    </a:lnTo>
                    <a:lnTo>
                      <a:pt x="1315" y="734"/>
                    </a:lnTo>
                    <a:lnTo>
                      <a:pt x="1326" y="755"/>
                    </a:lnTo>
                    <a:lnTo>
                      <a:pt x="1336" y="775"/>
                    </a:lnTo>
                    <a:lnTo>
                      <a:pt x="1346" y="797"/>
                    </a:lnTo>
                    <a:lnTo>
                      <a:pt x="1355" y="819"/>
                    </a:lnTo>
                    <a:lnTo>
                      <a:pt x="1364" y="841"/>
                    </a:lnTo>
                    <a:lnTo>
                      <a:pt x="1373" y="862"/>
                    </a:lnTo>
                    <a:lnTo>
                      <a:pt x="1381" y="885"/>
                    </a:lnTo>
                    <a:lnTo>
                      <a:pt x="1389" y="906"/>
                    </a:lnTo>
                    <a:lnTo>
                      <a:pt x="1396" y="929"/>
                    </a:lnTo>
                    <a:lnTo>
                      <a:pt x="1404" y="951"/>
                    </a:lnTo>
                    <a:lnTo>
                      <a:pt x="1410" y="973"/>
                    </a:lnTo>
                    <a:lnTo>
                      <a:pt x="1416" y="996"/>
                    </a:lnTo>
                    <a:lnTo>
                      <a:pt x="1422" y="1018"/>
                    </a:lnTo>
                    <a:lnTo>
                      <a:pt x="1427" y="1042"/>
                    </a:lnTo>
                    <a:lnTo>
                      <a:pt x="1433" y="1064"/>
                    </a:lnTo>
                    <a:lnTo>
                      <a:pt x="1437" y="1088"/>
                    </a:lnTo>
                    <a:lnTo>
                      <a:pt x="1441" y="1110"/>
                    </a:lnTo>
                    <a:lnTo>
                      <a:pt x="1446" y="1133"/>
                    </a:lnTo>
                    <a:lnTo>
                      <a:pt x="1449" y="1157"/>
                    </a:lnTo>
                    <a:lnTo>
                      <a:pt x="1452" y="1180"/>
                    </a:lnTo>
                    <a:lnTo>
                      <a:pt x="1454" y="1204"/>
                    </a:lnTo>
                    <a:lnTo>
                      <a:pt x="1457" y="1227"/>
                    </a:lnTo>
                    <a:lnTo>
                      <a:pt x="1458" y="1250"/>
                    </a:lnTo>
                    <a:lnTo>
                      <a:pt x="1460" y="1273"/>
                    </a:lnTo>
                    <a:lnTo>
                      <a:pt x="1461" y="1297"/>
                    </a:lnTo>
                    <a:lnTo>
                      <a:pt x="1462" y="1320"/>
                    </a:lnTo>
                    <a:lnTo>
                      <a:pt x="1462" y="1344"/>
                    </a:lnTo>
                    <a:lnTo>
                      <a:pt x="1462" y="1367"/>
                    </a:lnTo>
                    <a:lnTo>
                      <a:pt x="1461" y="1391"/>
                    </a:lnTo>
                    <a:lnTo>
                      <a:pt x="1460" y="1414"/>
                    </a:lnTo>
                    <a:lnTo>
                      <a:pt x="1458" y="1438"/>
                    </a:lnTo>
                    <a:lnTo>
                      <a:pt x="1457" y="1461"/>
                    </a:lnTo>
                    <a:lnTo>
                      <a:pt x="1454" y="1484"/>
                    </a:lnTo>
                    <a:lnTo>
                      <a:pt x="1452" y="1508"/>
                    </a:lnTo>
                    <a:lnTo>
                      <a:pt x="1449" y="1531"/>
                    </a:lnTo>
                    <a:lnTo>
                      <a:pt x="1446" y="1554"/>
                    </a:lnTo>
                    <a:lnTo>
                      <a:pt x="1441" y="1577"/>
                    </a:lnTo>
                    <a:lnTo>
                      <a:pt x="1437" y="1600"/>
                    </a:lnTo>
                    <a:lnTo>
                      <a:pt x="1433" y="1623"/>
                    </a:lnTo>
                    <a:lnTo>
                      <a:pt x="1427" y="1646"/>
                    </a:lnTo>
                    <a:lnTo>
                      <a:pt x="1422" y="1668"/>
                    </a:lnTo>
                    <a:lnTo>
                      <a:pt x="1416" y="1692"/>
                    </a:lnTo>
                    <a:lnTo>
                      <a:pt x="1410" y="1714"/>
                    </a:lnTo>
                    <a:lnTo>
                      <a:pt x="1404" y="1737"/>
                    </a:lnTo>
                    <a:lnTo>
                      <a:pt x="1396" y="1759"/>
                    </a:lnTo>
                    <a:lnTo>
                      <a:pt x="1389" y="1781"/>
                    </a:lnTo>
                    <a:lnTo>
                      <a:pt x="1381" y="1803"/>
                    </a:lnTo>
                    <a:lnTo>
                      <a:pt x="1373" y="1825"/>
                    </a:lnTo>
                    <a:lnTo>
                      <a:pt x="1364" y="1847"/>
                    </a:lnTo>
                    <a:lnTo>
                      <a:pt x="1355" y="1869"/>
                    </a:lnTo>
                    <a:lnTo>
                      <a:pt x="1346" y="1891"/>
                    </a:lnTo>
                    <a:lnTo>
                      <a:pt x="1336" y="1911"/>
                    </a:lnTo>
                    <a:lnTo>
                      <a:pt x="1326" y="1933"/>
                    </a:lnTo>
                    <a:lnTo>
                      <a:pt x="1315" y="1954"/>
                    </a:lnTo>
                    <a:lnTo>
                      <a:pt x="1305" y="1975"/>
                    </a:lnTo>
                    <a:lnTo>
                      <a:pt x="1294" y="1996"/>
                    </a:lnTo>
                    <a:lnTo>
                      <a:pt x="1283" y="2016"/>
                    </a:lnTo>
                    <a:lnTo>
                      <a:pt x="1270" y="2036"/>
                    </a:lnTo>
                    <a:lnTo>
                      <a:pt x="1258" y="2056"/>
                    </a:lnTo>
                    <a:lnTo>
                      <a:pt x="1245" y="2076"/>
                    </a:lnTo>
                    <a:lnTo>
                      <a:pt x="1232" y="2096"/>
                    </a:lnTo>
                    <a:lnTo>
                      <a:pt x="1220" y="2115"/>
                    </a:lnTo>
                    <a:lnTo>
                      <a:pt x="1206" y="2134"/>
                    </a:lnTo>
                    <a:lnTo>
                      <a:pt x="1192" y="2153"/>
                    </a:lnTo>
                    <a:lnTo>
                      <a:pt x="1177" y="2171"/>
                    </a:lnTo>
                    <a:lnTo>
                      <a:pt x="1162" y="2190"/>
                    </a:lnTo>
                    <a:lnTo>
                      <a:pt x="1148" y="2207"/>
                    </a:lnTo>
                    <a:lnTo>
                      <a:pt x="1133" y="2225"/>
                    </a:lnTo>
                    <a:lnTo>
                      <a:pt x="1118" y="2243"/>
                    </a:lnTo>
                    <a:lnTo>
                      <a:pt x="1101" y="2260"/>
                    </a:lnTo>
                    <a:lnTo>
                      <a:pt x="1086" y="2277"/>
                    </a:lnTo>
                    <a:lnTo>
                      <a:pt x="1069" y="2294"/>
                    </a:lnTo>
                    <a:lnTo>
                      <a:pt x="1052" y="2310"/>
                    </a:lnTo>
                    <a:lnTo>
                      <a:pt x="1036" y="2327"/>
                    </a:lnTo>
                    <a:lnTo>
                      <a:pt x="1018" y="2342"/>
                    </a:lnTo>
                    <a:lnTo>
                      <a:pt x="1000" y="2358"/>
                    </a:lnTo>
                    <a:lnTo>
                      <a:pt x="983" y="2373"/>
                    </a:lnTo>
                    <a:lnTo>
                      <a:pt x="965" y="2388"/>
                    </a:lnTo>
                    <a:lnTo>
                      <a:pt x="946" y="2403"/>
                    </a:lnTo>
                    <a:lnTo>
                      <a:pt x="928" y="2417"/>
                    </a:lnTo>
                    <a:lnTo>
                      <a:pt x="908" y="2431"/>
                    </a:lnTo>
                    <a:lnTo>
                      <a:pt x="889" y="2445"/>
                    </a:lnTo>
                    <a:lnTo>
                      <a:pt x="871" y="2458"/>
                    </a:lnTo>
                    <a:lnTo>
                      <a:pt x="851" y="2471"/>
                    </a:lnTo>
                    <a:lnTo>
                      <a:pt x="831" y="2484"/>
                    </a:lnTo>
                    <a:lnTo>
                      <a:pt x="811" y="2496"/>
                    </a:lnTo>
                    <a:lnTo>
                      <a:pt x="791" y="2507"/>
                    </a:lnTo>
                    <a:lnTo>
                      <a:pt x="770" y="2519"/>
                    </a:lnTo>
                    <a:lnTo>
                      <a:pt x="750" y="2531"/>
                    </a:lnTo>
                    <a:lnTo>
                      <a:pt x="729" y="2541"/>
                    </a:lnTo>
                    <a:lnTo>
                      <a:pt x="708" y="2551"/>
                    </a:lnTo>
                    <a:lnTo>
                      <a:pt x="688" y="2562"/>
                    </a:lnTo>
                    <a:lnTo>
                      <a:pt x="666" y="2571"/>
                    </a:lnTo>
                    <a:lnTo>
                      <a:pt x="644" y="2581"/>
                    </a:lnTo>
                    <a:lnTo>
                      <a:pt x="623" y="2590"/>
                    </a:lnTo>
                    <a:lnTo>
                      <a:pt x="601" y="2599"/>
                    </a:lnTo>
                    <a:lnTo>
                      <a:pt x="579" y="2607"/>
                    </a:lnTo>
                    <a:lnTo>
                      <a:pt x="557" y="2615"/>
                    </a:lnTo>
                    <a:lnTo>
                      <a:pt x="535" y="2622"/>
                    </a:lnTo>
                    <a:lnTo>
                      <a:pt x="512" y="2629"/>
                    </a:lnTo>
                    <a:lnTo>
                      <a:pt x="490" y="2636"/>
                    </a:lnTo>
                    <a:lnTo>
                      <a:pt x="467" y="2642"/>
                    </a:lnTo>
                    <a:lnTo>
                      <a:pt x="445" y="2648"/>
                    </a:lnTo>
                    <a:lnTo>
                      <a:pt x="421" y="2653"/>
                    </a:lnTo>
                    <a:lnTo>
                      <a:pt x="399" y="2659"/>
                    </a:lnTo>
                    <a:lnTo>
                      <a:pt x="376" y="2663"/>
                    </a:lnTo>
                    <a:lnTo>
                      <a:pt x="353" y="2667"/>
                    </a:lnTo>
                    <a:lnTo>
                      <a:pt x="330" y="2671"/>
                    </a:lnTo>
                    <a:lnTo>
                      <a:pt x="307" y="2675"/>
                    </a:lnTo>
                    <a:lnTo>
                      <a:pt x="283" y="2678"/>
                    </a:lnTo>
                    <a:lnTo>
                      <a:pt x="260" y="2680"/>
                    </a:lnTo>
                    <a:lnTo>
                      <a:pt x="236" y="2683"/>
                    </a:lnTo>
                    <a:lnTo>
                      <a:pt x="214" y="2684"/>
                    </a:lnTo>
                    <a:lnTo>
                      <a:pt x="190" y="2686"/>
                    </a:lnTo>
                    <a:lnTo>
                      <a:pt x="167" y="2687"/>
                    </a:lnTo>
                    <a:lnTo>
                      <a:pt x="143" y="2688"/>
                    </a:lnTo>
                    <a:lnTo>
                      <a:pt x="120" y="2688"/>
                    </a:lnTo>
                    <a:lnTo>
                      <a:pt x="0" y="2423"/>
                    </a:lnTo>
                    <a:lnTo>
                      <a:pt x="120" y="2150"/>
                    </a:lnTo>
                    <a:lnTo>
                      <a:pt x="134" y="2150"/>
                    </a:lnTo>
                    <a:lnTo>
                      <a:pt x="148" y="2149"/>
                    </a:lnTo>
                    <a:lnTo>
                      <a:pt x="162" y="2149"/>
                    </a:lnTo>
                    <a:lnTo>
                      <a:pt x="176" y="2148"/>
                    </a:lnTo>
                    <a:lnTo>
                      <a:pt x="190" y="2147"/>
                    </a:lnTo>
                    <a:lnTo>
                      <a:pt x="204" y="2146"/>
                    </a:lnTo>
                    <a:lnTo>
                      <a:pt x="218" y="2144"/>
                    </a:lnTo>
                    <a:lnTo>
                      <a:pt x="232" y="2142"/>
                    </a:lnTo>
                    <a:lnTo>
                      <a:pt x="246" y="2140"/>
                    </a:lnTo>
                    <a:lnTo>
                      <a:pt x="260" y="2138"/>
                    </a:lnTo>
                    <a:lnTo>
                      <a:pt x="274" y="2135"/>
                    </a:lnTo>
                    <a:lnTo>
                      <a:pt x="288" y="2132"/>
                    </a:lnTo>
                    <a:lnTo>
                      <a:pt x="301" y="2130"/>
                    </a:lnTo>
                    <a:lnTo>
                      <a:pt x="314" y="2126"/>
                    </a:lnTo>
                    <a:lnTo>
                      <a:pt x="328" y="2122"/>
                    </a:lnTo>
                    <a:lnTo>
                      <a:pt x="342" y="2119"/>
                    </a:lnTo>
                    <a:lnTo>
                      <a:pt x="355" y="2115"/>
                    </a:lnTo>
                    <a:lnTo>
                      <a:pt x="369" y="2110"/>
                    </a:lnTo>
                    <a:lnTo>
                      <a:pt x="382" y="2106"/>
                    </a:lnTo>
                    <a:lnTo>
                      <a:pt x="396" y="2102"/>
                    </a:lnTo>
                    <a:lnTo>
                      <a:pt x="409" y="2097"/>
                    </a:lnTo>
                    <a:lnTo>
                      <a:pt x="421" y="2091"/>
                    </a:lnTo>
                    <a:lnTo>
                      <a:pt x="434" y="2086"/>
                    </a:lnTo>
                    <a:lnTo>
                      <a:pt x="447" y="2080"/>
                    </a:lnTo>
                    <a:lnTo>
                      <a:pt x="460" y="2074"/>
                    </a:lnTo>
                    <a:lnTo>
                      <a:pt x="473" y="2068"/>
                    </a:lnTo>
                    <a:lnTo>
                      <a:pt x="485" y="2062"/>
                    </a:lnTo>
                    <a:lnTo>
                      <a:pt x="497" y="2056"/>
                    </a:lnTo>
                    <a:lnTo>
                      <a:pt x="510" y="2049"/>
                    </a:lnTo>
                    <a:lnTo>
                      <a:pt x="523" y="2042"/>
                    </a:lnTo>
                    <a:lnTo>
                      <a:pt x="535" y="2035"/>
                    </a:lnTo>
                    <a:lnTo>
                      <a:pt x="547" y="2027"/>
                    </a:lnTo>
                    <a:lnTo>
                      <a:pt x="558" y="2020"/>
                    </a:lnTo>
                    <a:lnTo>
                      <a:pt x="570" y="2012"/>
                    </a:lnTo>
                    <a:lnTo>
                      <a:pt x="581" y="2004"/>
                    </a:lnTo>
                    <a:lnTo>
                      <a:pt x="593" y="1996"/>
                    </a:lnTo>
                    <a:lnTo>
                      <a:pt x="604" y="1987"/>
                    </a:lnTo>
                    <a:lnTo>
                      <a:pt x="616" y="1979"/>
                    </a:lnTo>
                    <a:lnTo>
                      <a:pt x="626" y="1970"/>
                    </a:lnTo>
                    <a:lnTo>
                      <a:pt x="637" y="1962"/>
                    </a:lnTo>
                    <a:lnTo>
                      <a:pt x="648" y="1952"/>
                    </a:lnTo>
                    <a:lnTo>
                      <a:pt x="658" y="1943"/>
                    </a:lnTo>
                    <a:lnTo>
                      <a:pt x="668" y="1933"/>
                    </a:lnTo>
                    <a:lnTo>
                      <a:pt x="679" y="1924"/>
                    </a:lnTo>
                    <a:lnTo>
                      <a:pt x="689" y="1914"/>
                    </a:lnTo>
                    <a:lnTo>
                      <a:pt x="699" y="1904"/>
                    </a:lnTo>
                    <a:lnTo>
                      <a:pt x="708" y="1893"/>
                    </a:lnTo>
                    <a:lnTo>
                      <a:pt x="718" y="1883"/>
                    </a:lnTo>
                    <a:lnTo>
                      <a:pt x="727" y="1873"/>
                    </a:lnTo>
                    <a:lnTo>
                      <a:pt x="737" y="1862"/>
                    </a:lnTo>
                    <a:lnTo>
                      <a:pt x="745" y="1851"/>
                    </a:lnTo>
                    <a:lnTo>
                      <a:pt x="754" y="1840"/>
                    </a:lnTo>
                    <a:lnTo>
                      <a:pt x="763" y="1829"/>
                    </a:lnTo>
                    <a:lnTo>
                      <a:pt x="771" y="1817"/>
                    </a:lnTo>
                    <a:lnTo>
                      <a:pt x="779" y="1806"/>
                    </a:lnTo>
                    <a:lnTo>
                      <a:pt x="787" y="1795"/>
                    </a:lnTo>
                    <a:lnTo>
                      <a:pt x="795" y="1783"/>
                    </a:lnTo>
                    <a:lnTo>
                      <a:pt x="802" y="1771"/>
                    </a:lnTo>
                    <a:lnTo>
                      <a:pt x="810" y="1759"/>
                    </a:lnTo>
                    <a:lnTo>
                      <a:pt x="817" y="1747"/>
                    </a:lnTo>
                    <a:lnTo>
                      <a:pt x="824" y="1734"/>
                    </a:lnTo>
                    <a:lnTo>
                      <a:pt x="831" y="1722"/>
                    </a:lnTo>
                    <a:lnTo>
                      <a:pt x="837" y="1710"/>
                    </a:lnTo>
                    <a:lnTo>
                      <a:pt x="843" y="1697"/>
                    </a:lnTo>
                    <a:lnTo>
                      <a:pt x="849" y="1684"/>
                    </a:lnTo>
                    <a:lnTo>
                      <a:pt x="855" y="1672"/>
                    </a:lnTo>
                    <a:lnTo>
                      <a:pt x="861" y="1659"/>
                    </a:lnTo>
                    <a:lnTo>
                      <a:pt x="866" y="1646"/>
                    </a:lnTo>
                    <a:lnTo>
                      <a:pt x="872" y="1632"/>
                    </a:lnTo>
                    <a:lnTo>
                      <a:pt x="876" y="1619"/>
                    </a:lnTo>
                    <a:lnTo>
                      <a:pt x="881" y="1606"/>
                    </a:lnTo>
                    <a:lnTo>
                      <a:pt x="885" y="1592"/>
                    </a:lnTo>
                    <a:lnTo>
                      <a:pt x="889" y="1579"/>
                    </a:lnTo>
                    <a:lnTo>
                      <a:pt x="894" y="1566"/>
                    </a:lnTo>
                    <a:lnTo>
                      <a:pt x="897" y="1553"/>
                    </a:lnTo>
                    <a:lnTo>
                      <a:pt x="901" y="1539"/>
                    </a:lnTo>
                    <a:lnTo>
                      <a:pt x="904" y="1525"/>
                    </a:lnTo>
                    <a:lnTo>
                      <a:pt x="907" y="1511"/>
                    </a:lnTo>
                    <a:lnTo>
                      <a:pt x="910" y="1497"/>
                    </a:lnTo>
                    <a:lnTo>
                      <a:pt x="913" y="1483"/>
                    </a:lnTo>
                    <a:lnTo>
                      <a:pt x="915" y="1470"/>
                    </a:lnTo>
                    <a:lnTo>
                      <a:pt x="917" y="1456"/>
                    </a:lnTo>
                    <a:lnTo>
                      <a:pt x="919" y="1442"/>
                    </a:lnTo>
                    <a:lnTo>
                      <a:pt x="921" y="1428"/>
                    </a:lnTo>
                    <a:lnTo>
                      <a:pt x="921" y="1414"/>
                    </a:lnTo>
                    <a:lnTo>
                      <a:pt x="922" y="1400"/>
                    </a:lnTo>
                    <a:lnTo>
                      <a:pt x="923" y="1386"/>
                    </a:lnTo>
                    <a:lnTo>
                      <a:pt x="924" y="1372"/>
                    </a:lnTo>
                    <a:lnTo>
                      <a:pt x="925" y="1358"/>
                    </a:lnTo>
                    <a:lnTo>
                      <a:pt x="925" y="1344"/>
                    </a:lnTo>
                    <a:lnTo>
                      <a:pt x="925" y="1330"/>
                    </a:lnTo>
                    <a:lnTo>
                      <a:pt x="924" y="1316"/>
                    </a:lnTo>
                    <a:lnTo>
                      <a:pt x="923" y="1301"/>
                    </a:lnTo>
                    <a:lnTo>
                      <a:pt x="922" y="1287"/>
                    </a:lnTo>
                    <a:lnTo>
                      <a:pt x="921" y="1273"/>
                    </a:lnTo>
                    <a:lnTo>
                      <a:pt x="921" y="1259"/>
                    </a:lnTo>
                    <a:lnTo>
                      <a:pt x="919" y="1246"/>
                    </a:lnTo>
                    <a:lnTo>
                      <a:pt x="917" y="1231"/>
                    </a:lnTo>
                    <a:lnTo>
                      <a:pt x="915" y="1217"/>
                    </a:lnTo>
                    <a:lnTo>
                      <a:pt x="913" y="1204"/>
                    </a:lnTo>
                    <a:lnTo>
                      <a:pt x="910" y="1190"/>
                    </a:lnTo>
                    <a:lnTo>
                      <a:pt x="907" y="1176"/>
                    </a:lnTo>
                    <a:lnTo>
                      <a:pt x="904" y="1162"/>
                    </a:lnTo>
                    <a:lnTo>
                      <a:pt x="901" y="1149"/>
                    </a:lnTo>
                    <a:lnTo>
                      <a:pt x="897" y="1135"/>
                    </a:lnTo>
                    <a:lnTo>
                      <a:pt x="894" y="1121"/>
                    </a:lnTo>
                    <a:lnTo>
                      <a:pt x="889" y="1108"/>
                    </a:lnTo>
                    <a:lnTo>
                      <a:pt x="885" y="1094"/>
                    </a:lnTo>
                    <a:lnTo>
                      <a:pt x="881" y="1082"/>
                    </a:lnTo>
                    <a:lnTo>
                      <a:pt x="876" y="1068"/>
                    </a:lnTo>
                    <a:lnTo>
                      <a:pt x="872" y="1055"/>
                    </a:lnTo>
                    <a:lnTo>
                      <a:pt x="866" y="1042"/>
                    </a:lnTo>
                    <a:lnTo>
                      <a:pt x="861" y="1029"/>
                    </a:lnTo>
                    <a:lnTo>
                      <a:pt x="855" y="1016"/>
                    </a:lnTo>
                    <a:lnTo>
                      <a:pt x="849" y="1003"/>
                    </a:lnTo>
                    <a:lnTo>
                      <a:pt x="843" y="990"/>
                    </a:lnTo>
                    <a:lnTo>
                      <a:pt x="837" y="978"/>
                    </a:lnTo>
                    <a:lnTo>
                      <a:pt x="831" y="965"/>
                    </a:lnTo>
                    <a:lnTo>
                      <a:pt x="824" y="953"/>
                    </a:lnTo>
                    <a:lnTo>
                      <a:pt x="817" y="940"/>
                    </a:lnTo>
                    <a:lnTo>
                      <a:pt x="810" y="929"/>
                    </a:lnTo>
                    <a:lnTo>
                      <a:pt x="802" y="917"/>
                    </a:lnTo>
                    <a:lnTo>
                      <a:pt x="795" y="904"/>
                    </a:lnTo>
                    <a:lnTo>
                      <a:pt x="787" y="893"/>
                    </a:lnTo>
                    <a:lnTo>
                      <a:pt x="779" y="881"/>
                    </a:lnTo>
                    <a:lnTo>
                      <a:pt x="771" y="870"/>
                    </a:lnTo>
                    <a:lnTo>
                      <a:pt x="763" y="859"/>
                    </a:lnTo>
                    <a:lnTo>
                      <a:pt x="754" y="847"/>
                    </a:lnTo>
                    <a:lnTo>
                      <a:pt x="745" y="836"/>
                    </a:lnTo>
                    <a:lnTo>
                      <a:pt x="737" y="826"/>
                    </a:lnTo>
                    <a:lnTo>
                      <a:pt x="727" y="814"/>
                    </a:lnTo>
                    <a:lnTo>
                      <a:pt x="718" y="804"/>
                    </a:lnTo>
                    <a:lnTo>
                      <a:pt x="708" y="794"/>
                    </a:lnTo>
                    <a:lnTo>
                      <a:pt x="699" y="783"/>
                    </a:lnTo>
                    <a:lnTo>
                      <a:pt x="689" y="774"/>
                    </a:lnTo>
                    <a:lnTo>
                      <a:pt x="679" y="764"/>
                    </a:lnTo>
                    <a:lnTo>
                      <a:pt x="668" y="754"/>
                    </a:lnTo>
                    <a:lnTo>
                      <a:pt x="658" y="744"/>
                    </a:lnTo>
                    <a:lnTo>
                      <a:pt x="648" y="735"/>
                    </a:lnTo>
                    <a:lnTo>
                      <a:pt x="637" y="726"/>
                    </a:lnTo>
                    <a:lnTo>
                      <a:pt x="626" y="718"/>
                    </a:lnTo>
                    <a:lnTo>
                      <a:pt x="616" y="708"/>
                    </a:lnTo>
                    <a:lnTo>
                      <a:pt x="604" y="700"/>
                    </a:lnTo>
                    <a:lnTo>
                      <a:pt x="593" y="692"/>
                    </a:lnTo>
                    <a:lnTo>
                      <a:pt x="581" y="683"/>
                    </a:lnTo>
                    <a:lnTo>
                      <a:pt x="570" y="675"/>
                    </a:lnTo>
                    <a:lnTo>
                      <a:pt x="558" y="667"/>
                    </a:lnTo>
                    <a:lnTo>
                      <a:pt x="547" y="660"/>
                    </a:lnTo>
                    <a:lnTo>
                      <a:pt x="535" y="653"/>
                    </a:lnTo>
                    <a:lnTo>
                      <a:pt x="523" y="646"/>
                    </a:lnTo>
                    <a:lnTo>
                      <a:pt x="510" y="639"/>
                    </a:lnTo>
                    <a:lnTo>
                      <a:pt x="497" y="632"/>
                    </a:lnTo>
                    <a:lnTo>
                      <a:pt x="485" y="625"/>
                    </a:lnTo>
                    <a:lnTo>
                      <a:pt x="473" y="619"/>
                    </a:lnTo>
                    <a:lnTo>
                      <a:pt x="460" y="613"/>
                    </a:lnTo>
                    <a:lnTo>
                      <a:pt x="447" y="607"/>
                    </a:lnTo>
                    <a:lnTo>
                      <a:pt x="434" y="602"/>
                    </a:lnTo>
                    <a:lnTo>
                      <a:pt x="421" y="597"/>
                    </a:lnTo>
                    <a:lnTo>
                      <a:pt x="409" y="591"/>
                    </a:lnTo>
                    <a:lnTo>
                      <a:pt x="396" y="586"/>
                    </a:lnTo>
                    <a:lnTo>
                      <a:pt x="382" y="582"/>
                    </a:lnTo>
                    <a:lnTo>
                      <a:pt x="369" y="576"/>
                    </a:lnTo>
                    <a:lnTo>
                      <a:pt x="355" y="573"/>
                    </a:lnTo>
                    <a:lnTo>
                      <a:pt x="342" y="569"/>
                    </a:lnTo>
                    <a:lnTo>
                      <a:pt x="328" y="565"/>
                    </a:lnTo>
                    <a:lnTo>
                      <a:pt x="314" y="561"/>
                    </a:lnTo>
                    <a:lnTo>
                      <a:pt x="301" y="558"/>
                    </a:lnTo>
                    <a:lnTo>
                      <a:pt x="288" y="555"/>
                    </a:lnTo>
                    <a:lnTo>
                      <a:pt x="274" y="553"/>
                    </a:lnTo>
                    <a:lnTo>
                      <a:pt x="260" y="550"/>
                    </a:lnTo>
                    <a:lnTo>
                      <a:pt x="246" y="547"/>
                    </a:lnTo>
                    <a:lnTo>
                      <a:pt x="232" y="545"/>
                    </a:lnTo>
                    <a:lnTo>
                      <a:pt x="218" y="544"/>
                    </a:lnTo>
                    <a:lnTo>
                      <a:pt x="204" y="542"/>
                    </a:lnTo>
                    <a:lnTo>
                      <a:pt x="190" y="540"/>
                    </a:lnTo>
                    <a:lnTo>
                      <a:pt x="176" y="539"/>
                    </a:lnTo>
                    <a:lnTo>
                      <a:pt x="162" y="539"/>
                    </a:lnTo>
                    <a:lnTo>
                      <a:pt x="148" y="538"/>
                    </a:lnTo>
                    <a:lnTo>
                      <a:pt x="134" y="538"/>
                    </a:lnTo>
                    <a:lnTo>
                      <a:pt x="120" y="538"/>
                    </a:lnTo>
                    <a:lnTo>
                      <a:pt x="237" y="260"/>
                    </a:lnTo>
                    <a:lnTo>
                      <a:pt x="120" y="0"/>
                    </a:lnTo>
                    <a:close/>
                  </a:path>
                </a:pathLst>
              </a:custGeom>
              <a:gradFill>
                <a:gsLst>
                  <a:gs pos="37000">
                    <a:schemeClr val="bg1">
                      <a:lumMod val="65000"/>
                    </a:schemeClr>
                  </a:gs>
                  <a:gs pos="74000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78" name="Freeform 6">
                <a:extLst>
                  <a:ext uri="{FF2B5EF4-FFF2-40B4-BE49-F238E27FC236}">
                    <a16:creationId xmlns:a16="http://schemas.microsoft.com/office/drawing/2014/main" id="{EAF1226F-B081-4076-BB36-C2B95513148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052849" y="950892"/>
                <a:ext cx="2169619" cy="4197325"/>
              </a:xfrm>
              <a:custGeom>
                <a:avLst/>
                <a:gdLst>
                  <a:gd name="T0" fmla="*/ 1225 w 1459"/>
                  <a:gd name="T1" fmla="*/ 2683 h 2688"/>
                  <a:gd name="T2" fmla="*/ 1086 w 1459"/>
                  <a:gd name="T3" fmla="*/ 2663 h 2688"/>
                  <a:gd name="T4" fmla="*/ 949 w 1459"/>
                  <a:gd name="T5" fmla="*/ 2629 h 2688"/>
                  <a:gd name="T6" fmla="*/ 818 w 1459"/>
                  <a:gd name="T7" fmla="*/ 2581 h 2688"/>
                  <a:gd name="T8" fmla="*/ 691 w 1459"/>
                  <a:gd name="T9" fmla="*/ 2519 h 2688"/>
                  <a:gd name="T10" fmla="*/ 572 w 1459"/>
                  <a:gd name="T11" fmla="*/ 2445 h 2688"/>
                  <a:gd name="T12" fmla="*/ 461 w 1459"/>
                  <a:gd name="T13" fmla="*/ 2358 h 2688"/>
                  <a:gd name="T14" fmla="*/ 360 w 1459"/>
                  <a:gd name="T15" fmla="*/ 2260 h 2688"/>
                  <a:gd name="T16" fmla="*/ 270 w 1459"/>
                  <a:gd name="T17" fmla="*/ 2153 h 2688"/>
                  <a:gd name="T18" fmla="*/ 192 w 1459"/>
                  <a:gd name="T19" fmla="*/ 2036 h 2688"/>
                  <a:gd name="T20" fmla="*/ 125 w 1459"/>
                  <a:gd name="T21" fmla="*/ 1911 h 2688"/>
                  <a:gd name="T22" fmla="*/ 73 w 1459"/>
                  <a:gd name="T23" fmla="*/ 1781 h 2688"/>
                  <a:gd name="T24" fmla="*/ 35 w 1459"/>
                  <a:gd name="T25" fmla="*/ 1646 h 2688"/>
                  <a:gd name="T26" fmla="*/ 9 w 1459"/>
                  <a:gd name="T27" fmla="*/ 1508 h 2688"/>
                  <a:gd name="T28" fmla="*/ 0 w 1459"/>
                  <a:gd name="T29" fmla="*/ 1367 h 2688"/>
                  <a:gd name="T30" fmla="*/ 5 w 1459"/>
                  <a:gd name="T31" fmla="*/ 1227 h 2688"/>
                  <a:gd name="T32" fmla="*/ 24 w 1459"/>
                  <a:gd name="T33" fmla="*/ 1088 h 2688"/>
                  <a:gd name="T34" fmla="*/ 59 w 1459"/>
                  <a:gd name="T35" fmla="*/ 951 h 2688"/>
                  <a:gd name="T36" fmla="*/ 106 w 1459"/>
                  <a:gd name="T37" fmla="*/ 819 h 2688"/>
                  <a:gd name="T38" fmla="*/ 169 w 1459"/>
                  <a:gd name="T39" fmla="*/ 692 h 2688"/>
                  <a:gd name="T40" fmla="*/ 243 w 1459"/>
                  <a:gd name="T41" fmla="*/ 573 h 2688"/>
                  <a:gd name="T42" fmla="*/ 329 w 1459"/>
                  <a:gd name="T43" fmla="*/ 462 h 2688"/>
                  <a:gd name="T44" fmla="*/ 427 w 1459"/>
                  <a:gd name="T45" fmla="*/ 360 h 2688"/>
                  <a:gd name="T46" fmla="*/ 535 w 1459"/>
                  <a:gd name="T47" fmla="*/ 270 h 2688"/>
                  <a:gd name="T48" fmla="*/ 650 w 1459"/>
                  <a:gd name="T49" fmla="*/ 192 h 2688"/>
                  <a:gd name="T50" fmla="*/ 775 w 1459"/>
                  <a:gd name="T51" fmla="*/ 125 h 2688"/>
                  <a:gd name="T52" fmla="*/ 905 w 1459"/>
                  <a:gd name="T53" fmla="*/ 72 h 2688"/>
                  <a:gd name="T54" fmla="*/ 1040 w 1459"/>
                  <a:gd name="T55" fmla="*/ 35 h 2688"/>
                  <a:gd name="T56" fmla="*/ 1178 w 1459"/>
                  <a:gd name="T57" fmla="*/ 9 h 2688"/>
                  <a:gd name="T58" fmla="*/ 1319 w 1459"/>
                  <a:gd name="T59" fmla="*/ 0 h 2688"/>
                  <a:gd name="T60" fmla="*/ 1300 w 1459"/>
                  <a:gd name="T61" fmla="*/ 539 h 2688"/>
                  <a:gd name="T62" fmla="*/ 1216 w 1459"/>
                  <a:gd name="T63" fmla="*/ 547 h 2688"/>
                  <a:gd name="T64" fmla="*/ 1134 w 1459"/>
                  <a:gd name="T65" fmla="*/ 565 h 2688"/>
                  <a:gd name="T66" fmla="*/ 1054 w 1459"/>
                  <a:gd name="T67" fmla="*/ 591 h 2688"/>
                  <a:gd name="T68" fmla="*/ 977 w 1459"/>
                  <a:gd name="T69" fmla="*/ 625 h 2688"/>
                  <a:gd name="T70" fmla="*/ 904 w 1459"/>
                  <a:gd name="T71" fmla="*/ 667 h 2688"/>
                  <a:gd name="T72" fmla="*/ 835 w 1459"/>
                  <a:gd name="T73" fmla="*/ 718 h 2688"/>
                  <a:gd name="T74" fmla="*/ 773 w 1459"/>
                  <a:gd name="T75" fmla="*/ 774 h 2688"/>
                  <a:gd name="T76" fmla="*/ 716 w 1459"/>
                  <a:gd name="T77" fmla="*/ 836 h 2688"/>
                  <a:gd name="T78" fmla="*/ 667 w 1459"/>
                  <a:gd name="T79" fmla="*/ 904 h 2688"/>
                  <a:gd name="T80" fmla="*/ 625 w 1459"/>
                  <a:gd name="T81" fmla="*/ 978 h 2688"/>
                  <a:gd name="T82" fmla="*/ 591 w 1459"/>
                  <a:gd name="T83" fmla="*/ 1055 h 2688"/>
                  <a:gd name="T84" fmla="*/ 565 w 1459"/>
                  <a:gd name="T85" fmla="*/ 1135 h 2688"/>
                  <a:gd name="T86" fmla="*/ 547 w 1459"/>
                  <a:gd name="T87" fmla="*/ 1217 h 2688"/>
                  <a:gd name="T88" fmla="*/ 538 w 1459"/>
                  <a:gd name="T89" fmla="*/ 1301 h 2688"/>
                  <a:gd name="T90" fmla="*/ 538 w 1459"/>
                  <a:gd name="T91" fmla="*/ 1386 h 2688"/>
                  <a:gd name="T92" fmla="*/ 547 w 1459"/>
                  <a:gd name="T93" fmla="*/ 1470 h 2688"/>
                  <a:gd name="T94" fmla="*/ 565 w 1459"/>
                  <a:gd name="T95" fmla="*/ 1553 h 2688"/>
                  <a:gd name="T96" fmla="*/ 591 w 1459"/>
                  <a:gd name="T97" fmla="*/ 1632 h 2688"/>
                  <a:gd name="T98" fmla="*/ 625 w 1459"/>
                  <a:gd name="T99" fmla="*/ 1710 h 2688"/>
                  <a:gd name="T100" fmla="*/ 667 w 1459"/>
                  <a:gd name="T101" fmla="*/ 1783 h 2688"/>
                  <a:gd name="T102" fmla="*/ 716 w 1459"/>
                  <a:gd name="T103" fmla="*/ 1851 h 2688"/>
                  <a:gd name="T104" fmla="*/ 773 w 1459"/>
                  <a:gd name="T105" fmla="*/ 1914 h 2688"/>
                  <a:gd name="T106" fmla="*/ 835 w 1459"/>
                  <a:gd name="T107" fmla="*/ 1970 h 2688"/>
                  <a:gd name="T108" fmla="*/ 904 w 1459"/>
                  <a:gd name="T109" fmla="*/ 2020 h 2688"/>
                  <a:gd name="T110" fmla="*/ 977 w 1459"/>
                  <a:gd name="T111" fmla="*/ 2062 h 2688"/>
                  <a:gd name="T112" fmla="*/ 1054 w 1459"/>
                  <a:gd name="T113" fmla="*/ 2097 h 2688"/>
                  <a:gd name="T114" fmla="*/ 1134 w 1459"/>
                  <a:gd name="T115" fmla="*/ 2122 h 2688"/>
                  <a:gd name="T116" fmla="*/ 1216 w 1459"/>
                  <a:gd name="T117" fmla="*/ 2140 h 2688"/>
                  <a:gd name="T118" fmla="*/ 1300 w 1459"/>
                  <a:gd name="T119" fmla="*/ 2149 h 2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59" h="2688">
                    <a:moveTo>
                      <a:pt x="1342" y="2688"/>
                    </a:moveTo>
                    <a:lnTo>
                      <a:pt x="1319" y="2688"/>
                    </a:lnTo>
                    <a:lnTo>
                      <a:pt x="1295" y="2687"/>
                    </a:lnTo>
                    <a:lnTo>
                      <a:pt x="1271" y="2686"/>
                    </a:lnTo>
                    <a:lnTo>
                      <a:pt x="1248" y="2684"/>
                    </a:lnTo>
                    <a:lnTo>
                      <a:pt x="1225" y="2683"/>
                    </a:lnTo>
                    <a:lnTo>
                      <a:pt x="1201" y="2680"/>
                    </a:lnTo>
                    <a:lnTo>
                      <a:pt x="1178" y="2678"/>
                    </a:lnTo>
                    <a:lnTo>
                      <a:pt x="1155" y="2675"/>
                    </a:lnTo>
                    <a:lnTo>
                      <a:pt x="1132" y="2671"/>
                    </a:lnTo>
                    <a:lnTo>
                      <a:pt x="1109" y="2667"/>
                    </a:lnTo>
                    <a:lnTo>
                      <a:pt x="1086" y="2663"/>
                    </a:lnTo>
                    <a:lnTo>
                      <a:pt x="1063" y="2659"/>
                    </a:lnTo>
                    <a:lnTo>
                      <a:pt x="1040" y="2653"/>
                    </a:lnTo>
                    <a:lnTo>
                      <a:pt x="1017" y="2648"/>
                    </a:lnTo>
                    <a:lnTo>
                      <a:pt x="995" y="2642"/>
                    </a:lnTo>
                    <a:lnTo>
                      <a:pt x="971" y="2636"/>
                    </a:lnTo>
                    <a:lnTo>
                      <a:pt x="949" y="2629"/>
                    </a:lnTo>
                    <a:lnTo>
                      <a:pt x="928" y="2622"/>
                    </a:lnTo>
                    <a:lnTo>
                      <a:pt x="905" y="2615"/>
                    </a:lnTo>
                    <a:lnTo>
                      <a:pt x="883" y="2607"/>
                    </a:lnTo>
                    <a:lnTo>
                      <a:pt x="861" y="2599"/>
                    </a:lnTo>
                    <a:lnTo>
                      <a:pt x="840" y="2590"/>
                    </a:lnTo>
                    <a:lnTo>
                      <a:pt x="818" y="2581"/>
                    </a:lnTo>
                    <a:lnTo>
                      <a:pt x="796" y="2571"/>
                    </a:lnTo>
                    <a:lnTo>
                      <a:pt x="775" y="2562"/>
                    </a:lnTo>
                    <a:lnTo>
                      <a:pt x="754" y="2551"/>
                    </a:lnTo>
                    <a:lnTo>
                      <a:pt x="733" y="2541"/>
                    </a:lnTo>
                    <a:lnTo>
                      <a:pt x="711" y="2531"/>
                    </a:lnTo>
                    <a:lnTo>
                      <a:pt x="691" y="2519"/>
                    </a:lnTo>
                    <a:lnTo>
                      <a:pt x="671" y="2507"/>
                    </a:lnTo>
                    <a:lnTo>
                      <a:pt x="650" y="2496"/>
                    </a:lnTo>
                    <a:lnTo>
                      <a:pt x="631" y="2484"/>
                    </a:lnTo>
                    <a:lnTo>
                      <a:pt x="611" y="2471"/>
                    </a:lnTo>
                    <a:lnTo>
                      <a:pt x="592" y="2458"/>
                    </a:lnTo>
                    <a:lnTo>
                      <a:pt x="572" y="2445"/>
                    </a:lnTo>
                    <a:lnTo>
                      <a:pt x="553" y="2431"/>
                    </a:lnTo>
                    <a:lnTo>
                      <a:pt x="535" y="2417"/>
                    </a:lnTo>
                    <a:lnTo>
                      <a:pt x="516" y="2403"/>
                    </a:lnTo>
                    <a:lnTo>
                      <a:pt x="497" y="2388"/>
                    </a:lnTo>
                    <a:lnTo>
                      <a:pt x="479" y="2373"/>
                    </a:lnTo>
                    <a:lnTo>
                      <a:pt x="461" y="2358"/>
                    </a:lnTo>
                    <a:lnTo>
                      <a:pt x="444" y="2342"/>
                    </a:lnTo>
                    <a:lnTo>
                      <a:pt x="427" y="2327"/>
                    </a:lnTo>
                    <a:lnTo>
                      <a:pt x="409" y="2310"/>
                    </a:lnTo>
                    <a:lnTo>
                      <a:pt x="393" y="2294"/>
                    </a:lnTo>
                    <a:lnTo>
                      <a:pt x="376" y="2277"/>
                    </a:lnTo>
                    <a:lnTo>
                      <a:pt x="360" y="2260"/>
                    </a:lnTo>
                    <a:lnTo>
                      <a:pt x="344" y="2243"/>
                    </a:lnTo>
                    <a:lnTo>
                      <a:pt x="329" y="2225"/>
                    </a:lnTo>
                    <a:lnTo>
                      <a:pt x="313" y="2207"/>
                    </a:lnTo>
                    <a:lnTo>
                      <a:pt x="299" y="2190"/>
                    </a:lnTo>
                    <a:lnTo>
                      <a:pt x="284" y="2171"/>
                    </a:lnTo>
                    <a:lnTo>
                      <a:pt x="270" y="2153"/>
                    </a:lnTo>
                    <a:lnTo>
                      <a:pt x="257" y="2134"/>
                    </a:lnTo>
                    <a:lnTo>
                      <a:pt x="243" y="2115"/>
                    </a:lnTo>
                    <a:lnTo>
                      <a:pt x="229" y="2096"/>
                    </a:lnTo>
                    <a:lnTo>
                      <a:pt x="216" y="2076"/>
                    </a:lnTo>
                    <a:lnTo>
                      <a:pt x="204" y="2056"/>
                    </a:lnTo>
                    <a:lnTo>
                      <a:pt x="192" y="2036"/>
                    </a:lnTo>
                    <a:lnTo>
                      <a:pt x="180" y="2016"/>
                    </a:lnTo>
                    <a:lnTo>
                      <a:pt x="169" y="1996"/>
                    </a:lnTo>
                    <a:lnTo>
                      <a:pt x="157" y="1975"/>
                    </a:lnTo>
                    <a:lnTo>
                      <a:pt x="146" y="1954"/>
                    </a:lnTo>
                    <a:lnTo>
                      <a:pt x="136" y="1933"/>
                    </a:lnTo>
                    <a:lnTo>
                      <a:pt x="125" y="1911"/>
                    </a:lnTo>
                    <a:lnTo>
                      <a:pt x="116" y="1891"/>
                    </a:lnTo>
                    <a:lnTo>
                      <a:pt x="106" y="1869"/>
                    </a:lnTo>
                    <a:lnTo>
                      <a:pt x="98" y="1847"/>
                    </a:lnTo>
                    <a:lnTo>
                      <a:pt x="89" y="1825"/>
                    </a:lnTo>
                    <a:lnTo>
                      <a:pt x="81" y="1803"/>
                    </a:lnTo>
                    <a:lnTo>
                      <a:pt x="73" y="1781"/>
                    </a:lnTo>
                    <a:lnTo>
                      <a:pt x="66" y="1759"/>
                    </a:lnTo>
                    <a:lnTo>
                      <a:pt x="59" y="1737"/>
                    </a:lnTo>
                    <a:lnTo>
                      <a:pt x="52" y="1714"/>
                    </a:lnTo>
                    <a:lnTo>
                      <a:pt x="46" y="1692"/>
                    </a:lnTo>
                    <a:lnTo>
                      <a:pt x="40" y="1668"/>
                    </a:lnTo>
                    <a:lnTo>
                      <a:pt x="35" y="1646"/>
                    </a:lnTo>
                    <a:lnTo>
                      <a:pt x="30" y="1623"/>
                    </a:lnTo>
                    <a:lnTo>
                      <a:pt x="24" y="1600"/>
                    </a:lnTo>
                    <a:lnTo>
                      <a:pt x="20" y="1577"/>
                    </a:lnTo>
                    <a:lnTo>
                      <a:pt x="17" y="1554"/>
                    </a:lnTo>
                    <a:lnTo>
                      <a:pt x="13" y="1531"/>
                    </a:lnTo>
                    <a:lnTo>
                      <a:pt x="9" y="1508"/>
                    </a:lnTo>
                    <a:lnTo>
                      <a:pt x="7" y="1484"/>
                    </a:lnTo>
                    <a:lnTo>
                      <a:pt x="5" y="1461"/>
                    </a:lnTo>
                    <a:lnTo>
                      <a:pt x="4" y="1438"/>
                    </a:lnTo>
                    <a:lnTo>
                      <a:pt x="2" y="1414"/>
                    </a:lnTo>
                    <a:lnTo>
                      <a:pt x="1" y="1391"/>
                    </a:lnTo>
                    <a:lnTo>
                      <a:pt x="0" y="1367"/>
                    </a:lnTo>
                    <a:lnTo>
                      <a:pt x="0" y="1344"/>
                    </a:lnTo>
                    <a:lnTo>
                      <a:pt x="0" y="1320"/>
                    </a:lnTo>
                    <a:lnTo>
                      <a:pt x="1" y="1297"/>
                    </a:lnTo>
                    <a:lnTo>
                      <a:pt x="2" y="1273"/>
                    </a:lnTo>
                    <a:lnTo>
                      <a:pt x="4" y="1250"/>
                    </a:lnTo>
                    <a:lnTo>
                      <a:pt x="5" y="1227"/>
                    </a:lnTo>
                    <a:lnTo>
                      <a:pt x="7" y="1204"/>
                    </a:lnTo>
                    <a:lnTo>
                      <a:pt x="9" y="1180"/>
                    </a:lnTo>
                    <a:lnTo>
                      <a:pt x="13" y="1157"/>
                    </a:lnTo>
                    <a:lnTo>
                      <a:pt x="17" y="1133"/>
                    </a:lnTo>
                    <a:lnTo>
                      <a:pt x="20" y="1110"/>
                    </a:lnTo>
                    <a:lnTo>
                      <a:pt x="24" y="1088"/>
                    </a:lnTo>
                    <a:lnTo>
                      <a:pt x="30" y="1064"/>
                    </a:lnTo>
                    <a:lnTo>
                      <a:pt x="35" y="1042"/>
                    </a:lnTo>
                    <a:lnTo>
                      <a:pt x="40" y="1018"/>
                    </a:lnTo>
                    <a:lnTo>
                      <a:pt x="46" y="996"/>
                    </a:lnTo>
                    <a:lnTo>
                      <a:pt x="52" y="973"/>
                    </a:lnTo>
                    <a:lnTo>
                      <a:pt x="59" y="951"/>
                    </a:lnTo>
                    <a:lnTo>
                      <a:pt x="66" y="929"/>
                    </a:lnTo>
                    <a:lnTo>
                      <a:pt x="73" y="906"/>
                    </a:lnTo>
                    <a:lnTo>
                      <a:pt x="81" y="885"/>
                    </a:lnTo>
                    <a:lnTo>
                      <a:pt x="89" y="862"/>
                    </a:lnTo>
                    <a:lnTo>
                      <a:pt x="98" y="841"/>
                    </a:lnTo>
                    <a:lnTo>
                      <a:pt x="106" y="819"/>
                    </a:lnTo>
                    <a:lnTo>
                      <a:pt x="116" y="797"/>
                    </a:lnTo>
                    <a:lnTo>
                      <a:pt x="125" y="775"/>
                    </a:lnTo>
                    <a:lnTo>
                      <a:pt x="136" y="755"/>
                    </a:lnTo>
                    <a:lnTo>
                      <a:pt x="146" y="734"/>
                    </a:lnTo>
                    <a:lnTo>
                      <a:pt x="157" y="712"/>
                    </a:lnTo>
                    <a:lnTo>
                      <a:pt x="169" y="692"/>
                    </a:lnTo>
                    <a:lnTo>
                      <a:pt x="180" y="672"/>
                    </a:lnTo>
                    <a:lnTo>
                      <a:pt x="192" y="652"/>
                    </a:lnTo>
                    <a:lnTo>
                      <a:pt x="204" y="631"/>
                    </a:lnTo>
                    <a:lnTo>
                      <a:pt x="216" y="612"/>
                    </a:lnTo>
                    <a:lnTo>
                      <a:pt x="229" y="592"/>
                    </a:lnTo>
                    <a:lnTo>
                      <a:pt x="243" y="573"/>
                    </a:lnTo>
                    <a:lnTo>
                      <a:pt x="257" y="554"/>
                    </a:lnTo>
                    <a:lnTo>
                      <a:pt x="270" y="535"/>
                    </a:lnTo>
                    <a:lnTo>
                      <a:pt x="284" y="516"/>
                    </a:lnTo>
                    <a:lnTo>
                      <a:pt x="299" y="498"/>
                    </a:lnTo>
                    <a:lnTo>
                      <a:pt x="313" y="480"/>
                    </a:lnTo>
                    <a:lnTo>
                      <a:pt x="329" y="462"/>
                    </a:lnTo>
                    <a:lnTo>
                      <a:pt x="344" y="444"/>
                    </a:lnTo>
                    <a:lnTo>
                      <a:pt x="360" y="427"/>
                    </a:lnTo>
                    <a:lnTo>
                      <a:pt x="376" y="410"/>
                    </a:lnTo>
                    <a:lnTo>
                      <a:pt x="393" y="393"/>
                    </a:lnTo>
                    <a:lnTo>
                      <a:pt x="409" y="377"/>
                    </a:lnTo>
                    <a:lnTo>
                      <a:pt x="427" y="360"/>
                    </a:lnTo>
                    <a:lnTo>
                      <a:pt x="444" y="345"/>
                    </a:lnTo>
                    <a:lnTo>
                      <a:pt x="461" y="329"/>
                    </a:lnTo>
                    <a:lnTo>
                      <a:pt x="479" y="314"/>
                    </a:lnTo>
                    <a:lnTo>
                      <a:pt x="497" y="299"/>
                    </a:lnTo>
                    <a:lnTo>
                      <a:pt x="516" y="284"/>
                    </a:lnTo>
                    <a:lnTo>
                      <a:pt x="535" y="270"/>
                    </a:lnTo>
                    <a:lnTo>
                      <a:pt x="553" y="257"/>
                    </a:lnTo>
                    <a:lnTo>
                      <a:pt x="572" y="243"/>
                    </a:lnTo>
                    <a:lnTo>
                      <a:pt x="592" y="230"/>
                    </a:lnTo>
                    <a:lnTo>
                      <a:pt x="611" y="217"/>
                    </a:lnTo>
                    <a:lnTo>
                      <a:pt x="631" y="204"/>
                    </a:lnTo>
                    <a:lnTo>
                      <a:pt x="650" y="192"/>
                    </a:lnTo>
                    <a:lnTo>
                      <a:pt x="671" y="180"/>
                    </a:lnTo>
                    <a:lnTo>
                      <a:pt x="691" y="169"/>
                    </a:lnTo>
                    <a:lnTo>
                      <a:pt x="711" y="157"/>
                    </a:lnTo>
                    <a:lnTo>
                      <a:pt x="733" y="146"/>
                    </a:lnTo>
                    <a:lnTo>
                      <a:pt x="754" y="135"/>
                    </a:lnTo>
                    <a:lnTo>
                      <a:pt x="775" y="125"/>
                    </a:lnTo>
                    <a:lnTo>
                      <a:pt x="796" y="116"/>
                    </a:lnTo>
                    <a:lnTo>
                      <a:pt x="818" y="106"/>
                    </a:lnTo>
                    <a:lnTo>
                      <a:pt x="840" y="98"/>
                    </a:lnTo>
                    <a:lnTo>
                      <a:pt x="861" y="89"/>
                    </a:lnTo>
                    <a:lnTo>
                      <a:pt x="883" y="81"/>
                    </a:lnTo>
                    <a:lnTo>
                      <a:pt x="905" y="72"/>
                    </a:lnTo>
                    <a:lnTo>
                      <a:pt x="928" y="66"/>
                    </a:lnTo>
                    <a:lnTo>
                      <a:pt x="949" y="58"/>
                    </a:lnTo>
                    <a:lnTo>
                      <a:pt x="971" y="52"/>
                    </a:lnTo>
                    <a:lnTo>
                      <a:pt x="995" y="46"/>
                    </a:lnTo>
                    <a:lnTo>
                      <a:pt x="1017" y="40"/>
                    </a:lnTo>
                    <a:lnTo>
                      <a:pt x="1040" y="35"/>
                    </a:lnTo>
                    <a:lnTo>
                      <a:pt x="1063" y="29"/>
                    </a:lnTo>
                    <a:lnTo>
                      <a:pt x="1086" y="24"/>
                    </a:lnTo>
                    <a:lnTo>
                      <a:pt x="1109" y="20"/>
                    </a:lnTo>
                    <a:lnTo>
                      <a:pt x="1132" y="16"/>
                    </a:lnTo>
                    <a:lnTo>
                      <a:pt x="1155" y="13"/>
                    </a:lnTo>
                    <a:lnTo>
                      <a:pt x="1178" y="9"/>
                    </a:lnTo>
                    <a:lnTo>
                      <a:pt x="1201" y="7"/>
                    </a:lnTo>
                    <a:lnTo>
                      <a:pt x="1225" y="5"/>
                    </a:lnTo>
                    <a:lnTo>
                      <a:pt x="1248" y="3"/>
                    </a:lnTo>
                    <a:lnTo>
                      <a:pt x="1271" y="2"/>
                    </a:lnTo>
                    <a:lnTo>
                      <a:pt x="1295" y="1"/>
                    </a:lnTo>
                    <a:lnTo>
                      <a:pt x="1319" y="0"/>
                    </a:lnTo>
                    <a:lnTo>
                      <a:pt x="1342" y="0"/>
                    </a:lnTo>
                    <a:lnTo>
                      <a:pt x="1459" y="263"/>
                    </a:lnTo>
                    <a:lnTo>
                      <a:pt x="1342" y="538"/>
                    </a:lnTo>
                    <a:lnTo>
                      <a:pt x="1328" y="538"/>
                    </a:lnTo>
                    <a:lnTo>
                      <a:pt x="1314" y="538"/>
                    </a:lnTo>
                    <a:lnTo>
                      <a:pt x="1300" y="539"/>
                    </a:lnTo>
                    <a:lnTo>
                      <a:pt x="1286" y="539"/>
                    </a:lnTo>
                    <a:lnTo>
                      <a:pt x="1272" y="540"/>
                    </a:lnTo>
                    <a:lnTo>
                      <a:pt x="1257" y="542"/>
                    </a:lnTo>
                    <a:lnTo>
                      <a:pt x="1244" y="544"/>
                    </a:lnTo>
                    <a:lnTo>
                      <a:pt x="1230" y="545"/>
                    </a:lnTo>
                    <a:lnTo>
                      <a:pt x="1216" y="547"/>
                    </a:lnTo>
                    <a:lnTo>
                      <a:pt x="1202" y="550"/>
                    </a:lnTo>
                    <a:lnTo>
                      <a:pt x="1188" y="553"/>
                    </a:lnTo>
                    <a:lnTo>
                      <a:pt x="1175" y="555"/>
                    </a:lnTo>
                    <a:lnTo>
                      <a:pt x="1161" y="558"/>
                    </a:lnTo>
                    <a:lnTo>
                      <a:pt x="1147" y="561"/>
                    </a:lnTo>
                    <a:lnTo>
                      <a:pt x="1134" y="565"/>
                    </a:lnTo>
                    <a:lnTo>
                      <a:pt x="1120" y="569"/>
                    </a:lnTo>
                    <a:lnTo>
                      <a:pt x="1106" y="573"/>
                    </a:lnTo>
                    <a:lnTo>
                      <a:pt x="1093" y="576"/>
                    </a:lnTo>
                    <a:lnTo>
                      <a:pt x="1079" y="582"/>
                    </a:lnTo>
                    <a:lnTo>
                      <a:pt x="1067" y="586"/>
                    </a:lnTo>
                    <a:lnTo>
                      <a:pt x="1054" y="591"/>
                    </a:lnTo>
                    <a:lnTo>
                      <a:pt x="1041" y="597"/>
                    </a:lnTo>
                    <a:lnTo>
                      <a:pt x="1028" y="602"/>
                    </a:lnTo>
                    <a:lnTo>
                      <a:pt x="1015" y="607"/>
                    </a:lnTo>
                    <a:lnTo>
                      <a:pt x="1002" y="613"/>
                    </a:lnTo>
                    <a:lnTo>
                      <a:pt x="989" y="619"/>
                    </a:lnTo>
                    <a:lnTo>
                      <a:pt x="977" y="625"/>
                    </a:lnTo>
                    <a:lnTo>
                      <a:pt x="964" y="632"/>
                    </a:lnTo>
                    <a:lnTo>
                      <a:pt x="952" y="639"/>
                    </a:lnTo>
                    <a:lnTo>
                      <a:pt x="939" y="646"/>
                    </a:lnTo>
                    <a:lnTo>
                      <a:pt x="928" y="653"/>
                    </a:lnTo>
                    <a:lnTo>
                      <a:pt x="916" y="660"/>
                    </a:lnTo>
                    <a:lnTo>
                      <a:pt x="904" y="667"/>
                    </a:lnTo>
                    <a:lnTo>
                      <a:pt x="892" y="675"/>
                    </a:lnTo>
                    <a:lnTo>
                      <a:pt x="880" y="683"/>
                    </a:lnTo>
                    <a:lnTo>
                      <a:pt x="869" y="692"/>
                    </a:lnTo>
                    <a:lnTo>
                      <a:pt x="858" y="700"/>
                    </a:lnTo>
                    <a:lnTo>
                      <a:pt x="846" y="708"/>
                    </a:lnTo>
                    <a:lnTo>
                      <a:pt x="835" y="718"/>
                    </a:lnTo>
                    <a:lnTo>
                      <a:pt x="825" y="726"/>
                    </a:lnTo>
                    <a:lnTo>
                      <a:pt x="814" y="735"/>
                    </a:lnTo>
                    <a:lnTo>
                      <a:pt x="803" y="744"/>
                    </a:lnTo>
                    <a:lnTo>
                      <a:pt x="793" y="754"/>
                    </a:lnTo>
                    <a:lnTo>
                      <a:pt x="783" y="764"/>
                    </a:lnTo>
                    <a:lnTo>
                      <a:pt x="773" y="774"/>
                    </a:lnTo>
                    <a:lnTo>
                      <a:pt x="763" y="783"/>
                    </a:lnTo>
                    <a:lnTo>
                      <a:pt x="753" y="794"/>
                    </a:lnTo>
                    <a:lnTo>
                      <a:pt x="744" y="804"/>
                    </a:lnTo>
                    <a:lnTo>
                      <a:pt x="734" y="814"/>
                    </a:lnTo>
                    <a:lnTo>
                      <a:pt x="725" y="826"/>
                    </a:lnTo>
                    <a:lnTo>
                      <a:pt x="716" y="836"/>
                    </a:lnTo>
                    <a:lnTo>
                      <a:pt x="707" y="847"/>
                    </a:lnTo>
                    <a:lnTo>
                      <a:pt x="699" y="859"/>
                    </a:lnTo>
                    <a:lnTo>
                      <a:pt x="691" y="870"/>
                    </a:lnTo>
                    <a:lnTo>
                      <a:pt x="682" y="881"/>
                    </a:lnTo>
                    <a:lnTo>
                      <a:pt x="675" y="893"/>
                    </a:lnTo>
                    <a:lnTo>
                      <a:pt x="667" y="904"/>
                    </a:lnTo>
                    <a:lnTo>
                      <a:pt x="659" y="917"/>
                    </a:lnTo>
                    <a:lnTo>
                      <a:pt x="652" y="929"/>
                    </a:lnTo>
                    <a:lnTo>
                      <a:pt x="645" y="940"/>
                    </a:lnTo>
                    <a:lnTo>
                      <a:pt x="638" y="953"/>
                    </a:lnTo>
                    <a:lnTo>
                      <a:pt x="631" y="965"/>
                    </a:lnTo>
                    <a:lnTo>
                      <a:pt x="625" y="978"/>
                    </a:lnTo>
                    <a:lnTo>
                      <a:pt x="618" y="990"/>
                    </a:lnTo>
                    <a:lnTo>
                      <a:pt x="613" y="1003"/>
                    </a:lnTo>
                    <a:lnTo>
                      <a:pt x="606" y="1016"/>
                    </a:lnTo>
                    <a:lnTo>
                      <a:pt x="601" y="1029"/>
                    </a:lnTo>
                    <a:lnTo>
                      <a:pt x="596" y="1042"/>
                    </a:lnTo>
                    <a:lnTo>
                      <a:pt x="591" y="1055"/>
                    </a:lnTo>
                    <a:lnTo>
                      <a:pt x="586" y="1068"/>
                    </a:lnTo>
                    <a:lnTo>
                      <a:pt x="582" y="1082"/>
                    </a:lnTo>
                    <a:lnTo>
                      <a:pt x="576" y="1094"/>
                    </a:lnTo>
                    <a:lnTo>
                      <a:pt x="572" y="1108"/>
                    </a:lnTo>
                    <a:lnTo>
                      <a:pt x="568" y="1121"/>
                    </a:lnTo>
                    <a:lnTo>
                      <a:pt x="565" y="1135"/>
                    </a:lnTo>
                    <a:lnTo>
                      <a:pt x="560" y="1149"/>
                    </a:lnTo>
                    <a:lnTo>
                      <a:pt x="558" y="1162"/>
                    </a:lnTo>
                    <a:lnTo>
                      <a:pt x="555" y="1176"/>
                    </a:lnTo>
                    <a:lnTo>
                      <a:pt x="552" y="1190"/>
                    </a:lnTo>
                    <a:lnTo>
                      <a:pt x="550" y="1204"/>
                    </a:lnTo>
                    <a:lnTo>
                      <a:pt x="547" y="1217"/>
                    </a:lnTo>
                    <a:lnTo>
                      <a:pt x="545" y="1231"/>
                    </a:lnTo>
                    <a:lnTo>
                      <a:pt x="543" y="1246"/>
                    </a:lnTo>
                    <a:lnTo>
                      <a:pt x="541" y="1259"/>
                    </a:lnTo>
                    <a:lnTo>
                      <a:pt x="540" y="1273"/>
                    </a:lnTo>
                    <a:lnTo>
                      <a:pt x="539" y="1287"/>
                    </a:lnTo>
                    <a:lnTo>
                      <a:pt x="538" y="1301"/>
                    </a:lnTo>
                    <a:lnTo>
                      <a:pt x="537" y="1316"/>
                    </a:lnTo>
                    <a:lnTo>
                      <a:pt x="537" y="1330"/>
                    </a:lnTo>
                    <a:lnTo>
                      <a:pt x="537" y="1344"/>
                    </a:lnTo>
                    <a:lnTo>
                      <a:pt x="537" y="1358"/>
                    </a:lnTo>
                    <a:lnTo>
                      <a:pt x="537" y="1372"/>
                    </a:lnTo>
                    <a:lnTo>
                      <a:pt x="538" y="1386"/>
                    </a:lnTo>
                    <a:lnTo>
                      <a:pt x="539" y="1400"/>
                    </a:lnTo>
                    <a:lnTo>
                      <a:pt x="540" y="1414"/>
                    </a:lnTo>
                    <a:lnTo>
                      <a:pt x="541" y="1428"/>
                    </a:lnTo>
                    <a:lnTo>
                      <a:pt x="543" y="1442"/>
                    </a:lnTo>
                    <a:lnTo>
                      <a:pt x="545" y="1456"/>
                    </a:lnTo>
                    <a:lnTo>
                      <a:pt x="547" y="1470"/>
                    </a:lnTo>
                    <a:lnTo>
                      <a:pt x="550" y="1483"/>
                    </a:lnTo>
                    <a:lnTo>
                      <a:pt x="552" y="1497"/>
                    </a:lnTo>
                    <a:lnTo>
                      <a:pt x="555" y="1511"/>
                    </a:lnTo>
                    <a:lnTo>
                      <a:pt x="558" y="1525"/>
                    </a:lnTo>
                    <a:lnTo>
                      <a:pt x="560" y="1539"/>
                    </a:lnTo>
                    <a:lnTo>
                      <a:pt x="565" y="1553"/>
                    </a:lnTo>
                    <a:lnTo>
                      <a:pt x="568" y="1566"/>
                    </a:lnTo>
                    <a:lnTo>
                      <a:pt x="572" y="1579"/>
                    </a:lnTo>
                    <a:lnTo>
                      <a:pt x="576" y="1592"/>
                    </a:lnTo>
                    <a:lnTo>
                      <a:pt x="582" y="1606"/>
                    </a:lnTo>
                    <a:lnTo>
                      <a:pt x="586" y="1619"/>
                    </a:lnTo>
                    <a:lnTo>
                      <a:pt x="591" y="1632"/>
                    </a:lnTo>
                    <a:lnTo>
                      <a:pt x="596" y="1646"/>
                    </a:lnTo>
                    <a:lnTo>
                      <a:pt x="601" y="1659"/>
                    </a:lnTo>
                    <a:lnTo>
                      <a:pt x="606" y="1672"/>
                    </a:lnTo>
                    <a:lnTo>
                      <a:pt x="613" y="1684"/>
                    </a:lnTo>
                    <a:lnTo>
                      <a:pt x="618" y="1697"/>
                    </a:lnTo>
                    <a:lnTo>
                      <a:pt x="625" y="1710"/>
                    </a:lnTo>
                    <a:lnTo>
                      <a:pt x="631" y="1722"/>
                    </a:lnTo>
                    <a:lnTo>
                      <a:pt x="638" y="1734"/>
                    </a:lnTo>
                    <a:lnTo>
                      <a:pt x="645" y="1747"/>
                    </a:lnTo>
                    <a:lnTo>
                      <a:pt x="652" y="1759"/>
                    </a:lnTo>
                    <a:lnTo>
                      <a:pt x="659" y="1771"/>
                    </a:lnTo>
                    <a:lnTo>
                      <a:pt x="667" y="1783"/>
                    </a:lnTo>
                    <a:lnTo>
                      <a:pt x="675" y="1795"/>
                    </a:lnTo>
                    <a:lnTo>
                      <a:pt x="682" y="1806"/>
                    </a:lnTo>
                    <a:lnTo>
                      <a:pt x="691" y="1817"/>
                    </a:lnTo>
                    <a:lnTo>
                      <a:pt x="699" y="1829"/>
                    </a:lnTo>
                    <a:lnTo>
                      <a:pt x="707" y="1840"/>
                    </a:lnTo>
                    <a:lnTo>
                      <a:pt x="716" y="1851"/>
                    </a:lnTo>
                    <a:lnTo>
                      <a:pt x="725" y="1862"/>
                    </a:lnTo>
                    <a:lnTo>
                      <a:pt x="734" y="1873"/>
                    </a:lnTo>
                    <a:lnTo>
                      <a:pt x="744" y="1883"/>
                    </a:lnTo>
                    <a:lnTo>
                      <a:pt x="753" y="1893"/>
                    </a:lnTo>
                    <a:lnTo>
                      <a:pt x="763" y="1904"/>
                    </a:lnTo>
                    <a:lnTo>
                      <a:pt x="773" y="1914"/>
                    </a:lnTo>
                    <a:lnTo>
                      <a:pt x="783" y="1924"/>
                    </a:lnTo>
                    <a:lnTo>
                      <a:pt x="793" y="1933"/>
                    </a:lnTo>
                    <a:lnTo>
                      <a:pt x="803" y="1943"/>
                    </a:lnTo>
                    <a:lnTo>
                      <a:pt x="814" y="1952"/>
                    </a:lnTo>
                    <a:lnTo>
                      <a:pt x="825" y="1962"/>
                    </a:lnTo>
                    <a:lnTo>
                      <a:pt x="835" y="1970"/>
                    </a:lnTo>
                    <a:lnTo>
                      <a:pt x="846" y="1979"/>
                    </a:lnTo>
                    <a:lnTo>
                      <a:pt x="858" y="1987"/>
                    </a:lnTo>
                    <a:lnTo>
                      <a:pt x="869" y="1996"/>
                    </a:lnTo>
                    <a:lnTo>
                      <a:pt x="880" y="2004"/>
                    </a:lnTo>
                    <a:lnTo>
                      <a:pt x="892" y="2012"/>
                    </a:lnTo>
                    <a:lnTo>
                      <a:pt x="904" y="2020"/>
                    </a:lnTo>
                    <a:lnTo>
                      <a:pt x="916" y="2027"/>
                    </a:lnTo>
                    <a:lnTo>
                      <a:pt x="928" y="2035"/>
                    </a:lnTo>
                    <a:lnTo>
                      <a:pt x="939" y="2042"/>
                    </a:lnTo>
                    <a:lnTo>
                      <a:pt x="952" y="2049"/>
                    </a:lnTo>
                    <a:lnTo>
                      <a:pt x="964" y="2056"/>
                    </a:lnTo>
                    <a:lnTo>
                      <a:pt x="977" y="2062"/>
                    </a:lnTo>
                    <a:lnTo>
                      <a:pt x="989" y="2068"/>
                    </a:lnTo>
                    <a:lnTo>
                      <a:pt x="1002" y="2074"/>
                    </a:lnTo>
                    <a:lnTo>
                      <a:pt x="1015" y="2080"/>
                    </a:lnTo>
                    <a:lnTo>
                      <a:pt x="1028" y="2086"/>
                    </a:lnTo>
                    <a:lnTo>
                      <a:pt x="1041" y="2091"/>
                    </a:lnTo>
                    <a:lnTo>
                      <a:pt x="1054" y="2097"/>
                    </a:lnTo>
                    <a:lnTo>
                      <a:pt x="1067" y="2102"/>
                    </a:lnTo>
                    <a:lnTo>
                      <a:pt x="1079" y="2106"/>
                    </a:lnTo>
                    <a:lnTo>
                      <a:pt x="1093" y="2110"/>
                    </a:lnTo>
                    <a:lnTo>
                      <a:pt x="1106" y="2115"/>
                    </a:lnTo>
                    <a:lnTo>
                      <a:pt x="1120" y="2119"/>
                    </a:lnTo>
                    <a:lnTo>
                      <a:pt x="1134" y="2122"/>
                    </a:lnTo>
                    <a:lnTo>
                      <a:pt x="1147" y="2126"/>
                    </a:lnTo>
                    <a:lnTo>
                      <a:pt x="1161" y="2130"/>
                    </a:lnTo>
                    <a:lnTo>
                      <a:pt x="1175" y="2132"/>
                    </a:lnTo>
                    <a:lnTo>
                      <a:pt x="1188" y="2135"/>
                    </a:lnTo>
                    <a:lnTo>
                      <a:pt x="1202" y="2138"/>
                    </a:lnTo>
                    <a:lnTo>
                      <a:pt x="1216" y="2140"/>
                    </a:lnTo>
                    <a:lnTo>
                      <a:pt x="1230" y="2142"/>
                    </a:lnTo>
                    <a:lnTo>
                      <a:pt x="1244" y="2144"/>
                    </a:lnTo>
                    <a:lnTo>
                      <a:pt x="1257" y="2146"/>
                    </a:lnTo>
                    <a:lnTo>
                      <a:pt x="1272" y="2147"/>
                    </a:lnTo>
                    <a:lnTo>
                      <a:pt x="1286" y="2148"/>
                    </a:lnTo>
                    <a:lnTo>
                      <a:pt x="1300" y="2149"/>
                    </a:lnTo>
                    <a:lnTo>
                      <a:pt x="1314" y="2149"/>
                    </a:lnTo>
                    <a:lnTo>
                      <a:pt x="1328" y="2150"/>
                    </a:lnTo>
                    <a:lnTo>
                      <a:pt x="1342" y="2150"/>
                    </a:lnTo>
                    <a:lnTo>
                      <a:pt x="1222" y="2423"/>
                    </a:lnTo>
                    <a:lnTo>
                      <a:pt x="1342" y="2688"/>
                    </a:lnTo>
                    <a:close/>
                  </a:path>
                </a:pathLst>
              </a:custGeom>
              <a:gradFill>
                <a:gsLst>
                  <a:gs pos="41000">
                    <a:schemeClr val="accent1">
                      <a:lumMod val="5000"/>
                      <a:lumOff val="95000"/>
                    </a:schemeClr>
                  </a:gs>
                  <a:gs pos="87000">
                    <a:srgbClr val="FF7575"/>
                  </a:gs>
                  <a:gs pos="83000">
                    <a:srgbClr val="FF7575"/>
                  </a:gs>
                  <a:gs pos="55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127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dirty="0"/>
              </a:p>
            </p:txBody>
          </p:sp>
          <p:sp>
            <p:nvSpPr>
              <p:cNvPr id="79" name="Text Box 7">
                <a:extLst>
                  <a:ext uri="{FF2B5EF4-FFF2-40B4-BE49-F238E27FC236}">
                    <a16:creationId xmlns:a16="http://schemas.microsoft.com/office/drawing/2014/main" id="{E74AF9AE-21FE-4D69-ACB7-A5EA65C700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98027" y="2307897"/>
                <a:ext cx="1703654" cy="3843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5720" rIns="45720" anchor="ctr">
                <a:spAutoFit/>
              </a:bodyPr>
              <a:lstStyle/>
              <a:p>
                <a:pPr algn="ctr"/>
                <a:r>
                  <a:rPr lang="en-US" altLang="en-US" sz="1200" b="1" i="1" dirty="0"/>
                  <a:t>Watch Stander                   Program</a:t>
                </a:r>
              </a:p>
            </p:txBody>
          </p:sp>
          <p:sp>
            <p:nvSpPr>
              <p:cNvPr id="80" name="Text Box 7">
                <a:extLst>
                  <a:ext uri="{FF2B5EF4-FFF2-40B4-BE49-F238E27FC236}">
                    <a16:creationId xmlns:a16="http://schemas.microsoft.com/office/drawing/2014/main" id="{1F3A1230-9754-4611-873E-8CC16BFE84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1240" y="3245199"/>
                <a:ext cx="892089" cy="3074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45720" rIns="45720" anchor="ctr">
                <a:spAutoFit/>
              </a:bodyPr>
              <a:lstStyle/>
              <a:p>
                <a:pPr algn="ctr"/>
                <a:r>
                  <a:rPr lang="en-US" altLang="en-US" sz="900" b="1" dirty="0"/>
                  <a:t>Other Outreach Programs</a:t>
                </a:r>
              </a:p>
            </p:txBody>
          </p:sp>
          <p:sp>
            <p:nvSpPr>
              <p:cNvPr id="81" name="Text Box 7">
                <a:extLst>
                  <a:ext uri="{FF2B5EF4-FFF2-40B4-BE49-F238E27FC236}">
                    <a16:creationId xmlns:a16="http://schemas.microsoft.com/office/drawing/2014/main" id="{F3134015-F5F0-4E00-90E7-B6E8FE979D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7165" y="2974640"/>
                <a:ext cx="859948" cy="538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5720" rIns="45720" anchor="ctr">
                <a:spAutoFit/>
              </a:bodyPr>
              <a:lstStyle/>
              <a:p>
                <a:pPr algn="ctr"/>
                <a:r>
                  <a:rPr lang="en-US" altLang="en-US" sz="1200" b="1" i="1" dirty="0"/>
                  <a:t>Veteran Resource Guide</a:t>
                </a:r>
              </a:p>
            </p:txBody>
          </p:sp>
          <p:sp>
            <p:nvSpPr>
              <p:cNvPr id="82" name="Text Box 7">
                <a:extLst>
                  <a:ext uri="{FF2B5EF4-FFF2-40B4-BE49-F238E27FC236}">
                    <a16:creationId xmlns:a16="http://schemas.microsoft.com/office/drawing/2014/main" id="{06758F9B-3ABE-4ECB-8BF7-D022C60FA5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5555" y="4402895"/>
                <a:ext cx="1099553" cy="4228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5720" rIns="45720" anchor="ctr">
                <a:spAutoFit/>
              </a:bodyPr>
              <a:lstStyle/>
              <a:p>
                <a:pPr algn="ctr"/>
                <a:r>
                  <a:rPr lang="en-US" altLang="en-US" sz="900" b="1" dirty="0"/>
                  <a:t>SAMHSA                    Crisis Intercept       Mapping</a:t>
                </a:r>
              </a:p>
            </p:txBody>
          </p:sp>
          <p:sp>
            <p:nvSpPr>
              <p:cNvPr id="83" name="Text Box 7">
                <a:extLst>
                  <a:ext uri="{FF2B5EF4-FFF2-40B4-BE49-F238E27FC236}">
                    <a16:creationId xmlns:a16="http://schemas.microsoft.com/office/drawing/2014/main" id="{5451AC29-2546-43B2-B51A-8901B11150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55210" y="5476045"/>
                <a:ext cx="820926" cy="1921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5720" rIns="45720" anchor="ctr">
                <a:spAutoFit/>
              </a:bodyPr>
              <a:lstStyle/>
              <a:p>
                <a:pPr algn="ctr"/>
                <a:r>
                  <a:rPr lang="en-US" altLang="en-US" sz="900" b="1" dirty="0"/>
                  <a:t>Data Collection</a:t>
                </a:r>
              </a:p>
            </p:txBody>
          </p:sp>
          <p:sp>
            <p:nvSpPr>
              <p:cNvPr id="84" name="Text Box 7">
                <a:extLst>
                  <a:ext uri="{FF2B5EF4-FFF2-40B4-BE49-F238E27FC236}">
                    <a16:creationId xmlns:a16="http://schemas.microsoft.com/office/drawing/2014/main" id="{AC282096-024C-4B2D-BADA-FF6EE4A480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30979" y="5245009"/>
                <a:ext cx="721229" cy="1921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5720" rIns="45720" anchor="ctr">
                <a:spAutoFit/>
              </a:bodyPr>
              <a:lstStyle/>
              <a:p>
                <a:pPr algn="ctr"/>
                <a:r>
                  <a:rPr lang="en-US" altLang="en-US" sz="900" b="1" dirty="0"/>
                  <a:t>Micro Grants</a:t>
                </a:r>
              </a:p>
            </p:txBody>
          </p:sp>
          <p:sp>
            <p:nvSpPr>
              <p:cNvPr id="85" name="Text Box 7">
                <a:extLst>
                  <a:ext uri="{FF2B5EF4-FFF2-40B4-BE49-F238E27FC236}">
                    <a16:creationId xmlns:a16="http://schemas.microsoft.com/office/drawing/2014/main" id="{AC482CF8-C220-4956-B760-E51335CC4D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98980" y="4316445"/>
                <a:ext cx="831209" cy="4228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5720" rIns="45720" anchor="ctr">
                <a:spAutoFit/>
              </a:bodyPr>
              <a:lstStyle/>
              <a:p>
                <a:pPr algn="ctr"/>
                <a:r>
                  <a:rPr lang="en-US" altLang="en-US" sz="900" b="1" dirty="0"/>
                  <a:t>Other Prevention Programs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01BAEAD-D001-4E62-841C-6C57BA092FDB}"/>
                  </a:ext>
                </a:extLst>
              </p:cNvPr>
              <p:cNvSpPr/>
              <p:nvPr/>
            </p:nvSpPr>
            <p:spPr>
              <a:xfrm>
                <a:off x="893412" y="2512381"/>
                <a:ext cx="4488491" cy="380590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prstTxWarp prst="textArchDown">
                  <a:avLst/>
                </a:prstTxWarp>
                <a:spAutoFit/>
                <a:scene3d>
                  <a:camera prst="orthographicFront">
                    <a:rot lat="2700000" lon="600000" rev="0"/>
                  </a:camera>
                  <a:lightRig rig="threePt" dir="t"/>
                </a:scene3d>
                <a:flatTx/>
              </a:bodyPr>
              <a:lstStyle/>
              <a:p>
                <a:pPr algn="ctr"/>
                <a:r>
                  <a:rPr lang="en-US" sz="1200" b="0" cap="none" spc="0" dirty="0">
                    <a:ln w="0"/>
                    <a:solidFill>
                      <a:schemeClr val="tx1"/>
                    </a:solidFill>
                  </a:rPr>
                  <a:t>Community Coordination (Strengthening Prevention)</a:t>
                </a:r>
                <a:endParaRPr lang="en-US" sz="1100" b="0" cap="none" spc="0" dirty="0">
                  <a:ln w="0"/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Text Box 7">
                <a:extLst>
                  <a:ext uri="{FF2B5EF4-FFF2-40B4-BE49-F238E27FC236}">
                    <a16:creationId xmlns:a16="http://schemas.microsoft.com/office/drawing/2014/main" id="{A6970F44-D744-459F-B4D9-3913403B76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7065" y="2231022"/>
                <a:ext cx="859948" cy="538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5720" rIns="45720" anchor="ctr">
                <a:spAutoFit/>
              </a:bodyPr>
              <a:lstStyle/>
              <a:p>
                <a:pPr algn="ctr"/>
                <a:r>
                  <a:rPr lang="en-US" altLang="en-US" sz="1200" b="1" i="1" dirty="0"/>
                  <a:t>Veteran Safe Place Program</a:t>
                </a:r>
              </a:p>
            </p:txBody>
          </p:sp>
          <p:sp>
            <p:nvSpPr>
              <p:cNvPr id="88" name="Text Box 7">
                <a:extLst>
                  <a:ext uri="{FF2B5EF4-FFF2-40B4-BE49-F238E27FC236}">
                    <a16:creationId xmlns:a16="http://schemas.microsoft.com/office/drawing/2014/main" id="{25423A49-F79F-4442-97E4-9882E4910B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38240" y="3910065"/>
                <a:ext cx="1813674" cy="20499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5720" rIns="45720" anchor="ctr">
                <a:spAutoFit/>
              </a:bodyPr>
              <a:lstStyle/>
              <a:p>
                <a:pPr algn="ctr"/>
                <a:r>
                  <a:rPr lang="en-US" altLang="en-US" sz="10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END VETERAN SUICIDE</a:t>
                </a:r>
              </a:p>
            </p:txBody>
          </p:sp>
          <p:sp>
            <p:nvSpPr>
              <p:cNvPr id="89" name="Text Box 7">
                <a:extLst>
                  <a:ext uri="{FF2B5EF4-FFF2-40B4-BE49-F238E27FC236}">
                    <a16:creationId xmlns:a16="http://schemas.microsoft.com/office/drawing/2014/main" id="{DC6EA91D-7677-4C85-A707-F17F838D53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89851" y="3164313"/>
                <a:ext cx="643976" cy="2818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5720" rIns="45720" anchor="ctr">
                <a:spAutoFit/>
              </a:bodyPr>
              <a:lstStyle/>
              <a:p>
                <a:pPr algn="ctr"/>
                <a:r>
                  <a:rPr lang="en-US" altLang="en-US" sz="1600" b="1" dirty="0"/>
                  <a:t>2020</a:t>
                </a:r>
              </a:p>
            </p:txBody>
          </p:sp>
          <p:sp>
            <p:nvSpPr>
              <p:cNvPr id="90" name="Text Box 7">
                <a:extLst>
                  <a:ext uri="{FF2B5EF4-FFF2-40B4-BE49-F238E27FC236}">
                    <a16:creationId xmlns:a16="http://schemas.microsoft.com/office/drawing/2014/main" id="{39BF4FBB-CCA3-44C7-B2A2-72A4E395AC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96819" y="3161698"/>
                <a:ext cx="643976" cy="2818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5720" rIns="45720" anchor="ctr">
                <a:spAutoFit/>
              </a:bodyPr>
              <a:lstStyle/>
              <a:p>
                <a:pPr algn="ctr"/>
                <a:r>
                  <a:rPr lang="en-US" altLang="en-US" sz="1600" b="1" dirty="0"/>
                  <a:t>2021</a:t>
                </a:r>
              </a:p>
            </p:txBody>
          </p:sp>
          <p:sp>
            <p:nvSpPr>
              <p:cNvPr id="93" name="Text Box 7">
                <a:extLst>
                  <a:ext uri="{FF2B5EF4-FFF2-40B4-BE49-F238E27FC236}">
                    <a16:creationId xmlns:a16="http://schemas.microsoft.com/office/drawing/2014/main" id="{8CAC3633-55DE-4F00-9776-9C16CCA368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46281" y="5178225"/>
                <a:ext cx="1099552" cy="3074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5720" rIns="45720" anchor="ctr">
                <a:spAutoFit/>
              </a:bodyPr>
              <a:lstStyle/>
              <a:p>
                <a:pPr algn="ctr"/>
                <a:r>
                  <a:rPr lang="en-US" altLang="en-US" sz="900" b="1" dirty="0"/>
                  <a:t>Governor’s/Mayor’s Challenge</a:t>
                </a:r>
              </a:p>
            </p:txBody>
          </p:sp>
        </p:grpSp>
        <p:sp>
          <p:nvSpPr>
            <p:cNvPr id="95" name="Text Box 7">
              <a:extLst>
                <a:ext uri="{FF2B5EF4-FFF2-40B4-BE49-F238E27FC236}">
                  <a16:creationId xmlns:a16="http://schemas.microsoft.com/office/drawing/2014/main" id="{52061CBC-0A1A-49EC-ADAE-79DA536299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68871" y="4306803"/>
              <a:ext cx="568650" cy="2625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5720" rIns="45720" anchor="ctr">
              <a:spAutoFit/>
            </a:bodyPr>
            <a:lstStyle/>
            <a:p>
              <a:pPr algn="ctr"/>
              <a:r>
                <a:rPr lang="en-US" altLang="en-US" sz="1600" b="1" dirty="0"/>
                <a:t>2020</a:t>
              </a:r>
            </a:p>
          </p:txBody>
        </p:sp>
        <p:sp>
          <p:nvSpPr>
            <p:cNvPr id="96" name="Text Box 7">
              <a:extLst>
                <a:ext uri="{FF2B5EF4-FFF2-40B4-BE49-F238E27FC236}">
                  <a16:creationId xmlns:a16="http://schemas.microsoft.com/office/drawing/2014/main" id="{249C2B11-8476-4B3C-85DF-A77D0D4831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93145" y="4304367"/>
              <a:ext cx="568650" cy="2625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5720" rIns="45720" anchor="ctr">
              <a:spAutoFit/>
            </a:bodyPr>
            <a:lstStyle/>
            <a:p>
              <a:pPr algn="ctr"/>
              <a:r>
                <a:rPr lang="en-US" altLang="en-US" sz="1600" b="1" dirty="0"/>
                <a:t>2021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A76131D-428E-4038-B68B-543580F49041}"/>
              </a:ext>
            </a:extLst>
          </p:cNvPr>
          <p:cNvSpPr txBox="1"/>
          <p:nvPr/>
        </p:nvSpPr>
        <p:spPr>
          <a:xfrm>
            <a:off x="783577" y="2988971"/>
            <a:ext cx="326581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/>
              <a:t>Guided by the CDC’s Suicide Prevention Logic Model </a:t>
            </a:r>
            <a:r>
              <a:rPr lang="en-GB" sz="2000" b="1" dirty="0">
                <a:effectLst/>
                <a:ea typeface="Cambria" panose="02040503050406030204" pitchFamily="18" charset="0"/>
              </a:rPr>
              <a:t>strategies A.2, I.1, F.1, J.2, D.1.a and D.2.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1826452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ACF3C7D-4FC2-4331-9FBA-AFA5F92CBA78}"/>
              </a:ext>
            </a:extLst>
          </p:cNvPr>
          <p:cNvSpPr txBox="1"/>
          <p:nvPr/>
        </p:nvSpPr>
        <p:spPr>
          <a:xfrm>
            <a:off x="745464" y="3882880"/>
            <a:ext cx="4693089" cy="3895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u="sng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The Watch Stander Program</a:t>
            </a:r>
          </a:p>
        </p:txBody>
      </p:sp>
      <p:pic>
        <p:nvPicPr>
          <p:cNvPr id="29" name="Picture 28" descr="A person sitting on a bench&#10;&#10;Description automatically generated">
            <a:extLst>
              <a:ext uri="{FF2B5EF4-FFF2-40B4-BE49-F238E27FC236}">
                <a16:creationId xmlns:a16="http://schemas.microsoft.com/office/drawing/2014/main" id="{3D38F5C7-C226-44E6-9E51-051787A72E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4588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4735871-6894-4E08-9A0C-A69D7799A9F9}"/>
              </a:ext>
            </a:extLst>
          </p:cNvPr>
          <p:cNvSpPr txBox="1"/>
          <p:nvPr/>
        </p:nvSpPr>
        <p:spPr>
          <a:xfrm>
            <a:off x="745464" y="4229877"/>
            <a:ext cx="1124274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400" dirty="0">
                <a:latin typeface="Cambria" panose="02040503050406030204" pitchFamily="18" charset="0"/>
                <a:ea typeface="Cambria" panose="02040503050406030204" pitchFamily="18" charset="0"/>
              </a:rPr>
              <a:t>A community network designed to connect veterans to the resources they need </a:t>
            </a:r>
            <a:r>
              <a:rPr lang="en-US" sz="6400" i="1" dirty="0">
                <a:latin typeface="Cambria" panose="02040503050406030204" pitchFamily="18" charset="0"/>
                <a:ea typeface="Cambria" panose="02040503050406030204" pitchFamily="18" charset="0"/>
              </a:rPr>
              <a:t>before</a:t>
            </a:r>
            <a:r>
              <a:rPr lang="en-US" sz="6400" dirty="0">
                <a:latin typeface="Cambria" panose="02040503050406030204" pitchFamily="18" charset="0"/>
                <a:ea typeface="Cambria" panose="02040503050406030204" pitchFamily="18" charset="0"/>
              </a:rPr>
              <a:t> they slip into crisis</a:t>
            </a:r>
          </a:p>
          <a:p>
            <a:pPr marL="28575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400" dirty="0">
                <a:latin typeface="Cambria" panose="02040503050406030204" pitchFamily="18" charset="0"/>
                <a:ea typeface="Cambria" panose="02040503050406030204" pitchFamily="18" charset="0"/>
              </a:rPr>
              <a:t>Involves a short on-line learning course to recognize the risk signs of veterans in crisis and how to get them help they need</a:t>
            </a:r>
          </a:p>
          <a:p>
            <a:pPr marL="114300" lvl="0">
              <a:lnSpc>
                <a:spcPct val="120000"/>
              </a:lnSpc>
              <a:spcAft>
                <a:spcPts val="600"/>
              </a:spcAft>
            </a:pP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400" dirty="0">
                <a:latin typeface="Cambria" panose="02040503050406030204" pitchFamily="18" charset="0"/>
                <a:ea typeface="Cambria" panose="02040503050406030204" pitchFamily="18" charset="0"/>
              </a:rPr>
              <a:t>Other veteran service organizations are our partners; we do not replicate them, but rather direct veterans to them</a:t>
            </a:r>
          </a:p>
          <a:p>
            <a:pPr marL="114300">
              <a:lnSpc>
                <a:spcPct val="120000"/>
              </a:lnSpc>
              <a:spcAft>
                <a:spcPts val="600"/>
              </a:spcAft>
            </a:pP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400" dirty="0">
                <a:latin typeface="Cambria" panose="02040503050406030204" pitchFamily="18" charset="0"/>
                <a:ea typeface="Cambria" panose="02040503050406030204" pitchFamily="18" charset="0"/>
              </a:rPr>
              <a:t>Anyone can begin the qualification process at </a:t>
            </a:r>
            <a:r>
              <a:rPr lang="en-US" sz="6400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www.thefirewatch.org/watch-standers</a:t>
            </a:r>
            <a:endParaRPr lang="en-US" sz="64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34331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erson sitting on a bench&#10;&#10;Description automatically generated">
            <a:extLst>
              <a:ext uri="{FF2B5EF4-FFF2-40B4-BE49-F238E27FC236}">
                <a16:creationId xmlns:a16="http://schemas.microsoft.com/office/drawing/2014/main" id="{3D38F5C7-C226-44E6-9E51-051787A72E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" y="4736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2F52F7F-8069-4D3E-B0CC-5E41AF0C5161}"/>
              </a:ext>
            </a:extLst>
          </p:cNvPr>
          <p:cNvGrpSpPr/>
          <p:nvPr/>
        </p:nvGrpSpPr>
        <p:grpSpPr>
          <a:xfrm>
            <a:off x="3467016" y="2668994"/>
            <a:ext cx="2707377" cy="1936353"/>
            <a:chOff x="4954137" y="1621526"/>
            <a:chExt cx="6919415" cy="41819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4D0C7F6-80D6-4254-B09F-A3F4A9729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90" t="10465" r="3123" b="5378"/>
            <a:stretch/>
          </p:blipFill>
          <p:spPr>
            <a:xfrm>
              <a:off x="5065189" y="1692193"/>
              <a:ext cx="6713188" cy="3923861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B15C6EE-0F96-4500-BED7-A3D1DE627C67}"/>
                </a:ext>
              </a:extLst>
            </p:cNvPr>
            <p:cNvSpPr/>
            <p:nvPr/>
          </p:nvSpPr>
          <p:spPr>
            <a:xfrm>
              <a:off x="4954137" y="1621526"/>
              <a:ext cx="6919415" cy="4181928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ADF6F1C-2B69-4B5B-9B1D-F37E4BF5E6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89" t="20663" r="33321" b="10551"/>
          <a:stretch/>
        </p:blipFill>
        <p:spPr>
          <a:xfrm>
            <a:off x="6630694" y="2668994"/>
            <a:ext cx="2436220" cy="32111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21295B-BC50-413B-BE68-A8385FEF43E0}"/>
              </a:ext>
            </a:extLst>
          </p:cNvPr>
          <p:cNvSpPr txBox="1"/>
          <p:nvPr/>
        </p:nvSpPr>
        <p:spPr>
          <a:xfrm>
            <a:off x="901227" y="1884779"/>
            <a:ext cx="168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Watch S.A.V.E.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746558-4286-436C-BC14-0C065A8D38D2}"/>
              </a:ext>
            </a:extLst>
          </p:cNvPr>
          <p:cNvSpPr txBox="1"/>
          <p:nvPr/>
        </p:nvSpPr>
        <p:spPr>
          <a:xfrm>
            <a:off x="3429438" y="1884779"/>
            <a:ext cx="251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Explore the Guide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EBDB3D-7844-47E1-8760-8101763CF8AF}"/>
              </a:ext>
            </a:extLst>
          </p:cNvPr>
          <p:cNvSpPr txBox="1"/>
          <p:nvPr/>
        </p:nvSpPr>
        <p:spPr>
          <a:xfrm>
            <a:off x="6786554" y="1884779"/>
            <a:ext cx="2011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Sign the Pledge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48A577-54E4-41E6-A957-03EE8A92CF42}"/>
              </a:ext>
            </a:extLst>
          </p:cNvPr>
          <p:cNvSpPr txBox="1"/>
          <p:nvPr/>
        </p:nvSpPr>
        <p:spPr>
          <a:xfrm>
            <a:off x="9080418" y="1884779"/>
            <a:ext cx="307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Stand Watch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58129AA2-1622-4535-8EED-A35125A8CAB9}"/>
              </a:ext>
            </a:extLst>
          </p:cNvPr>
          <p:cNvSpPr/>
          <p:nvPr/>
        </p:nvSpPr>
        <p:spPr>
          <a:xfrm>
            <a:off x="2877042" y="1932164"/>
            <a:ext cx="530060" cy="274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4EEA74D8-BA00-4334-9989-BD07CC04DB2D}"/>
              </a:ext>
            </a:extLst>
          </p:cNvPr>
          <p:cNvSpPr/>
          <p:nvPr/>
        </p:nvSpPr>
        <p:spPr>
          <a:xfrm>
            <a:off x="6076836" y="1932164"/>
            <a:ext cx="530060" cy="274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8A2193A9-2C80-4446-B29A-CF77BF5EC095}"/>
              </a:ext>
            </a:extLst>
          </p:cNvPr>
          <p:cNvSpPr/>
          <p:nvPr/>
        </p:nvSpPr>
        <p:spPr>
          <a:xfrm>
            <a:off x="9031061" y="1932164"/>
            <a:ext cx="530060" cy="274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CF3C7D-4FC2-4331-9FBA-AFA5F92CBA78}"/>
              </a:ext>
            </a:extLst>
          </p:cNvPr>
          <p:cNvSpPr txBox="1"/>
          <p:nvPr/>
        </p:nvSpPr>
        <p:spPr>
          <a:xfrm>
            <a:off x="301919" y="259777"/>
            <a:ext cx="7529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Watch Stander Qualification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224CDF-2DB8-4184-80EF-D36B590DA282}"/>
              </a:ext>
            </a:extLst>
          </p:cNvPr>
          <p:cNvGrpSpPr/>
          <p:nvPr/>
        </p:nvGrpSpPr>
        <p:grpSpPr>
          <a:xfrm>
            <a:off x="9589549" y="2668994"/>
            <a:ext cx="2229421" cy="3318399"/>
            <a:chOff x="9551453" y="2603738"/>
            <a:chExt cx="2065691" cy="322926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5B2979D-29A6-4054-A645-CB33D300546B}"/>
                </a:ext>
              </a:extLst>
            </p:cNvPr>
            <p:cNvGrpSpPr/>
            <p:nvPr/>
          </p:nvGrpSpPr>
          <p:grpSpPr>
            <a:xfrm>
              <a:off x="9551453" y="2603738"/>
              <a:ext cx="1946962" cy="2228842"/>
              <a:chOff x="9086621" y="2201022"/>
              <a:chExt cx="2496116" cy="30201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E5C4670-B36C-4967-9185-554BC79CD9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9265" t="16852" r="19406" b="11265"/>
              <a:stretch/>
            </p:blipFill>
            <p:spPr>
              <a:xfrm>
                <a:off x="9086621" y="2201022"/>
                <a:ext cx="2496115" cy="1952882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cup, coffee, tea, tableware&#10;&#10;Description automatically generated">
                <a:extLst>
                  <a:ext uri="{FF2B5EF4-FFF2-40B4-BE49-F238E27FC236}">
                    <a16:creationId xmlns:a16="http://schemas.microsoft.com/office/drawing/2014/main" id="{BF3838E0-7061-42BA-9DEF-CA9F03305B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82" b="14558"/>
              <a:stretch/>
            </p:blipFill>
            <p:spPr>
              <a:xfrm>
                <a:off x="9090704" y="4337027"/>
                <a:ext cx="1243974" cy="882606"/>
              </a:xfrm>
              <a:prstGeom prst="rect">
                <a:avLst/>
              </a:prstGeom>
            </p:spPr>
          </p:pic>
          <p:pic>
            <p:nvPicPr>
              <p:cNvPr id="14" name="Picture 13" descr="A close - up of a sign&#10;&#10;Description automatically generated with low confidence">
                <a:extLst>
                  <a:ext uri="{FF2B5EF4-FFF2-40B4-BE49-F238E27FC236}">
                    <a16:creationId xmlns:a16="http://schemas.microsoft.com/office/drawing/2014/main" id="{43E2E0D2-0476-4E32-AC16-5FE0B9C3A1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2" t="24541" r="8995" b="19388"/>
              <a:stretch/>
            </p:blipFill>
            <p:spPr>
              <a:xfrm>
                <a:off x="10431093" y="4337027"/>
                <a:ext cx="1151644" cy="884122"/>
              </a:xfrm>
              <a:prstGeom prst="rect">
                <a:avLst/>
              </a:prstGeom>
            </p:spPr>
          </p:pic>
        </p:grpSp>
        <p:pic>
          <p:nvPicPr>
            <p:cNvPr id="3" name="Picture 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1F958FC3-4095-42B5-8E6F-E9E5F119A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453" y="4912961"/>
              <a:ext cx="2065691" cy="92003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298F167-B9EB-4391-AF20-BB93D5749D5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94" t="11399" r="2086" b="13939"/>
          <a:stretch/>
        </p:blipFill>
        <p:spPr>
          <a:xfrm>
            <a:off x="513927" y="2668994"/>
            <a:ext cx="2645289" cy="163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9598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030"/>
      </a:accent1>
      <a:accent2>
        <a:srgbClr val="E52B2B"/>
      </a:accent2>
      <a:accent3>
        <a:srgbClr val="CC2626"/>
      </a:accent3>
      <a:accent4>
        <a:srgbClr val="B22121"/>
      </a:accent4>
      <a:accent5>
        <a:srgbClr val="991C1C"/>
      </a:accent5>
      <a:accent6>
        <a:srgbClr val="7F1818"/>
      </a:accent6>
      <a:hlink>
        <a:srgbClr val="0563C1"/>
      </a:hlink>
      <a:folHlink>
        <a:srgbClr val="954F72"/>
      </a:folHlink>
    </a:clrScheme>
    <a:fontScheme name="Custom 3">
      <a:majorFont>
        <a:latin typeface="Bebas Neue Regular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498</Words>
  <Application>Microsoft Office PowerPoint</Application>
  <PresentationFormat>Widescreen</PresentationFormat>
  <Paragraphs>96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Bebas Neue Regular</vt:lpstr>
      <vt:lpstr>Calibri</vt:lpstr>
      <vt:lpstr>Cambria</vt:lpstr>
      <vt:lpstr>Lato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Howland</dc:creator>
  <cp:lastModifiedBy>Nick Howland - (PV)</cp:lastModifiedBy>
  <cp:revision>70</cp:revision>
  <dcterms:created xsi:type="dcterms:W3CDTF">2021-01-13T17:29:49Z</dcterms:created>
  <dcterms:modified xsi:type="dcterms:W3CDTF">2021-09-02T18:16:26Z</dcterms:modified>
</cp:coreProperties>
</file>