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40"/>
  </p:notesMasterIdLst>
  <p:sldIdLst>
    <p:sldId id="256" r:id="rId5"/>
    <p:sldId id="287" r:id="rId6"/>
    <p:sldId id="301" r:id="rId7"/>
    <p:sldId id="288" r:id="rId8"/>
    <p:sldId id="351" r:id="rId9"/>
    <p:sldId id="352" r:id="rId10"/>
    <p:sldId id="290" r:id="rId11"/>
    <p:sldId id="2607" r:id="rId12"/>
    <p:sldId id="291" r:id="rId13"/>
    <p:sldId id="2603" r:id="rId14"/>
    <p:sldId id="326" r:id="rId15"/>
    <p:sldId id="306" r:id="rId16"/>
    <p:sldId id="268" r:id="rId17"/>
    <p:sldId id="307" r:id="rId18"/>
    <p:sldId id="308" r:id="rId19"/>
    <p:sldId id="257" r:id="rId20"/>
    <p:sldId id="361" r:id="rId21"/>
    <p:sldId id="342" r:id="rId22"/>
    <p:sldId id="343" r:id="rId23"/>
    <p:sldId id="344" r:id="rId24"/>
    <p:sldId id="332" r:id="rId25"/>
    <p:sldId id="358" r:id="rId26"/>
    <p:sldId id="360" r:id="rId27"/>
    <p:sldId id="328" r:id="rId28"/>
    <p:sldId id="2605" r:id="rId29"/>
    <p:sldId id="329" r:id="rId30"/>
    <p:sldId id="334" r:id="rId31"/>
    <p:sldId id="359" r:id="rId32"/>
    <p:sldId id="313" r:id="rId33"/>
    <p:sldId id="335" r:id="rId34"/>
    <p:sldId id="346" r:id="rId35"/>
    <p:sldId id="2606" r:id="rId36"/>
    <p:sldId id="336" r:id="rId37"/>
    <p:sldId id="294" r:id="rId38"/>
    <p:sldId id="362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884"/>
    <a:srgbClr val="FFF1CE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62" autoAdjust="0"/>
    <p:restoredTop sz="90186" autoAdjust="0"/>
  </p:normalViewPr>
  <p:slideViewPr>
    <p:cSldViewPr>
      <p:cViewPr varScale="1">
        <p:scale>
          <a:sx n="76" d="100"/>
          <a:sy n="76" d="100"/>
        </p:scale>
        <p:origin x="62" y="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80FCB6-8976-420C-ACA7-DDCE45D689D4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9F37C0-38B5-4792-AD95-9BECC1CF6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CA33F5-5DBE-4C18-94B9-24FEE1366B2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A70DC4-1A4A-4527-B6A5-D426616FC89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7E47B6-57AD-4A2B-868A-4BE40CB6925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3E9CE-0D5A-41DF-B650-372645A8937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35A921-1BC6-47EF-B94A-F665B8E5B53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488FCF-52B1-4F09-A76B-83E378154F9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3241BD-A38C-4680-BBC0-8B64A5AB326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FD442B-DB0C-40C9-94AC-E92CB236ED8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CCEE0-719F-4680-9ECC-F9241F7EFDD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11CB56-5BF6-4681-9A9B-F10E52C333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847539-C17A-4360-8C67-38102B6DC03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CC8CE1-0D48-476F-8CFE-20BBE920DCA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55F7C3-D11F-4FD2-BD75-27E663F948A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200" baseline="30000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8FB686-B7A7-428C-BCA2-735144FB433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C6F74E-46C0-43C4-8174-DFDB134B190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304800" y="3581400"/>
            <a:ext cx="8458200" cy="0"/>
          </a:xfrm>
          <a:prstGeom prst="line">
            <a:avLst/>
          </a:prstGeom>
          <a:ln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22"/>
          <p:cNvGrpSpPr>
            <a:grpSpLocks/>
          </p:cNvGrpSpPr>
          <p:nvPr/>
        </p:nvGrpSpPr>
        <p:grpSpPr bwMode="auto">
          <a:xfrm rot="5400000">
            <a:off x="4535487" y="2249488"/>
            <a:ext cx="92075" cy="9124950"/>
            <a:chOff x="0" y="0"/>
            <a:chExt cx="274320" cy="6858000"/>
          </a:xfrm>
        </p:grpSpPr>
        <p:sp>
          <p:nvSpPr>
            <p:cNvPr id="6" name="Rectangle 5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371600"/>
          </a:xfrm>
          <a:noFill/>
          <a:ln>
            <a:noFill/>
          </a:ln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1371600"/>
          </a:xfr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31900" y="6508750"/>
            <a:ext cx="2133600" cy="2730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B14A704-60D9-4CBB-8340-B395449AE35B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508750"/>
            <a:ext cx="2895600" cy="2730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A088-C123-4F22-8B98-E1E43DCF1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600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8588" y="1752600"/>
            <a:ext cx="5078412" cy="4373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31900" y="6508750"/>
            <a:ext cx="2133600" cy="2730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DC4882-B329-4201-B776-919F4996913E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508750"/>
            <a:ext cx="2895600" cy="2730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3B39F-064B-4A61-B01F-0F181E7A4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33400" y="1371600"/>
            <a:ext cx="8153400" cy="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6958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7932420" cy="4522694"/>
          </a:xfrm>
        </p:spPr>
        <p:txBody>
          <a:bodyPr/>
          <a:lstStyle>
            <a:lvl1pPr>
              <a:buClr>
                <a:srgbClr val="92D050"/>
              </a:buClr>
              <a:buSzPct val="95000"/>
              <a:buFont typeface="Arial" pitchFamily="34" charset="0"/>
              <a:buChar char="•"/>
              <a:defRPr/>
            </a:lvl1pPr>
            <a:lvl2pPr>
              <a:spcBef>
                <a:spcPts val="0"/>
              </a:spcBef>
              <a:buClr>
                <a:schemeClr val="tx1"/>
              </a:buClr>
              <a:buSzPct val="95000"/>
              <a:defRPr/>
            </a:lvl2pPr>
            <a:lvl3pPr>
              <a:spcBef>
                <a:spcPts val="0"/>
              </a:spcBef>
              <a:buClr>
                <a:schemeClr val="accent4"/>
              </a:buClr>
              <a:buSzPct val="95000"/>
              <a:buFont typeface="Arial" pitchFamily="34" charset="0"/>
              <a:buChar char="•"/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72400" y="6248400"/>
            <a:ext cx="1358900" cy="53340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EFA4EB66-4604-4A7D-A0F7-9DDAD1CC85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22388" y="4419600"/>
            <a:ext cx="7315200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621" y="2981324"/>
            <a:ext cx="7168179" cy="1371600"/>
          </a:xfrm>
        </p:spPr>
        <p:txBody>
          <a:bodyPr anchor="b" anchorCtr="0"/>
          <a:lstStyle>
            <a:lvl1pPr marL="0" indent="0" algn="l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7620" y="4519613"/>
            <a:ext cx="7168179" cy="1371600"/>
          </a:xfr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248400"/>
            <a:ext cx="1054100" cy="53340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90288030-25A9-465B-B780-AE3567B3A2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2080" y="1828799"/>
            <a:ext cx="3246120" cy="41148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5527" y="1828799"/>
            <a:ext cx="3246120" cy="41148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715000" y="6508750"/>
            <a:ext cx="2895600" cy="2730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1502E-BD42-4809-B483-C3BC0725C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95400" y="2298700"/>
            <a:ext cx="7239000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59685"/>
            <a:ext cx="3429000" cy="6397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6840" y="2438399"/>
            <a:ext cx="3246120" cy="35052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2294" y="1659685"/>
            <a:ext cx="3429000" cy="6397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3734" y="2438399"/>
            <a:ext cx="3246120" cy="35052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1231900" y="6508750"/>
            <a:ext cx="2133600" cy="2730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68C74BF-5448-4C09-84C9-A333E63DBF7E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6508750"/>
            <a:ext cx="2895600" cy="2730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CF4CF-10A4-4EB4-B0A6-3AE954B71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0" y="0"/>
            <a:ext cx="182563" cy="6858000"/>
            <a:chOff x="0" y="0"/>
            <a:chExt cx="274320" cy="6858000"/>
          </a:xfrm>
        </p:grpSpPr>
        <p:sp>
          <p:nvSpPr>
            <p:cNvPr id="4" name="Rectangle 3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Rectangle 5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1231900" y="6508750"/>
            <a:ext cx="2133600" cy="2730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8622FD2-021B-42BB-B9A6-5CE9E6C63A34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000" y="6508750"/>
            <a:ext cx="2895600" cy="2730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1D98D-F440-4004-AD66-37A551643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0"/>
            <a:ext cx="182563" cy="6858000"/>
            <a:chOff x="0" y="0"/>
            <a:chExt cx="274320" cy="6858000"/>
          </a:xfrm>
        </p:grpSpPr>
        <p:sp>
          <p:nvSpPr>
            <p:cNvPr id="3" name="Rectangle 2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Rectangle 4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1231900" y="6508750"/>
            <a:ext cx="2133600" cy="2730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72E0F1-1B12-4E43-B6E8-F08BA8EB6CF0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00" y="6508750"/>
            <a:ext cx="2895600" cy="2730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E5BD9-7035-489A-8D93-EBCB14C37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6200000">
            <a:off x="1431925" y="3902075"/>
            <a:ext cx="4452938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687" y="188259"/>
            <a:ext cx="3008313" cy="1246841"/>
          </a:xfrm>
        </p:spPr>
        <p:txBody>
          <a:bodyPr anchorCtr="0"/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905000"/>
            <a:ext cx="4572000" cy="4221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7" y="1676400"/>
            <a:ext cx="2246313" cy="3276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231900" y="6508750"/>
            <a:ext cx="2133600" cy="2730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ABC154-7C56-4774-B464-A645B0BCFA21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0" y="6508750"/>
            <a:ext cx="2895600" cy="2730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5C17C-CEE7-4CF2-88C6-70B04A4ED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6200000">
            <a:off x="1431925" y="3902075"/>
            <a:ext cx="4452938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687" y="192024"/>
            <a:ext cx="3008376" cy="1243584"/>
          </a:xfr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1905000"/>
            <a:ext cx="4572000" cy="4224528"/>
          </a:xfrm>
          <a:noFill/>
          <a:ln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7" y="1676400"/>
            <a:ext cx="2249424" cy="3273552"/>
          </a:xfrm>
          <a:noFill/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231900" y="6508750"/>
            <a:ext cx="2133600" cy="2730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255965D-1171-4A8D-B92D-3E373F73794B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0" y="6508750"/>
            <a:ext cx="2895600" cy="2730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010C8-FD07-4579-8F44-4E63DBD05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45463" cy="1143000"/>
          </a:xfrm>
          <a:prstGeom prst="rect">
            <a:avLst/>
          </a:prstGeo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447800"/>
            <a:ext cx="8008938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4100" y="6508750"/>
            <a:ext cx="4572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F1EFA5F-E631-4DEA-9FFE-98AD64230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9" name="Group 22"/>
          <p:cNvGrpSpPr>
            <a:grpSpLocks/>
          </p:cNvGrpSpPr>
          <p:nvPr/>
        </p:nvGrpSpPr>
        <p:grpSpPr bwMode="auto">
          <a:xfrm>
            <a:off x="0" y="0"/>
            <a:ext cx="182563" cy="6858000"/>
            <a:chOff x="0" y="0"/>
            <a:chExt cx="274320" cy="6858000"/>
          </a:xfrm>
        </p:grpSpPr>
        <p:sp>
          <p:nvSpPr>
            <p:cNvPr id="21" name="Rectangle 20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F1C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1CE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1CE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1CE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1CE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F1CE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F1CE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F1CE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F1CE"/>
          </a:solidFill>
          <a:latin typeface="Georgia" pitchFamily="18" charset="0"/>
        </a:defRPr>
      </a:lvl9pPr>
    </p:titleStyle>
    <p:bodyStyle>
      <a:lvl1pPr marL="255588" indent="-228600" algn="l" rtl="0" eaLnBrk="0" fontAlgn="base" hangingPunct="0">
        <a:spcBef>
          <a:spcPts val="1500"/>
        </a:spcBef>
        <a:spcAft>
          <a:spcPct val="0"/>
        </a:spcAft>
        <a:buClr>
          <a:srgbClr val="92D050"/>
        </a:buClr>
        <a:buSzPct val="9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4188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9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28600" algn="l" rtl="0" eaLnBrk="0" fontAlgn="base" hangingPunct="0">
        <a:spcBef>
          <a:spcPct val="0"/>
        </a:spcBef>
        <a:spcAft>
          <a:spcPct val="0"/>
        </a:spcAft>
        <a:buClr>
          <a:srgbClr val="00ADDC"/>
        </a:buClr>
        <a:buSzPct val="9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41388" indent="-22860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9988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p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99032" indent="-228600" algn="l" defTabSz="914400" rtl="0" eaLnBrk="1" latinLnBrk="0" hangingPunct="1">
        <a:spcBef>
          <a:spcPts val="15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27632" indent="-228600" algn="l" defTabSz="914400" rtl="0" eaLnBrk="1" latinLnBrk="0" hangingPunct="1">
        <a:spcBef>
          <a:spcPts val="1500"/>
        </a:spcBef>
        <a:buSzPct val="70000"/>
        <a:buFont typeface="Wingdings" pitchFamily="2" charset="2"/>
        <a:buChar char="p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56232" indent="-228600" algn="l" defTabSz="914400" rtl="0" eaLnBrk="1" latinLnBrk="0" hangingPunct="1">
        <a:spcBef>
          <a:spcPts val="15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84832" indent="-228600" algn="l" defTabSz="914400" rtl="0" eaLnBrk="1" latinLnBrk="0" hangingPunct="1">
        <a:spcBef>
          <a:spcPts val="1500"/>
        </a:spcBef>
        <a:buSzPct val="70000"/>
        <a:buFont typeface="Wingdings" pitchFamily="2" charset="2"/>
        <a:buChar char="p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Lisa.Shoemaker@VA.GOV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24352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Veterans Who Experienced </a:t>
            </a:r>
            <a:b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Military Sexual Trauma or           Other Forms of Personal Trauma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657600"/>
            <a:ext cx="8458200" cy="1981200"/>
          </a:xfrm>
          <a:noFill/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Lisa Shoemaker, LCSW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i="1" dirty="0">
                <a:solidFill>
                  <a:schemeClr val="tx1"/>
                </a:solidFill>
              </a:rPr>
              <a:t>Bay Pines MST Coordinator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i="1" dirty="0">
                <a:solidFill>
                  <a:schemeClr val="tx1"/>
                </a:solidFill>
              </a:rPr>
              <a:t>VISN 8 MST POC</a:t>
            </a:r>
          </a:p>
        </p:txBody>
      </p:sp>
      <p:pic>
        <p:nvPicPr>
          <p:cNvPr id="13320" name="Picture 4" descr="mst_logo_for_kately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908675"/>
            <a:ext cx="1198563" cy="619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4" cstate="print"/>
          <a:srcRect l="961" t="37607" r="3526" b="27779"/>
          <a:stretch>
            <a:fillRect/>
          </a:stretch>
        </p:blipFill>
        <p:spPr bwMode="auto">
          <a:xfrm>
            <a:off x="4876800" y="5867400"/>
            <a:ext cx="25225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95EF-D104-4348-9A67-1CFFF0B7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MST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032998A-4F21-43D6-87FB-FF9C9A5ECE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912592"/>
              </p:ext>
            </p:extLst>
          </p:nvPr>
        </p:nvGraphicFramePr>
        <p:xfrm>
          <a:off x="701041" y="1446541"/>
          <a:ext cx="5148694" cy="5215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795">
                  <a:extLst>
                    <a:ext uri="{9D8B030D-6E8A-4147-A177-3AD203B41FA5}">
                      <a16:colId xmlns:a16="http://schemas.microsoft.com/office/drawing/2014/main" val="1783054632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1566634000"/>
                    </a:ext>
                  </a:extLst>
                </a:gridCol>
              </a:tblGrid>
              <a:tr h="369194">
                <a:tc>
                  <a:txBody>
                    <a:bodyPr/>
                    <a:lstStyle/>
                    <a:p>
                      <a:r>
                        <a:rPr lang="en-US" sz="1400" dirty="0"/>
                        <a:t>WHAT is MST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WHEN did it occur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0246341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b="1" dirty="0"/>
                        <a:t>Sexual Assault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While serving Active Duty </a:t>
                      </a:r>
                    </a:p>
                    <a:p>
                      <a:r>
                        <a:rPr lang="en-US" sz="1400" dirty="0"/>
                        <a:t>-can occur on base, off base, on duty, off duty,  during leave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6479118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b="1" dirty="0"/>
                        <a:t>Threatening Sexual Harassment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National Guard/Reserves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3232594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r>
                        <a:rPr lang="en-US" sz="1400" dirty="0"/>
                        <a:t>-unwanted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-any time they are in a pay status; weekend drill, annual training, state activation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1597072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-unable to consent due to incapacitation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*must still have served in Active Duty status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6995231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-coercion, command, threat,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7887785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155597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195935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EB1867-CA33-41EE-BEB8-E65597CCF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329343"/>
              </p:ext>
            </p:extLst>
          </p:nvPr>
        </p:nvGraphicFramePr>
        <p:xfrm>
          <a:off x="6019800" y="1415010"/>
          <a:ext cx="2738003" cy="5306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003">
                  <a:extLst>
                    <a:ext uri="{9D8B030D-6E8A-4147-A177-3AD203B41FA5}">
                      <a16:colId xmlns:a16="http://schemas.microsoft.com/office/drawing/2014/main" val="57981756"/>
                    </a:ext>
                  </a:extLst>
                </a:gridCol>
              </a:tblGrid>
              <a:tr h="369194">
                <a:tc>
                  <a:txBody>
                    <a:bodyPr/>
                    <a:lstStyle/>
                    <a:p>
                      <a:r>
                        <a:rPr lang="en-US" sz="1400" dirty="0"/>
                        <a:t>WHO is eligible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6417708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-Veterans enrolled in VHA Healthcare Benefits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9558315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 -Former Service Members not eligible to enroll in healthcare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271977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r>
                        <a:rPr lang="en-US" sz="1400" dirty="0"/>
                        <a:t>Are eligible to receive MST related care that involves Mental Health treatment, treatment of physical conditions related to MST, inpatient, outpatient, residential and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21381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Medications as they related to treatment and recover of MST conditions.  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73286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-at least 1 day of Active Military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95597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-discharge other than Bad Conduct/ 12C Dishonorable 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6795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*OTH or 12D Dishonorable may need VBA adjudication 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938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42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9818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Diagnoses &amp; Difficulties Commonly Associated With Sexual Trauma</a:t>
            </a:r>
            <a:endParaRPr lang="en-US" sz="3200" dirty="0"/>
          </a:p>
        </p:txBody>
      </p:sp>
      <p:sp>
        <p:nvSpPr>
          <p:cNvPr id="30725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32738" cy="4522788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200" dirty="0"/>
              <a:t>Posttraumatic Stress Disorder (PTSD)</a:t>
            </a:r>
          </a:p>
          <a:p>
            <a:pPr eaLnBrk="1" hangingPunct="1">
              <a:buFont typeface="Arial" charset="0"/>
              <a:buChar char="•"/>
            </a:pPr>
            <a:r>
              <a:rPr lang="en-US" sz="2200" dirty="0"/>
              <a:t>Depression</a:t>
            </a:r>
          </a:p>
          <a:p>
            <a:pPr marL="742950" lvl="1" indent="-285750" eaLnBrk="1" hangingPunct="1">
              <a:spcBef>
                <a:spcPct val="0"/>
              </a:spcBef>
            </a:pPr>
            <a:r>
              <a:rPr lang="en-US" sz="2000" dirty="0"/>
              <a:t>Suicidal thoughts and/or suicide attempts</a:t>
            </a:r>
          </a:p>
          <a:p>
            <a:pPr eaLnBrk="1" hangingPunct="1">
              <a:buFont typeface="Arial" charset="0"/>
              <a:buChar char="•"/>
            </a:pPr>
            <a:r>
              <a:rPr lang="en-US" sz="2200" dirty="0"/>
              <a:t>Substance Abuse / Dependence</a:t>
            </a:r>
          </a:p>
          <a:p>
            <a:pPr eaLnBrk="1" hangingPunct="1">
              <a:buFont typeface="Arial" charset="0"/>
              <a:buChar char="•"/>
            </a:pPr>
            <a:r>
              <a:rPr lang="en-US" sz="2200" dirty="0"/>
              <a:t>Eating Disorders</a:t>
            </a:r>
          </a:p>
          <a:p>
            <a:pPr eaLnBrk="1" hangingPunct="1">
              <a:buFont typeface="Arial" charset="0"/>
              <a:buChar char="•"/>
            </a:pPr>
            <a:r>
              <a:rPr lang="en-US" sz="2200" dirty="0"/>
              <a:t>Dissociative Disorders</a:t>
            </a:r>
          </a:p>
          <a:p>
            <a:pPr eaLnBrk="1" hangingPunct="1">
              <a:buFont typeface="Arial" charset="0"/>
              <a:buChar char="•"/>
            </a:pPr>
            <a:r>
              <a:rPr lang="en-US" sz="2200" dirty="0"/>
              <a:t>Borderline Personality Disorder</a:t>
            </a:r>
          </a:p>
          <a:p>
            <a:pPr eaLnBrk="1" hangingPunct="1">
              <a:buFont typeface="Arial" charset="0"/>
              <a:buChar char="•"/>
            </a:pPr>
            <a:r>
              <a:rPr lang="en-US" sz="2200" dirty="0" err="1"/>
              <a:t>Somatization</a:t>
            </a:r>
            <a:r>
              <a:rPr lang="en-US" sz="2200" dirty="0"/>
              <a:t> Disorders</a:t>
            </a:r>
          </a:p>
          <a:p>
            <a:pPr eaLnBrk="1" hangingPunct="1">
              <a:buFont typeface="Arial" charset="0"/>
              <a:buChar char="•"/>
            </a:pPr>
            <a:r>
              <a:rPr lang="en-US" sz="2200" dirty="0"/>
              <a:t>Others…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Diagnoses &amp; Difficulties Commonly Associated With Sexual Trauma </a:t>
            </a:r>
            <a:r>
              <a:rPr lang="en-US" sz="1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(cont.)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534400" cy="5105400"/>
          </a:xfrm>
        </p:spPr>
        <p:txBody>
          <a:bodyPr/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/>
              <a:t>Employment problems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/>
              <a:t>Relationship problems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/>
              <a:t>Readjustment problems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/>
              <a:t>Spirituality issues / crises of faith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sz="2200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sz="2200" dirty="0"/>
              <a:t>Physical health problems </a:t>
            </a:r>
          </a:p>
          <a:p>
            <a:pPr lvl="1" eaLnBrk="1" hangingPunct="1">
              <a:defRPr/>
            </a:pPr>
            <a:r>
              <a:rPr lang="en-US" sz="2200" dirty="0"/>
              <a:t>Gynecological symptoms or sexual dysfunction</a:t>
            </a:r>
          </a:p>
          <a:p>
            <a:pPr lvl="1" eaLnBrk="1" hangingPunct="1">
              <a:defRPr/>
            </a:pPr>
            <a:r>
              <a:rPr lang="en-US" sz="2200" dirty="0"/>
              <a:t>Chronic pain (e.g., lower back pain, headaches)</a:t>
            </a:r>
          </a:p>
          <a:p>
            <a:pPr lvl="1" eaLnBrk="1" hangingPunct="1">
              <a:defRPr/>
            </a:pPr>
            <a:r>
              <a:rPr lang="en-US" sz="2200" dirty="0"/>
              <a:t>Gastrointestinal problems (e.g., Irritable Bowel Syndrome)</a:t>
            </a:r>
          </a:p>
          <a:p>
            <a:pPr lvl="1" eaLnBrk="1" hangingPunct="1">
              <a:defRPr/>
            </a:pPr>
            <a:r>
              <a:rPr lang="en-US" sz="2200" dirty="0"/>
              <a:t>Chronic fatigue</a:t>
            </a:r>
          </a:p>
          <a:p>
            <a:pPr lvl="1" eaLnBrk="1" hangingPunct="1">
              <a:defRPr/>
            </a:pPr>
            <a:r>
              <a:rPr lang="en-US" sz="2200" dirty="0"/>
              <a:t>Liver disease</a:t>
            </a:r>
          </a:p>
          <a:p>
            <a:pPr lvl="1" eaLnBrk="1" hangingPunct="1">
              <a:defRPr/>
            </a:pPr>
            <a:r>
              <a:rPr lang="en-US" sz="2200" dirty="0"/>
              <a:t>Chronic pulmonary disease</a:t>
            </a:r>
          </a:p>
          <a:p>
            <a:pPr lvl="1" eaLnBrk="1" hangingPunct="1">
              <a:defRPr/>
            </a:pPr>
            <a:r>
              <a:rPr lang="en-US" sz="2200" dirty="0"/>
              <a:t>Others…</a:t>
            </a:r>
          </a:p>
          <a:p>
            <a:pPr lvl="1"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763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Not All Traumas Are Created Equal </a:t>
            </a:r>
            <a:r>
              <a:rPr lang="en-US" sz="1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(cont.)</a:t>
            </a:r>
          </a:p>
        </p:txBody>
      </p:sp>
      <p:sp>
        <p:nvSpPr>
          <p:cNvPr id="3379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47675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400" dirty="0"/>
              <a:t>Women who were sexually assaulted in the military report more negative health consequences  than women who experienced childhood or other civilian sexual assault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/>
              <a:t>Among women, MST has been shown to be more strongly associated with PTSD than </a:t>
            </a:r>
            <a:r>
              <a:rPr lang="en-US" sz="2400" dirty="0" err="1"/>
              <a:t>premilitary</a:t>
            </a:r>
            <a:r>
              <a:rPr lang="en-US" sz="2400" dirty="0"/>
              <a:t> or </a:t>
            </a:r>
            <a:r>
              <a:rPr lang="en-US" sz="2400" dirty="0" err="1"/>
              <a:t>postmilitary</a:t>
            </a:r>
            <a:r>
              <a:rPr lang="en-US" sz="2400" dirty="0"/>
              <a:t> sexual trauma</a:t>
            </a:r>
          </a:p>
          <a:p>
            <a:pPr eaLnBrk="1" hangingPunct="1">
              <a:buFont typeface="Arial" charset="0"/>
              <a:buNone/>
            </a:pPr>
            <a:endParaRPr lang="en-US" sz="1400" dirty="0"/>
          </a:p>
          <a:p>
            <a:pPr eaLnBrk="1" hangingPunct="1">
              <a:buFont typeface="Arial" charset="0"/>
              <a:buNone/>
            </a:pPr>
            <a:r>
              <a:rPr lang="en-US" sz="1800" i="1" dirty="0"/>
              <a:t>(Suris et al, 2007; </a:t>
            </a:r>
            <a:r>
              <a:rPr lang="en-US" sz="1800" i="1" dirty="0" err="1"/>
              <a:t>Himmelfarb</a:t>
            </a:r>
            <a:r>
              <a:rPr lang="en-US" sz="1800" i="1" dirty="0"/>
              <a:t> et al, 2006)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Not All Traumas Are Created Equal</a:t>
            </a:r>
          </a:p>
        </p:txBody>
      </p:sp>
      <p:sp>
        <p:nvSpPr>
          <p:cNvPr id="32773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62915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2400"/>
              <a:t>Study of Gulf War I Veterans:</a:t>
            </a:r>
          </a:p>
          <a:p>
            <a:pPr marL="342900" indent="-342900" algn="ctr" eaLnBrk="1" hangingPunct="1">
              <a:spcBef>
                <a:spcPct val="0"/>
              </a:spcBef>
              <a:buFontTx/>
              <a:buNone/>
            </a:pPr>
            <a:endParaRPr lang="en-US" sz="1000" i="1"/>
          </a:p>
          <a:p>
            <a:pPr marL="342900" indent="-342900" algn="ctr" eaLnBrk="1" hangingPunct="1">
              <a:spcBef>
                <a:spcPct val="0"/>
              </a:spcBef>
              <a:buFontTx/>
              <a:buNone/>
            </a:pPr>
            <a:r>
              <a:rPr lang="en-US" i="1"/>
              <a:t>Probability of Developing PTSD</a:t>
            </a:r>
          </a:p>
          <a:p>
            <a:pPr marL="342900" indent="-342900" eaLnBrk="1" hangingPunct="1">
              <a:buFont typeface="Arial" charset="0"/>
              <a:buChar char="•"/>
            </a:pPr>
            <a:endParaRPr lang="en-US" sz="2400" i="1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2743200"/>
          <a:ext cx="6459416" cy="2854198"/>
        </p:xfrm>
        <a:graphic>
          <a:graphicData uri="http://schemas.openxmlformats.org/drawingml/2006/table">
            <a:tbl>
              <a:tblPr/>
              <a:tblGrid>
                <a:gridCol w="1922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3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9502" marR="795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Military Sexual Trauma</a:t>
                      </a:r>
                    </a:p>
                  </a:txBody>
                  <a:tcPr marL="79502" marR="795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Combat</a:t>
                      </a:r>
                    </a:p>
                  </a:txBody>
                  <a:tcPr marL="79502" marR="795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Women</a:t>
                      </a:r>
                    </a:p>
                  </a:txBody>
                  <a:tcPr marL="79502" marR="795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5x higher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rates</a:t>
                      </a:r>
                    </a:p>
                  </a:txBody>
                  <a:tcPr marL="79502" marR="795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4x higher rates</a:t>
                      </a:r>
                    </a:p>
                  </a:txBody>
                  <a:tcPr marL="79502" marR="795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Men</a:t>
                      </a:r>
                    </a:p>
                  </a:txBody>
                  <a:tcPr marL="79502" marR="795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6x higher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rates</a:t>
                      </a:r>
                    </a:p>
                  </a:txBody>
                  <a:tcPr marL="79502" marR="795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4x higher rates</a:t>
                      </a:r>
                    </a:p>
                  </a:txBody>
                  <a:tcPr marL="79502" marR="795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92" name="Text Box 64"/>
          <p:cNvSpPr txBox="1">
            <a:spLocks noChangeArrowheads="1"/>
          </p:cNvSpPr>
          <p:nvPr/>
        </p:nvSpPr>
        <p:spPr bwMode="auto">
          <a:xfrm>
            <a:off x="1143000" y="6019800"/>
            <a:ext cx="2930525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Georgia" pitchFamily="18" charset="0"/>
              </a:rPr>
              <a:t>(Kang et al., 2005)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432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latin typeface="+mj-lt"/>
              </a:rPr>
              <a:t>Why might this be?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Psychological Trauma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07975" y="1622425"/>
            <a:ext cx="8302625" cy="4473575"/>
          </a:xfrm>
        </p:spPr>
        <p:txBody>
          <a:bodyPr rtlCol="0"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defRPr/>
            </a:pPr>
            <a:r>
              <a:rPr lang="en-US" sz="2600" i="1" dirty="0"/>
              <a:t>Diagnostic and Statistical Manual of Mental Disorders (4</a:t>
            </a:r>
            <a:r>
              <a:rPr lang="en-US" sz="2600" i="1" baseline="30000" dirty="0"/>
              <a:t>th</a:t>
            </a:r>
            <a:r>
              <a:rPr lang="en-US" sz="2600" i="1" dirty="0"/>
              <a:t> ed.) </a:t>
            </a:r>
            <a:r>
              <a:rPr lang="en-US" sz="2600" dirty="0"/>
              <a:t>definition of trauma:</a:t>
            </a:r>
          </a:p>
          <a:p>
            <a:pPr marL="549084" lvl="1" indent="-32004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/>
              <a:t>Experienced, witnessed, or confronted with event(s) that involve actual or threatened physical harm to self or others</a:t>
            </a:r>
          </a:p>
          <a:p>
            <a:pPr marL="549084" lvl="1" indent="-32004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/>
              <a:t>Reaction at the time involved intense fear, helplessness, or horror</a:t>
            </a:r>
          </a:p>
          <a:p>
            <a:pPr marL="320484" indent="-320040" eaLnBrk="1" fontAlgn="auto" hangingPunct="1">
              <a:spcAft>
                <a:spcPts val="0"/>
              </a:spcAft>
              <a:defRPr/>
            </a:pPr>
            <a:r>
              <a:rPr lang="en-US" sz="2600" dirty="0"/>
              <a:t>More experiential way to think about this: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/>
              <a:t>Parallel to physical trauma: “A serious injury or shock to the body”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/>
              <a:t>Often incomprehensible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/>
              <a:t>Often shatters previously held beliefs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marL="64008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marL="320040" indent="-32004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320040" indent="-32004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11633"/>
          <a:ext cx="8534400" cy="68918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53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u="sng" dirty="0"/>
                        <a:t>Truths About</a:t>
                      </a:r>
                      <a:r>
                        <a:rPr lang="en-US" sz="3400" u="sng" baseline="0" dirty="0"/>
                        <a:t> Sexual Trauma</a:t>
                      </a:r>
                      <a:endParaRPr lang="en-US" sz="3400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1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dirty="0">
                          <a:solidFill>
                            <a:srgbClr val="C00000"/>
                          </a:solidFill>
                        </a:rPr>
                        <a:t>Regardless of the victim’s behavior, when all is said and done it is the perpetrator who chose to behave in the way he/she did.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5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dirty="0"/>
                        <a:t>Men – and men of all sexual orientations --can be victims of sexual trauma.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6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dirty="0"/>
                        <a:t>Coercion comes in many forms (not just physical) and can be subjective.  It</a:t>
                      </a:r>
                      <a:r>
                        <a:rPr lang="en-US" sz="1650" baseline="0" dirty="0"/>
                        <a:t> is still sexual trauma even if victims do not physically resist.</a:t>
                      </a:r>
                      <a:endParaRPr lang="en-US" sz="16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dirty="0"/>
                        <a:t>Nonviolent assaults and those that occur while a victim is intoxicated are</a:t>
                      </a:r>
                      <a:r>
                        <a:rPr lang="en-US" sz="1650" baseline="0" dirty="0"/>
                        <a:t> still upsetting to victims.</a:t>
                      </a:r>
                      <a:r>
                        <a:rPr lang="en-US" sz="165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dirty="0"/>
                        <a:t>Sexual assault and harassment are about control, not sex.  Most sexual assaults are planned.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9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dirty="0"/>
                        <a:t>Most victims do not make formal reports; only some disclose to friends and family (often some years afterwards).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dirty="0"/>
                        <a:t>False reports of sexual assault are rare and no more likely than false reports of other crimes.</a:t>
                      </a:r>
                      <a:r>
                        <a:rPr lang="en-US" sz="1650" baseline="0" dirty="0"/>
                        <a:t>  </a:t>
                      </a:r>
                      <a:endParaRPr lang="en-US" sz="16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15620">
                <a:tc>
                  <a:txBody>
                    <a:bodyPr/>
                    <a:lstStyle/>
                    <a:p>
                      <a:r>
                        <a:rPr lang="en-US" sz="1650" baseline="0" dirty="0"/>
                        <a:t>Evidence is often lacking to prove that sexual trauma occurred.  It cannot be concluded that a sexual trauma report is false just because  no official action was taken, because investigators at the time determined there was insufficient evidence to pursue a prosecution, or because a victim did not cooperate with prosecution or an official investigation.</a:t>
                      </a:r>
                      <a:endParaRPr lang="en-US" sz="1650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3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dirty="0"/>
                        <a:t>Sexual trauma in the military can compound the impact of pre-military traumatic experiences.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Distinctive and Complicating Aspects of Experiencing MST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32738" cy="4522788"/>
          </a:xfrm>
        </p:spPr>
        <p:txBody>
          <a:bodyPr/>
          <a:lstStyle/>
          <a:p>
            <a:pPr>
              <a:defRPr/>
            </a:pPr>
            <a:r>
              <a:rPr lang="en-US" sz="2600" dirty="0"/>
              <a:t>MST is an interpersonal trauma</a:t>
            </a:r>
          </a:p>
          <a:p>
            <a:pPr lvl="1">
              <a:defRPr/>
            </a:pPr>
            <a:r>
              <a:rPr lang="en-US" sz="2200" dirty="0"/>
              <a:t>Perpetrator is frequently a friend, intimate partner, or other trusted individual</a:t>
            </a:r>
          </a:p>
          <a:p>
            <a:pPr lvl="1">
              <a:defRPr/>
            </a:pPr>
            <a:r>
              <a:rPr lang="en-US" sz="2200" dirty="0"/>
              <a:t>May be particularly confusing in the military context, where rely on others to be “</a:t>
            </a:r>
            <a:r>
              <a:rPr lang="en-US" sz="2200" dirty="0" err="1"/>
              <a:t>Servicemembers</a:t>
            </a:r>
            <a:r>
              <a:rPr lang="en-US" sz="2200" dirty="0"/>
              <a:t> in arms”</a:t>
            </a:r>
          </a:p>
          <a:p>
            <a:pPr lvl="1">
              <a:defRPr/>
            </a:pPr>
            <a:r>
              <a:rPr lang="en-US" sz="2200" dirty="0">
                <a:solidFill>
                  <a:srgbClr val="C4E884"/>
                </a:solidFill>
                <a:sym typeface="Wingdings" pitchFamily="2" charset="2"/>
              </a:rPr>
              <a:t>Has significant implications for survivors’ subsequent relationships and understanding of themselves</a:t>
            </a:r>
          </a:p>
          <a:p>
            <a:pPr lvl="1">
              <a:buFont typeface="Arial" charset="0"/>
              <a:buNone/>
              <a:defRPr/>
            </a:pPr>
            <a:endParaRPr lang="en-US" sz="2000" dirty="0">
              <a:solidFill>
                <a:srgbClr val="C4E884"/>
              </a:solidFill>
              <a:sym typeface="Wingdings" pitchFamily="2" charset="2"/>
            </a:endParaRPr>
          </a:p>
          <a:p>
            <a:pPr>
              <a:spcBef>
                <a:spcPts val="0"/>
              </a:spcBef>
              <a:defRPr/>
            </a:pPr>
            <a:r>
              <a:rPr lang="en-US" sz="2600" dirty="0">
                <a:sym typeface="Wingdings" pitchFamily="2" charset="2"/>
              </a:rPr>
              <a:t>MST may be ongoing over time</a:t>
            </a:r>
          </a:p>
          <a:p>
            <a:pPr marL="594360" lvl="1" indent="-256032" eaLnBrk="1" fontAlgn="auto" hangingPunct="1">
              <a:spcAft>
                <a:spcPts val="0"/>
              </a:spcAft>
              <a:buFont typeface="Georgia"/>
              <a:buChar char="•"/>
              <a:defRPr/>
            </a:pPr>
            <a:r>
              <a:rPr lang="en-US" sz="2200" dirty="0"/>
              <a:t>Survivors may continue to have interactions with their perpetrator(s)</a:t>
            </a:r>
          </a:p>
          <a:p>
            <a:pPr marL="594360" lvl="1" indent="-256032" eaLnBrk="1" fontAlgn="auto" hangingPunct="1">
              <a:spcAft>
                <a:spcPts val="0"/>
              </a:spcAft>
              <a:buFont typeface="Georgia"/>
              <a:buChar char="•"/>
              <a:defRPr/>
            </a:pPr>
            <a:r>
              <a:rPr lang="en-US" sz="2200" dirty="0"/>
              <a:t>May be ongoing potential for </a:t>
            </a:r>
            <a:r>
              <a:rPr lang="en-US" sz="2200" dirty="0" err="1"/>
              <a:t>revictimization</a:t>
            </a:r>
            <a:endParaRPr lang="en-US" sz="2200" dirty="0"/>
          </a:p>
          <a:p>
            <a:pPr marL="594360" lvl="1" indent="-256032" eaLnBrk="1" fontAlgn="auto" hangingPunct="1">
              <a:spcAft>
                <a:spcPts val="0"/>
              </a:spcAft>
              <a:buFont typeface="Georgia"/>
              <a:buChar char="•"/>
              <a:defRPr/>
            </a:pPr>
            <a:r>
              <a:rPr lang="en-US" sz="2200" dirty="0">
                <a:solidFill>
                  <a:srgbClr val="C4E884"/>
                </a:solidFill>
              </a:rPr>
              <a:t>Can increase feelings of helplessness and of being trapped</a:t>
            </a:r>
          </a:p>
          <a:p>
            <a:pPr lvl="1">
              <a:buFont typeface="Arial" charset="0"/>
              <a:buNone/>
              <a:defRPr/>
            </a:pPr>
            <a:endParaRPr lang="en-US" dirty="0">
              <a:solidFill>
                <a:srgbClr val="C4E884"/>
              </a:solidFill>
            </a:endParaRP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Distinctive and Complicating Aspects of Experiencing MST </a:t>
            </a:r>
            <a:r>
              <a:rPr lang="en-US" sz="1400" dirty="0"/>
              <a:t>(cont.)</a:t>
            </a:r>
          </a:p>
        </p:txBody>
      </p:sp>
      <p:sp>
        <p:nvSpPr>
          <p:cNvPr id="3789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153400" cy="467518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600" dirty="0"/>
              <a:t>Social support may be limited</a:t>
            </a:r>
          </a:p>
          <a:p>
            <a:pPr lvl="1">
              <a:spcBef>
                <a:spcPct val="0"/>
              </a:spcBef>
            </a:pPr>
            <a:r>
              <a:rPr lang="en-US" sz="2200" dirty="0"/>
              <a:t>Far from friends and family</a:t>
            </a:r>
          </a:p>
          <a:p>
            <a:pPr lvl="1">
              <a:spcBef>
                <a:spcPct val="0"/>
              </a:spcBef>
            </a:pPr>
            <a:r>
              <a:rPr lang="en-US" sz="2200" dirty="0"/>
              <a:t>May be reluctant to make official report (more on this later)</a:t>
            </a:r>
          </a:p>
          <a:p>
            <a:pPr lvl="1">
              <a:spcBef>
                <a:spcPct val="0"/>
              </a:spcBef>
            </a:pPr>
            <a:r>
              <a:rPr lang="en-US" sz="2200" dirty="0"/>
              <a:t>May feel or be told their experiences aren’t as “legitimate” as combat trauma</a:t>
            </a:r>
          </a:p>
          <a:p>
            <a:pPr lvl="1">
              <a:spcBef>
                <a:spcPct val="0"/>
              </a:spcBef>
            </a:pPr>
            <a:r>
              <a:rPr lang="en-US" sz="2200" dirty="0">
                <a:solidFill>
                  <a:srgbClr val="C4E884"/>
                </a:solidFill>
              </a:rPr>
              <a:t>Problematic given research identifying social support as the most consistent and best predictor of recovery after trauma</a:t>
            </a:r>
          </a:p>
          <a:p>
            <a:pPr>
              <a:buFont typeface="Arial" charset="0"/>
              <a:buChar char="•"/>
            </a:pPr>
            <a:r>
              <a:rPr lang="en-US" sz="2600" dirty="0"/>
              <a:t>Age/developmental level</a:t>
            </a:r>
          </a:p>
          <a:p>
            <a:pPr lvl="1">
              <a:spcBef>
                <a:spcPct val="0"/>
              </a:spcBef>
            </a:pPr>
            <a:r>
              <a:rPr lang="en-US" sz="2200" dirty="0">
                <a:solidFill>
                  <a:srgbClr val="C4E884"/>
                </a:solidFill>
              </a:rPr>
              <a:t>May not have a fully developed toolkit of coping strategies</a:t>
            </a:r>
          </a:p>
          <a:p>
            <a:pPr lvl="1">
              <a:spcBef>
                <a:spcPct val="0"/>
              </a:spcBef>
            </a:pPr>
            <a:r>
              <a:rPr lang="en-US" sz="2200" dirty="0">
                <a:solidFill>
                  <a:srgbClr val="C4E884"/>
                </a:solidFill>
              </a:rPr>
              <a:t>To manage symptoms and reactions, may rely on substance use, dissociation, behavioral acting out, cutting, or self-harm</a:t>
            </a:r>
          </a:p>
          <a:p>
            <a:pPr lvl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Agenda</a:t>
            </a:r>
          </a:p>
        </p:txBody>
      </p:sp>
      <p:sp>
        <p:nvSpPr>
          <p:cNvPr id="1741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32738" cy="54102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400" dirty="0"/>
              <a:t>Broad overview (the Big Picture)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/>
              <a:t> Definitions, prevalence,  examples/basic information on sexual trauma, VHA response, associated conditions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/>
              <a:t>Impact on Veterans (the More Focused Picture)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/>
              <a:t>How can experiencing MST  be different than experiencing other traumas?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/>
              <a:t>How might this show up in the files that cross your desk?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/>
              <a:t>Veterans’ experience of the VBA claims process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/>
              <a:t>What you can do to help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/>
              <a:t>Resources and ways to learn more</a:t>
            </a:r>
          </a:p>
          <a:p>
            <a:pPr eaLnBrk="1" hangingPunct="1">
              <a:buFont typeface="Arial" charset="0"/>
              <a:buChar char="•"/>
            </a:pPr>
            <a:endParaRPr lang="en-US" dirty="0"/>
          </a:p>
          <a:p>
            <a:pPr eaLnBrk="1" hangingPunct="1"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Distinctive and Complicating Aspects of Experiencing MST </a:t>
            </a:r>
            <a:r>
              <a:rPr lang="en-US" sz="1400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32738" cy="4522788"/>
          </a:xfrm>
        </p:spPr>
        <p:txBody>
          <a:bodyPr/>
          <a:lstStyle/>
          <a:p>
            <a:pPr>
              <a:defRPr/>
            </a:pPr>
            <a:r>
              <a:rPr lang="en-US" sz="2600" dirty="0"/>
              <a:t>Socialization and values</a:t>
            </a:r>
          </a:p>
          <a:p>
            <a:pPr lvl="1">
              <a:defRPr/>
            </a:pPr>
            <a:r>
              <a:rPr lang="en-US" sz="2200" dirty="0"/>
              <a:t>Importance of strength and self-sufficiency: victimization may be extremely difficult to accept or understand</a:t>
            </a:r>
          </a:p>
          <a:p>
            <a:pPr marL="593725" lvl="1" indent="-255588" eaLnBrk="1" hangingPunct="1">
              <a:buFont typeface="Georgia" pitchFamily="18" charset="0"/>
              <a:buChar char="•"/>
              <a:defRPr/>
            </a:pPr>
            <a:r>
              <a:rPr lang="en-US" sz="2200" dirty="0">
                <a:solidFill>
                  <a:srgbClr val="C4E884"/>
                </a:solidFill>
                <a:sym typeface="Wingdings" pitchFamily="2" charset="2"/>
              </a:rPr>
              <a:t>May be reluctant to acknowledge impact of MST and may have strong feelings of self-blame</a:t>
            </a:r>
          </a:p>
          <a:p>
            <a:pPr marL="593725" lvl="1" indent="-255588" eaLnBrk="1" hangingPunct="1">
              <a:buFont typeface="Georgia" pitchFamily="18" charset="0"/>
              <a:buChar char="•"/>
              <a:defRPr/>
            </a:pPr>
            <a:r>
              <a:rPr lang="en-US" sz="2200" dirty="0">
                <a:solidFill>
                  <a:srgbClr val="C4E884"/>
                </a:solidFill>
                <a:sym typeface="Wingdings" pitchFamily="2" charset="2"/>
              </a:rPr>
              <a:t>May see overcompensation</a:t>
            </a:r>
          </a:p>
          <a:p>
            <a:pPr marL="365125" indent="-255588" eaLnBrk="1" hangingPunct="1">
              <a:buFont typeface="Georgia" pitchFamily="18" charset="0"/>
              <a:buChar char="•"/>
              <a:defRPr/>
            </a:pPr>
            <a:r>
              <a:rPr lang="en-US" sz="2600" dirty="0">
                <a:sym typeface="Wingdings" pitchFamily="2" charset="2"/>
              </a:rPr>
              <a:t>Other experiences of trauma</a:t>
            </a:r>
          </a:p>
          <a:p>
            <a:pPr marL="593725" lvl="1" indent="-255588" eaLnBrk="1" hangingPunct="1">
              <a:buFont typeface="Georgia" pitchFamily="18" charset="0"/>
              <a:buChar char="•"/>
              <a:defRPr/>
            </a:pPr>
            <a:r>
              <a:rPr lang="en-US" sz="2200" dirty="0">
                <a:sym typeface="Wingdings" pitchFamily="2" charset="2"/>
              </a:rPr>
              <a:t>High rates of childhood trauma amongst those in military</a:t>
            </a:r>
          </a:p>
          <a:p>
            <a:pPr marL="593725" lvl="1" indent="-255588" eaLnBrk="1" hangingPunct="1">
              <a:buFont typeface="Georgia" pitchFamily="18" charset="0"/>
              <a:buChar char="•"/>
              <a:defRPr/>
            </a:pPr>
            <a:r>
              <a:rPr lang="en-US" sz="2200" dirty="0">
                <a:sym typeface="Wingdings" pitchFamily="2" charset="2"/>
              </a:rPr>
              <a:t>Concurrent exposure to combat</a:t>
            </a:r>
          </a:p>
          <a:p>
            <a:pPr marL="593725" lvl="1" indent="-255588" eaLnBrk="1" hangingPunct="1">
              <a:buFont typeface="Georgia" pitchFamily="18" charset="0"/>
              <a:buChar char="•"/>
              <a:defRPr/>
            </a:pPr>
            <a:r>
              <a:rPr lang="en-US" sz="2200" dirty="0">
                <a:solidFill>
                  <a:srgbClr val="C4E884"/>
                </a:solidFill>
              </a:rPr>
              <a:t>Research has shown that the effects of trauma appear to be dose-specific—the more traumas or the worse the trauma, the worse the outcome</a:t>
            </a:r>
          </a:p>
          <a:p>
            <a:pPr marL="593725" lvl="1" indent="-255588" eaLnBrk="1" hangingPunct="1">
              <a:buFont typeface="Georgia" pitchFamily="18" charset="0"/>
              <a:buChar char="•"/>
              <a:defRPr/>
            </a:pPr>
            <a:endParaRPr lang="en-US" sz="2200" dirty="0">
              <a:solidFill>
                <a:srgbClr val="C4E884"/>
              </a:solidFill>
              <a:sym typeface="Wingdings" pitchFamily="2" charset="2"/>
            </a:endParaRPr>
          </a:p>
          <a:p>
            <a:pPr marL="593725" lvl="1" indent="-255588" eaLnBrk="1" hangingPunct="1">
              <a:buFont typeface="Georgia" pitchFamily="18" charset="0"/>
              <a:buChar char="•"/>
              <a:defRPr/>
            </a:pPr>
            <a:endParaRPr lang="en-US" sz="2200" dirty="0">
              <a:solidFill>
                <a:srgbClr val="C4E884"/>
              </a:solidFill>
            </a:endParaRPr>
          </a:p>
          <a:p>
            <a:pPr lvl="1">
              <a:defRPr/>
            </a:pPr>
            <a:endParaRPr lang="en-US" sz="2200" dirty="0"/>
          </a:p>
          <a:p>
            <a:pPr lvl="1">
              <a:defRPr/>
            </a:pPr>
            <a:endParaRPr lang="en-US" sz="2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How Might This Show Up for the Service Member?</a:t>
            </a:r>
            <a:endParaRPr lang="en-US" dirty="0"/>
          </a:p>
        </p:txBody>
      </p:sp>
      <p:sp>
        <p:nvSpPr>
          <p:cNvPr id="39941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32738" cy="762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i="1" u="sng" dirty="0">
                <a:solidFill>
                  <a:srgbClr val="C4E884"/>
                </a:solidFill>
              </a:rPr>
              <a:t>Reactions at the time: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2209800" cy="9239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Few noticeable or documented changes at all</a:t>
            </a:r>
          </a:p>
        </p:txBody>
      </p:sp>
      <p:sp>
        <p:nvSpPr>
          <p:cNvPr id="5" name="Left-Right Arrow 4"/>
          <p:cNvSpPr/>
          <p:nvPr/>
        </p:nvSpPr>
        <p:spPr>
          <a:xfrm>
            <a:off x="3124200" y="2438400"/>
            <a:ext cx="29718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24600" y="2286000"/>
            <a:ext cx="2209800" cy="9382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sz="800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Obvious signs of extreme distress</a:t>
            </a:r>
          </a:p>
          <a:p>
            <a:pPr algn="ctr">
              <a:defRPr/>
            </a:pP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3429000"/>
            <a:ext cx="79327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182880" rIns="182880" bIns="182880"/>
          <a:lstStyle/>
          <a:p>
            <a:pPr marL="255588" indent="-228600">
              <a:spcBef>
                <a:spcPts val="1500"/>
              </a:spcBef>
              <a:buClr>
                <a:srgbClr val="92D050"/>
              </a:buClr>
              <a:buSzPct val="95000"/>
              <a:buFont typeface="Arial" pitchFamily="34" charset="0"/>
              <a:buNone/>
              <a:defRPr/>
            </a:pPr>
            <a:endParaRPr lang="en-US" sz="2400" dirty="0">
              <a:latin typeface="+mn-lt"/>
            </a:endParaRPr>
          </a:p>
          <a:p>
            <a:pPr marL="255588" indent="-228600">
              <a:spcBef>
                <a:spcPts val="0"/>
              </a:spcBef>
              <a:buClr>
                <a:srgbClr val="92D050"/>
              </a:buClr>
              <a:buSzPct val="95000"/>
              <a:buFont typeface="Arial" pitchFamily="34" charset="0"/>
              <a:buNone/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3400" y="3505200"/>
            <a:ext cx="8008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182880" rIns="182880" bIns="182880"/>
          <a:lstStyle/>
          <a:p>
            <a:pPr marL="255588" indent="-228600" fontAlgn="auto">
              <a:spcBef>
                <a:spcPts val="1500"/>
              </a:spcBef>
              <a:spcAft>
                <a:spcPts val="0"/>
              </a:spcAft>
              <a:buClr>
                <a:srgbClr val="92D050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white"/>
                </a:solidFill>
                <a:latin typeface="Georgia"/>
              </a:rPr>
              <a:t>As in the civilian world, only a small percent of victims make a formal report</a:t>
            </a:r>
          </a:p>
          <a:p>
            <a:pPr marL="484632" lvl="1" indent="-228600" fontAlgn="auto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white"/>
                </a:solidFill>
                <a:latin typeface="Georgia"/>
              </a:rPr>
              <a:t>Shame, guilt, disbelief</a:t>
            </a:r>
          </a:p>
          <a:p>
            <a:pPr marL="484632" lvl="1" indent="-228600" fontAlgn="auto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white"/>
                </a:solidFill>
                <a:latin typeface="Georgia"/>
              </a:rPr>
              <a:t>Do not think they will be believed</a:t>
            </a:r>
          </a:p>
          <a:p>
            <a:pPr marL="484632" lvl="1" indent="-228600" fontAlgn="auto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white"/>
                </a:solidFill>
                <a:latin typeface="Georgia"/>
              </a:rPr>
              <a:t>Do not think anything will be done</a:t>
            </a:r>
          </a:p>
          <a:p>
            <a:pPr marL="484632" lvl="1" indent="-228600" fontAlgn="auto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white"/>
                </a:solidFill>
                <a:latin typeface="Georgia"/>
              </a:rPr>
              <a:t>Afraid of retaliation or punishment</a:t>
            </a:r>
          </a:p>
          <a:p>
            <a:pPr marL="484632" lvl="1" indent="-228600" fontAlgn="auto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white"/>
                </a:solidFill>
                <a:latin typeface="Georgia"/>
              </a:rPr>
              <a:t>Concerns about unit cohesion</a:t>
            </a:r>
          </a:p>
          <a:p>
            <a:pPr marL="593725" lvl="1" indent="-255588">
              <a:spcBef>
                <a:spcPts val="0"/>
              </a:spcBef>
              <a:buClr>
                <a:schemeClr val="tx1"/>
              </a:buClr>
              <a:buSzPct val="95000"/>
              <a:buFont typeface="Georgia" pitchFamily="18" charset="0"/>
              <a:buChar char="•"/>
              <a:defRPr/>
            </a:pPr>
            <a:endParaRPr lang="en-US" dirty="0">
              <a:solidFill>
                <a:srgbClr val="C4E884"/>
              </a:solidFill>
              <a:latin typeface="+mn-lt"/>
              <a:sym typeface="Wingdings" pitchFamily="2" charset="2"/>
            </a:endParaRPr>
          </a:p>
          <a:p>
            <a:pPr marL="593725" lvl="1" indent="-255588">
              <a:spcBef>
                <a:spcPts val="0"/>
              </a:spcBef>
              <a:buClr>
                <a:schemeClr val="tx1"/>
              </a:buClr>
              <a:buSzPct val="95000"/>
              <a:buFont typeface="Georgia" pitchFamily="18" charset="0"/>
              <a:buChar char="•"/>
              <a:defRPr/>
            </a:pPr>
            <a:endParaRPr lang="en-US" dirty="0">
              <a:solidFill>
                <a:srgbClr val="C4E884"/>
              </a:solidFill>
              <a:latin typeface="+mn-lt"/>
            </a:endParaRPr>
          </a:p>
          <a:p>
            <a:pPr marL="484188" lvl="1" indent="-228600" eaLnBrk="0" hangingPunct="0">
              <a:spcBef>
                <a:spcPts val="0"/>
              </a:spcBef>
              <a:buClr>
                <a:schemeClr val="tx1"/>
              </a:buClr>
              <a:buSzPct val="95000"/>
              <a:buFont typeface="Arial" charset="0"/>
              <a:buChar char="•"/>
              <a:defRPr/>
            </a:pPr>
            <a:endParaRPr lang="en-US" dirty="0">
              <a:latin typeface="+mn-lt"/>
            </a:endParaRPr>
          </a:p>
          <a:p>
            <a:pPr marL="484188" lvl="1" indent="-228600" eaLnBrk="0" hangingPunct="0">
              <a:spcBef>
                <a:spcPts val="0"/>
              </a:spcBef>
              <a:buClr>
                <a:schemeClr val="tx1"/>
              </a:buClr>
              <a:buSzPct val="95000"/>
              <a:buFont typeface="Arial" charset="0"/>
              <a:buChar char="•"/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How Might</a:t>
            </a:r>
            <a:r>
              <a:rPr lang="en-US" dirty="0"/>
              <a:t> This Show Up in Service or Medical Records? </a:t>
            </a:r>
            <a:r>
              <a:rPr lang="en-US" sz="1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(cont.)</a:t>
            </a:r>
            <a:endParaRPr lang="en-US" sz="1800" dirty="0"/>
          </a:p>
        </p:txBody>
      </p:sp>
      <p:sp>
        <p:nvSpPr>
          <p:cNvPr id="40965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4953000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dirty="0"/>
              <a:t>Change in behavior or personality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dirty="0"/>
              <a:t>Change in relationships / sudden breakup of a significant relationship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dirty="0"/>
              <a:t>Decline in work performance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dirty="0"/>
              <a:t>Difficulties with attention, concentration, and memory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dirty="0"/>
              <a:t>Request for change in duties/job or station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dirty="0"/>
              <a:t>Vague health complaints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dirty="0"/>
              <a:t>Unexplained injuries, sudden weight loss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dirty="0"/>
              <a:t>Visits to sick call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dirty="0"/>
              <a:t>Concerns about pregnancy or STDs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dirty="0"/>
              <a:t>AWOL, </a:t>
            </a:r>
            <a:r>
              <a:rPr lang="en-US" dirty="0" err="1"/>
              <a:t>deriliction</a:t>
            </a:r>
            <a:r>
              <a:rPr lang="en-US" dirty="0"/>
              <a:t> of duty, court </a:t>
            </a:r>
            <a:r>
              <a:rPr lang="en-US" dirty="0" err="1"/>
              <a:t>martials</a:t>
            </a:r>
            <a:endParaRPr lang="en-US" dirty="0"/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dirty="0"/>
              <a:t>Fighting, challenging authority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dirty="0"/>
              <a:t>Promiscuity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dirty="0"/>
              <a:t>Drinking or drug use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dirty="0"/>
              <a:t>Depression, tearfulness, anxiety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dirty="0"/>
              <a:t>Attempts to isolate oneself, extreme concerns about safety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dirty="0"/>
              <a:t>“Avoidance”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dirty="0"/>
              <a:t>Others….or none of the above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How Might This Show Up throughout a Veterans Life?</a:t>
            </a:r>
            <a:endParaRPr lang="en-US" dirty="0"/>
          </a:p>
        </p:txBody>
      </p:sp>
      <p:sp>
        <p:nvSpPr>
          <p:cNvPr id="41989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32738" cy="4522788"/>
          </a:xfrm>
        </p:spPr>
        <p:txBody>
          <a:bodyPr/>
          <a:lstStyle/>
          <a:p>
            <a:pPr>
              <a:spcBef>
                <a:spcPts val="600"/>
              </a:spcBef>
              <a:buFont typeface="Arial" charset="0"/>
              <a:buNone/>
            </a:pPr>
            <a:r>
              <a:rPr lang="en-US" i="1" u="sng" dirty="0">
                <a:solidFill>
                  <a:srgbClr val="C4E884"/>
                </a:solidFill>
              </a:rPr>
              <a:t>Long-term reactions: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Symptoms of PTSD, depression, substance abuse, etc.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Interpersonal difficulties or avoidance of relationships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Difficulties with school or maintaining employment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Problems with sexual functioning or sexuality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Loss of memory for all or part of the event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Inconsistency in descriptions of  what happened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No treatment or disclosure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Extensive treatment without disclosure </a:t>
            </a:r>
          </a:p>
          <a:p>
            <a:pPr lvl="1"/>
            <a:r>
              <a:rPr lang="en-US" dirty="0"/>
              <a:t>Misidentification of underlying cause of difficulties</a:t>
            </a:r>
          </a:p>
          <a:p>
            <a:pPr lvl="1"/>
            <a:r>
              <a:rPr lang="en-US" dirty="0"/>
              <a:t>Failure to diagnose PTSD </a:t>
            </a:r>
          </a:p>
          <a:p>
            <a:pPr>
              <a:spcBef>
                <a:spcPts val="600"/>
              </a:spcBef>
            </a:pPr>
            <a:r>
              <a:rPr lang="en-US" dirty="0"/>
              <a:t>Physical health problems</a:t>
            </a:r>
          </a:p>
          <a:p>
            <a:pPr>
              <a:spcBef>
                <a:spcPts val="600"/>
              </a:spcBef>
            </a:pPr>
            <a:r>
              <a:rPr lang="en-US" dirty="0"/>
              <a:t>Others…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Overall…</a:t>
            </a:r>
          </a:p>
        </p:txBody>
      </p:sp>
      <p:sp>
        <p:nvSpPr>
          <p:cNvPr id="44037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01000" cy="50292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600" dirty="0"/>
              <a:t>A sexual trauma history creates dilemmas for survivors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/>
              <a:t>Whether to trust others, when you know that even friends and family may prove untrustworthy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/>
              <a:t>Whether to trust yourself, when you know the consequences of being wrong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/>
              <a:t>Whether to form relationships and get your needs for connection met, when you know how severely others could hurt you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/>
              <a:t>Whether to prioritize safety or freedom</a:t>
            </a:r>
          </a:p>
          <a:p>
            <a:pPr lvl="1" eaLnBrk="1" hangingPunct="1">
              <a:spcBef>
                <a:spcPct val="0"/>
              </a:spcBef>
            </a:pPr>
            <a:endParaRPr lang="en-US" sz="1000" dirty="0"/>
          </a:p>
          <a:p>
            <a:pPr eaLnBrk="1" hangingPunct="1">
              <a:buFont typeface="Arial" charset="0"/>
              <a:buChar char="•"/>
            </a:pPr>
            <a:r>
              <a:rPr lang="en-US" sz="2600" dirty="0"/>
              <a:t>Confusing behavior can result from trying to manage these dilemmas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542699-E575-4A2B-8F94-289422B7B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"/>
            <a:ext cx="7315200" cy="3309550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0687BE69-5512-457C-AD84-A0297014E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31" y="3810000"/>
            <a:ext cx="7932738" cy="254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21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/>
              <a:t>Experience of  the VBA Claims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932738" cy="54403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Veterans who experienced MST often have </a:t>
            </a:r>
            <a:r>
              <a:rPr lang="en-US" sz="2600" dirty="0"/>
              <a:t>mixed feelings about seeking service connection</a:t>
            </a:r>
          </a:p>
          <a:p>
            <a:pPr lvl="1" eaLnBrk="1" hangingPunct="1">
              <a:defRPr/>
            </a:pPr>
            <a:r>
              <a:rPr lang="en-US" sz="2000" u="sng" dirty="0">
                <a:solidFill>
                  <a:srgbClr val="C4E884"/>
                </a:solidFill>
              </a:rPr>
              <a:t>(Some) pros: </a:t>
            </a:r>
          </a:p>
          <a:p>
            <a:pPr lvl="2" eaLnBrk="1" hangingPunct="1">
              <a:defRPr/>
            </a:pPr>
            <a:r>
              <a:rPr lang="en-US" sz="2000" dirty="0"/>
              <a:t>financial assistance</a:t>
            </a:r>
          </a:p>
          <a:p>
            <a:pPr lvl="2" eaLnBrk="1" hangingPunct="1">
              <a:defRPr/>
            </a:pPr>
            <a:r>
              <a:rPr lang="en-US" sz="2000" dirty="0"/>
              <a:t>potential for validation</a:t>
            </a:r>
          </a:p>
          <a:p>
            <a:pPr lvl="2" eaLnBrk="1" hangingPunct="1">
              <a:defRPr/>
            </a:pPr>
            <a:r>
              <a:rPr lang="en-US" sz="2000" dirty="0"/>
              <a:t>acknowledgement and “compensation”</a:t>
            </a:r>
          </a:p>
          <a:p>
            <a:pPr lvl="2" eaLnBrk="1" hangingPunct="1">
              <a:defRPr/>
            </a:pPr>
            <a:r>
              <a:rPr lang="en-US" sz="2000" dirty="0"/>
              <a:t>Access to full VHA Healthcare</a:t>
            </a:r>
          </a:p>
          <a:p>
            <a:pPr lvl="1" eaLnBrk="1" hangingPunct="1">
              <a:defRPr/>
            </a:pPr>
            <a:r>
              <a:rPr lang="en-US" sz="2000" u="sng" dirty="0">
                <a:solidFill>
                  <a:srgbClr val="C4E884"/>
                </a:solidFill>
              </a:rPr>
              <a:t>(Some) cons:</a:t>
            </a:r>
            <a:r>
              <a:rPr lang="en-US" sz="2000" dirty="0">
                <a:solidFill>
                  <a:srgbClr val="C4E884"/>
                </a:solidFill>
              </a:rPr>
              <a:t>  </a:t>
            </a:r>
          </a:p>
          <a:p>
            <a:pPr lvl="2" eaLnBrk="1" hangingPunct="1">
              <a:defRPr/>
            </a:pPr>
            <a:r>
              <a:rPr lang="en-US" sz="2000" dirty="0"/>
              <a:t>requires disclosure</a:t>
            </a:r>
          </a:p>
          <a:p>
            <a:pPr lvl="2" eaLnBrk="1" hangingPunct="1">
              <a:defRPr/>
            </a:pPr>
            <a:r>
              <a:rPr lang="en-US" sz="2000" dirty="0"/>
              <a:t>potential for invalidation</a:t>
            </a:r>
          </a:p>
          <a:p>
            <a:pPr lvl="2" eaLnBrk="1" hangingPunct="1">
              <a:defRPr/>
            </a:pPr>
            <a:r>
              <a:rPr lang="en-US" sz="2000" dirty="0"/>
              <a:t>fear of being judged/shamed</a:t>
            </a:r>
          </a:p>
          <a:p>
            <a:pPr lvl="2" eaLnBrk="1" hangingPunct="1">
              <a:defRPr/>
            </a:pPr>
            <a:r>
              <a:rPr lang="en-US" sz="2000" dirty="0"/>
              <a:t>requires confronting painful memories</a:t>
            </a:r>
          </a:p>
          <a:p>
            <a:pPr lvl="2" eaLnBrk="1" hangingPunct="1">
              <a:defRPr/>
            </a:pPr>
            <a:r>
              <a:rPr lang="en-US" sz="2000" dirty="0"/>
              <a:t>requires admitting to having difficulties</a:t>
            </a:r>
          </a:p>
          <a:p>
            <a:pPr lvl="2" eaLnBrk="1" hangingPunct="1">
              <a:defRPr/>
            </a:pPr>
            <a:r>
              <a:rPr lang="en-US" sz="2000" dirty="0"/>
              <a:t>requires dealing with government agency</a:t>
            </a:r>
          </a:p>
          <a:p>
            <a:pPr lvl="2" eaLnBrk="1" hangingPunct="1">
              <a:defRPr/>
            </a:pPr>
            <a:r>
              <a:rPr lang="en-US" sz="2000" dirty="0"/>
              <a:t>may provoke feelings of dependency</a:t>
            </a:r>
          </a:p>
          <a:p>
            <a:pPr lvl="2" eaLnBrk="1" hangingPunct="1">
              <a:defRPr/>
            </a:pPr>
            <a:r>
              <a:rPr lang="en-US" sz="2000" dirty="0"/>
              <a:t>financial compensation may feel like ‘blood money’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/>
              <a:t>Experience of the VBA Claims Process </a:t>
            </a:r>
            <a:r>
              <a:rPr lang="en-US" sz="1700" b="0" dirty="0"/>
              <a:t>(cont.)</a:t>
            </a:r>
          </a:p>
        </p:txBody>
      </p:sp>
      <p:sp>
        <p:nvSpPr>
          <p:cNvPr id="46085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294188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3000" dirty="0"/>
              <a:t>The VBA claims process can be very difficult for some MST survivors </a:t>
            </a:r>
          </a:p>
          <a:p>
            <a:pPr eaLnBrk="1" hangingPunct="1">
              <a:buFont typeface="Arial" charset="0"/>
              <a:buChar char="•"/>
            </a:pPr>
            <a:r>
              <a:rPr lang="en-US" sz="3000" dirty="0"/>
              <a:t>Many Veterans experience an increase in symptoms </a:t>
            </a:r>
          </a:p>
          <a:p>
            <a:pPr eaLnBrk="1" hangingPunct="1">
              <a:buFont typeface="Arial" charset="0"/>
              <a:buChar char="•"/>
            </a:pPr>
            <a:r>
              <a:rPr lang="en-US" sz="3000" dirty="0"/>
              <a:t>Even after their claim is resolved, Veterans  may continue to experience distress about it</a:t>
            </a:r>
          </a:p>
          <a:p>
            <a:pPr eaLnBrk="1" hangingPunct="1">
              <a:buFont typeface="Arial" charset="0"/>
              <a:buChar char="•"/>
            </a:pPr>
            <a:endParaRPr lang="en-US" sz="3000" dirty="0"/>
          </a:p>
          <a:p>
            <a:pPr lvl="1" eaLnBrk="1" hangingPunct="1">
              <a:spcBef>
                <a:spcPct val="0"/>
              </a:spcBef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sz="2700" dirty="0"/>
              <a:t>How Might This Show Up in Your Interactions With Veterans Who Experienced MST?</a:t>
            </a:r>
          </a:p>
        </p:txBody>
      </p:sp>
      <p:sp>
        <p:nvSpPr>
          <p:cNvPr id="4301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32738" cy="4522788"/>
          </a:xfrm>
        </p:spPr>
        <p:txBody>
          <a:bodyPr/>
          <a:lstStyle/>
          <a:p>
            <a:pPr>
              <a:spcBef>
                <a:spcPts val="400"/>
              </a:spcBef>
              <a:buFont typeface="Arial" charset="0"/>
              <a:buChar char="•"/>
            </a:pPr>
            <a:r>
              <a:rPr lang="en-US" sz="2600" dirty="0"/>
              <a:t>Delay in providing you with personal statement</a:t>
            </a:r>
          </a:p>
          <a:p>
            <a:pPr>
              <a:spcBef>
                <a:spcPts val="400"/>
              </a:spcBef>
              <a:buFont typeface="Arial" charset="0"/>
              <a:buChar char="•"/>
            </a:pPr>
            <a:r>
              <a:rPr lang="en-US" sz="2600" dirty="0"/>
              <a:t>Delay in providing you with other documentation</a:t>
            </a:r>
          </a:p>
          <a:p>
            <a:pPr>
              <a:spcBef>
                <a:spcPts val="400"/>
              </a:spcBef>
              <a:buFont typeface="Arial" charset="0"/>
              <a:buChar char="•"/>
            </a:pPr>
            <a:r>
              <a:rPr lang="en-US" sz="2600" dirty="0"/>
              <a:t>Distress at the thought of a compensation and pension exam</a:t>
            </a:r>
          </a:p>
          <a:p>
            <a:pPr>
              <a:spcBef>
                <a:spcPts val="400"/>
              </a:spcBef>
              <a:buFont typeface="Arial" charset="0"/>
              <a:buChar char="•"/>
            </a:pPr>
            <a:r>
              <a:rPr lang="en-US" sz="2600" dirty="0"/>
              <a:t>Failure to follow through with aspects of the claims process</a:t>
            </a:r>
          </a:p>
          <a:p>
            <a:pPr>
              <a:spcBef>
                <a:spcPts val="400"/>
              </a:spcBef>
              <a:buFont typeface="Arial" charset="0"/>
              <a:buChar char="•"/>
            </a:pPr>
            <a:r>
              <a:rPr lang="en-US" sz="2600" dirty="0"/>
              <a:t>Indecisiveness</a:t>
            </a:r>
          </a:p>
          <a:p>
            <a:pPr>
              <a:spcBef>
                <a:spcPts val="400"/>
              </a:spcBef>
              <a:buFont typeface="Arial" charset="0"/>
              <a:buChar char="•"/>
            </a:pPr>
            <a:r>
              <a:rPr lang="en-US" sz="2600" dirty="0"/>
              <a:t>Angry or strong reactions to relatively benign encounters or issues</a:t>
            </a:r>
          </a:p>
          <a:p>
            <a:pPr>
              <a:spcBef>
                <a:spcPts val="400"/>
              </a:spcBef>
              <a:buFont typeface="Arial" charset="0"/>
              <a:buChar char="•"/>
            </a:pPr>
            <a:r>
              <a:rPr lang="en-US" sz="2600" dirty="0"/>
              <a:t>Extremes of behavior</a:t>
            </a:r>
          </a:p>
          <a:p>
            <a:pPr>
              <a:spcBef>
                <a:spcPts val="400"/>
              </a:spcBef>
              <a:buFont typeface="Arial" charset="0"/>
              <a:buChar char="•"/>
            </a:pPr>
            <a:r>
              <a:rPr lang="en-US" sz="2600" dirty="0"/>
              <a:t>Frequent contacts asking for updates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Things You Can Do</a:t>
            </a:r>
          </a:p>
        </p:txBody>
      </p:sp>
      <p:sp>
        <p:nvSpPr>
          <p:cNvPr id="4813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32738" cy="5410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300" i="1" dirty="0"/>
              <a:t>As Veteran Service Officers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/>
              <a:t>Respond sensitively to requests to speak to someone about MST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/>
              <a:t>Ensure that requests to meet with staff of a certain gender are accommodated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/>
              <a:t>Remember that most Veterans do not understand that there is a difference between VHA and VBA</a:t>
            </a:r>
          </a:p>
          <a:p>
            <a:pPr lvl="1" eaLnBrk="1" hangingPunct="1"/>
            <a:r>
              <a:rPr lang="en-US" sz="2200" b="1" dirty="0">
                <a:solidFill>
                  <a:srgbClr val="FFFF00"/>
                </a:solidFill>
              </a:rPr>
              <a:t>Eligibility for treatment is separate from VBA claim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/>
              <a:t>Offer options and choices when possible</a:t>
            </a:r>
          </a:p>
          <a:p>
            <a:pPr eaLnBrk="1" hangingPunct="1">
              <a:buFont typeface="Arial" charset="0"/>
              <a:buNone/>
            </a:pPr>
            <a:endParaRPr lang="en-US" sz="2400" dirty="0"/>
          </a:p>
          <a:p>
            <a:pPr eaLnBrk="1" hangingPunct="1">
              <a:buFont typeface="Arial" charset="0"/>
              <a:buChar char="•"/>
            </a:pP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Why This Topic?</a:t>
            </a:r>
          </a:p>
        </p:txBody>
      </p:sp>
      <p:sp>
        <p:nvSpPr>
          <p:cNvPr id="18437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32738" cy="49530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400" dirty="0"/>
              <a:t>There are special statutes, policies, and benefits related to MST</a:t>
            </a:r>
          </a:p>
          <a:p>
            <a:pPr marL="255588" lvl="1" eaLnBrk="1" hangingPunct="1">
              <a:spcBef>
                <a:spcPct val="0"/>
              </a:spcBef>
              <a:buClr>
                <a:srgbClr val="92D050"/>
              </a:buClr>
            </a:pPr>
            <a:r>
              <a:rPr lang="en-US" sz="2400" dirty="0"/>
              <a:t>Knowing more about MST can help you do your job more effectively and sensitively </a:t>
            </a:r>
          </a:p>
          <a:p>
            <a:pPr marL="484188" lvl="2" eaLnBrk="1" hangingPunct="1">
              <a:spcBef>
                <a:spcPct val="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200" dirty="0"/>
              <a:t>MST survivors may have special needs during the C&amp;P process</a:t>
            </a:r>
          </a:p>
          <a:p>
            <a:pPr marL="484188" lvl="2" eaLnBrk="1" hangingPunct="1">
              <a:spcBef>
                <a:spcPct val="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200" dirty="0"/>
              <a:t>Some survivor behaviors may be confusing if you don’t understand their experience at the time and afterwards</a:t>
            </a:r>
          </a:p>
          <a:p>
            <a:pPr marL="255588" lvl="1" eaLnBrk="1" hangingPunct="1">
              <a:spcBef>
                <a:spcPct val="0"/>
              </a:spcBef>
              <a:spcAft>
                <a:spcPts val="1200"/>
              </a:spcAft>
              <a:buClr>
                <a:srgbClr val="C4E884"/>
              </a:buClr>
            </a:pPr>
            <a:r>
              <a:rPr lang="en-US" sz="2400" dirty="0"/>
              <a:t>Some research suggests that there may be a “combat injury” bias in award of service connection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/>
              <a:t>Although I focus on MST, much of what I present today applies to “personal trauma” or traumas and severe stressors more generally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Things You Can Do </a:t>
            </a:r>
            <a:r>
              <a:rPr lang="en-US" sz="1800" dirty="0"/>
              <a:t>(cont.)</a:t>
            </a:r>
          </a:p>
        </p:txBody>
      </p:sp>
      <p:sp>
        <p:nvSpPr>
          <p:cNvPr id="45061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32738" cy="5364162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sz="2600" dirty="0"/>
              <a:t>Recognize the difficulty of the claims process for some Veterans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2200" dirty="0"/>
              <a:t>Acknowledge this, anticipate a possible increase in symptoms, and encourage the Veteran to identify sources of support (including treatment through VHA)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2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“Some of the Veterans I’ve met with have found it helpful to talk with someone about their experiences.  The VA offers free counseling related to MST. I can give you the name of our local VAMC’s MST Coordinator if you like.  After talking with him/her about your options, you could decide if you wanted to take it any further.”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You can also feel free to call the MST Coordinator and ask about treatment options, if the Veteran is eligible to seen, other services that may be available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6958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Things You Can Do </a:t>
            </a:r>
            <a:r>
              <a:rPr lang="en-US" sz="1800" dirty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932738" cy="51816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sz="2300" i="1" dirty="0"/>
              <a:t>In Preparing a Claim</a:t>
            </a:r>
          </a:p>
          <a:p>
            <a:pPr eaLnBrk="1" hangingPunct="1">
              <a:defRPr/>
            </a:pPr>
            <a:r>
              <a:rPr lang="en-US" sz="2300" dirty="0"/>
              <a:t>Use today’s material to make sense of information in MST-related claims</a:t>
            </a:r>
          </a:p>
          <a:p>
            <a:pPr eaLnBrk="1" hangingPunct="1">
              <a:defRPr/>
            </a:pPr>
            <a:endParaRPr lang="en-US" sz="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200" dirty="0">
                <a:solidFill>
                  <a:prstClr val="white"/>
                </a:solidFill>
              </a:rPr>
              <a:t>“When preparing letters of notification or rating decisions in personal trauma cases, use a tone that conveys sensitivity and compassion, regardless of whether the claim is granted or denied.”</a:t>
            </a:r>
          </a:p>
          <a:p>
            <a:pPr algn="r" eaLnBrk="1" hangingPunct="1">
              <a:buFont typeface="Arial" pitchFamily="34" charset="0"/>
              <a:buNone/>
              <a:defRPr/>
            </a:pPr>
            <a:r>
              <a:rPr lang="en-US" sz="1800" i="1" dirty="0">
                <a:solidFill>
                  <a:prstClr val="white"/>
                </a:solidFill>
              </a:rPr>
              <a:t>M21-1MR, Part III, Subpart iv, Chapter 4, Section H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>
                <a:solidFill>
                  <a:prstClr val="white"/>
                </a:solidFill>
              </a:rPr>
              <a:t>	</a:t>
            </a:r>
            <a:endParaRPr lang="en-US" sz="2200" dirty="0">
              <a:solidFill>
                <a:prstClr val="white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200" dirty="0">
                <a:solidFill>
                  <a:prstClr val="white"/>
                </a:solidFill>
              </a:rPr>
              <a:t>Be cautious when using the word ‘Evidence’</a:t>
            </a:r>
          </a:p>
          <a:p>
            <a:pPr eaLnBrk="1" hangingPunct="1">
              <a:defRPr/>
            </a:pPr>
            <a:endParaRPr lang="en-US" sz="23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7041-BF2D-4D77-BD91-70EDDEEF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from the field…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47B07-6ED4-4738-84FE-171E8B503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Suggest to Veterans to engage in Trauma focused treatment first</a:t>
            </a:r>
          </a:p>
          <a:p>
            <a:pPr lvl="1"/>
            <a:r>
              <a:rPr lang="en-US" sz="2800" dirty="0"/>
              <a:t>Treatment may improve their: </a:t>
            </a:r>
          </a:p>
          <a:p>
            <a:pPr lvl="2"/>
            <a:r>
              <a:rPr lang="en-US" sz="1800" dirty="0"/>
              <a:t>Ability to recall trauma</a:t>
            </a:r>
          </a:p>
          <a:p>
            <a:pPr lvl="2"/>
            <a:r>
              <a:rPr lang="en-US" sz="1800" dirty="0"/>
              <a:t>Ability to make connections between the MST and their civilian life</a:t>
            </a:r>
          </a:p>
          <a:p>
            <a:pPr lvl="2"/>
            <a:r>
              <a:rPr lang="en-US" sz="1800" dirty="0"/>
              <a:t>Ability to tolerate talking about their trauma</a:t>
            </a:r>
          </a:p>
          <a:p>
            <a:pPr lvl="2"/>
            <a:r>
              <a:rPr lang="en-US" sz="1800" dirty="0"/>
              <a:t>Ability to write a nexus statement</a:t>
            </a:r>
          </a:p>
          <a:p>
            <a:pPr lvl="3"/>
            <a:r>
              <a:rPr lang="en-US" sz="1800" dirty="0"/>
              <a:t>Can use an Impact Statement from therapy</a:t>
            </a:r>
          </a:p>
          <a:p>
            <a:pPr lvl="2"/>
            <a:r>
              <a:rPr lang="en-US" sz="1800" dirty="0"/>
              <a:t>Understand their symptoms in relation to filing the claim</a:t>
            </a:r>
          </a:p>
          <a:p>
            <a:pPr lvl="2"/>
            <a:endParaRPr lang="en-US" dirty="0"/>
          </a:p>
          <a:p>
            <a:pPr lvl="2"/>
            <a:r>
              <a:rPr lang="en-US" sz="1800" dirty="0"/>
              <a:t>But they may worry that treatment will be used against them </a:t>
            </a:r>
          </a:p>
          <a:p>
            <a:pPr lvl="2"/>
            <a:r>
              <a:rPr lang="en-US" sz="1800" dirty="0"/>
              <a:t>They worry that if they recover, they will be denied or lose what they get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52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Handling Strong Reactions</a:t>
            </a:r>
          </a:p>
        </p:txBody>
      </p:sp>
      <p:sp>
        <p:nvSpPr>
          <p:cNvPr id="51205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32738" cy="49530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800" dirty="0"/>
              <a:t>Inevitably, there will be times when Veterans have strong reactions to the claims process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/>
              <a:t>At these times, it can be helpful to: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400" dirty="0"/>
              <a:t>Listen empathically, acknowledging the Veteran’s distress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400" dirty="0"/>
              <a:t>Apologize, if appropriate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400" dirty="0"/>
              <a:t>Explain the reasoning behind your behavior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400" dirty="0"/>
              <a:t>Ask the Veteran what you can do to help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93" y="322764"/>
            <a:ext cx="8131343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/>
              <a:t>Resources &amp; Ways to Learn More</a:t>
            </a:r>
            <a:endParaRPr lang="en-US" sz="2000" dirty="0"/>
          </a:p>
        </p:txBody>
      </p:sp>
      <p:sp>
        <p:nvSpPr>
          <p:cNvPr id="55301" name="Content Placeholder 2"/>
          <p:cNvSpPr>
            <a:spLocks noGrp="1"/>
          </p:cNvSpPr>
          <p:nvPr>
            <p:ph idx="1"/>
          </p:nvPr>
        </p:nvSpPr>
        <p:spPr>
          <a:xfrm>
            <a:off x="247650" y="1608138"/>
            <a:ext cx="8401050" cy="7350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latin typeface="+mj-lt"/>
                <a:cs typeface="Arial" charset="0"/>
              </a:rPr>
              <a:t>Your local VAMC’s MST Coordinator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rgbClr val="C4E884"/>
              </a:solidFill>
              <a:latin typeface="Arial" charset="0"/>
              <a:cs typeface="Arial" charset="0"/>
            </a:endParaRPr>
          </a:p>
          <a:p>
            <a:pPr lvl="1" eaLnBrk="1" hangingPunct="1">
              <a:buFontTx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2" cstate="print"/>
          <a:srcRect t="17500" r="4688" b="6250"/>
          <a:stretch>
            <a:fillRect/>
          </a:stretch>
        </p:blipFill>
        <p:spPr bwMode="auto">
          <a:xfrm>
            <a:off x="6705600" y="2667000"/>
            <a:ext cx="1981200" cy="125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5"/>
          <p:cNvPicPr>
            <a:picLocks noChangeAspect="1" noChangeArrowheads="1"/>
          </p:cNvPicPr>
          <p:nvPr/>
        </p:nvPicPr>
        <p:blipFill>
          <a:blip r:embed="rId3" cstate="print"/>
          <a:srcRect t="24573" r="37500" b="11539"/>
          <a:stretch>
            <a:fillRect/>
          </a:stretch>
        </p:blipFill>
        <p:spPr bwMode="auto">
          <a:xfrm>
            <a:off x="6858000" y="46482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5105400"/>
            <a:ext cx="65151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92100" indent="-292100" fontAlgn="auto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  <a:cs typeface="Arial" pitchFamily="34" charset="0"/>
              </a:rPr>
              <a:t>VA Internet website</a:t>
            </a:r>
          </a:p>
          <a:p>
            <a:pPr marL="749300" lvl="1" indent="-2921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92D050"/>
                </a:solidFill>
                <a:latin typeface="+mj-lt"/>
                <a:cs typeface="Arial" pitchFamily="34" charset="0"/>
              </a:rPr>
              <a:t>www.mentalhealth.va.gov/msthome.asp  </a:t>
            </a:r>
          </a:p>
          <a:p>
            <a:pPr marL="749300" lvl="1" indent="-2921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  <a:cs typeface="Arial" pitchFamily="34" charset="0"/>
              </a:rPr>
              <a:t>Accessible by Veterans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305" name="TextBox 8"/>
          <p:cNvSpPr txBox="1">
            <a:spLocks noChangeArrowheads="1"/>
          </p:cNvSpPr>
          <p:nvPr/>
        </p:nvSpPr>
        <p:spPr bwMode="auto">
          <a:xfrm>
            <a:off x="381000" y="2362200"/>
            <a:ext cx="739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>
              <a:buClr>
                <a:srgbClr val="92D050"/>
              </a:buClr>
              <a:buSzPct val="95000"/>
              <a:buFont typeface="Arial" charset="0"/>
              <a:buChar char="•"/>
              <a:defRPr/>
            </a:pPr>
            <a:r>
              <a:rPr lang="en-US" sz="2400" dirty="0">
                <a:latin typeface="+mj-lt"/>
              </a:rPr>
              <a:t>VA Intranet MST Resource Homepage</a:t>
            </a:r>
          </a:p>
          <a:p>
            <a:pPr marL="639763" lvl="1" indent="-228600">
              <a:spcBef>
                <a:spcPts val="4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92D050"/>
                </a:solidFill>
                <a:latin typeface="+mj-lt"/>
              </a:rPr>
              <a:t>vaww.mst.va.gov</a:t>
            </a:r>
          </a:p>
          <a:p>
            <a:pPr marL="639763" lvl="1" indent="-228600">
              <a:spcBef>
                <a:spcPts val="4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Accessible by VA staff</a:t>
            </a:r>
          </a:p>
          <a:p>
            <a:pPr marL="639763" lvl="1" indent="-228600">
              <a:spcBef>
                <a:spcPts val="4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Educational handouts for staff</a:t>
            </a:r>
          </a:p>
          <a:p>
            <a:pPr marL="639763" lvl="1" indent="-228600">
              <a:spcBef>
                <a:spcPts val="4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Veteran outreach/informational materials</a:t>
            </a:r>
          </a:p>
          <a:p>
            <a:pPr marL="639763" lvl="1" indent="-228600">
              <a:spcBef>
                <a:spcPts val="4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List of facility MST Coordinators</a:t>
            </a:r>
            <a:endParaRPr lang="en-US" sz="2400" dirty="0">
              <a:latin typeface="+mj-lt"/>
            </a:endParaRPr>
          </a:p>
        </p:txBody>
      </p:sp>
      <p:sp>
        <p:nvSpPr>
          <p:cNvPr id="52234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445500" y="6159500"/>
            <a:ext cx="685800" cy="6223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46C86D-40C9-43A7-ACB4-7EF80F7725F8}" type="slidenum">
              <a:rPr lang="en-US" sz="1400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40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143000"/>
          </a:xfrm>
        </p:spPr>
        <p:txBody>
          <a:bodyPr/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Thank you for the important 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work you do to help VA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assist MST survivors! </a:t>
            </a:r>
            <a:br>
              <a:rPr lang="en-US" b="0" dirty="0">
                <a:solidFill>
                  <a:schemeClr val="tx1"/>
                </a:solidFill>
              </a:rPr>
            </a:br>
            <a:br>
              <a:rPr lang="en-US" b="0" dirty="0">
                <a:solidFill>
                  <a:schemeClr val="tx1"/>
                </a:solidFill>
              </a:rPr>
            </a:br>
            <a:br>
              <a:rPr lang="en-US" b="0" dirty="0">
                <a:solidFill>
                  <a:schemeClr val="tx1"/>
                </a:solidFill>
              </a:rPr>
            </a:br>
            <a:endParaRPr lang="en-US" b="0" u="sng" dirty="0">
              <a:solidFill>
                <a:srgbClr val="C4E88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2C73FA-C8BB-4EE4-A15C-6A2ADBED7BC2}"/>
              </a:ext>
            </a:extLst>
          </p:cNvPr>
          <p:cNvSpPr txBox="1"/>
          <p:nvPr/>
        </p:nvSpPr>
        <p:spPr>
          <a:xfrm>
            <a:off x="1981200" y="3657600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Please, don’t hesitate to reach to me. </a:t>
            </a:r>
          </a:p>
          <a:p>
            <a:r>
              <a:rPr lang="en-US" dirty="0"/>
              <a:t>Lisa Shoemaker, LCSW</a:t>
            </a:r>
          </a:p>
          <a:p>
            <a:r>
              <a:rPr lang="en-US" dirty="0"/>
              <a:t>(727)398-6661  x17170</a:t>
            </a:r>
          </a:p>
          <a:p>
            <a:r>
              <a:rPr lang="en-US" dirty="0">
                <a:hlinkClick r:id="rId2"/>
              </a:rPr>
              <a:t>Lisa.Shoemaker@VA.GOV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93" y="322764"/>
            <a:ext cx="8131343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/>
              <a:t>What is MST?</a:t>
            </a:r>
          </a:p>
        </p:txBody>
      </p:sp>
      <p:sp>
        <p:nvSpPr>
          <p:cNvPr id="20485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9069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Pct val="90000"/>
              <a:buFont typeface="Arial" charset="0"/>
              <a:buChar char="•"/>
            </a:pPr>
            <a:r>
              <a:rPr lang="en-US" sz="2400" dirty="0"/>
              <a:t>VA’s definition of MST comes from federal law but in general is </a:t>
            </a:r>
            <a:r>
              <a:rPr lang="en-US" sz="2400" dirty="0">
                <a:solidFill>
                  <a:srgbClr val="C4E884"/>
                </a:solidFill>
              </a:rPr>
              <a:t>sexual assault or repeated, threatening sexual harassment </a:t>
            </a:r>
            <a:r>
              <a:rPr lang="en-US" sz="2400" dirty="0"/>
              <a:t>that occurred while a Veteran was on active duty or active duty for training</a:t>
            </a:r>
          </a:p>
          <a:p>
            <a:pPr marL="639763" lvl="1" eaLnBrk="1" hangingPunct="1">
              <a:spcBef>
                <a:spcPct val="0"/>
              </a:spcBef>
              <a:buSzPct val="70000"/>
            </a:pPr>
            <a:r>
              <a:rPr lang="en-US" sz="2200" dirty="0"/>
              <a:t>MST can occur on or off base, while a Veteran was on or off duty</a:t>
            </a:r>
          </a:p>
          <a:p>
            <a:pPr marL="639763" lvl="1" eaLnBrk="1" hangingPunct="1">
              <a:spcBef>
                <a:spcPct val="0"/>
              </a:spcBef>
              <a:buSzPct val="70000"/>
            </a:pPr>
            <a:r>
              <a:rPr lang="en-US" sz="2200" dirty="0"/>
              <a:t>Perpetrators can be men or women, military personnel or civilians, superiors or subordinates in the chain of command, strangers, friends, or intimate partners</a:t>
            </a:r>
          </a:p>
          <a:p>
            <a:pPr marL="639763" lvl="1" eaLnBrk="1" hangingPunct="1">
              <a:spcBef>
                <a:spcPct val="0"/>
              </a:spcBef>
              <a:buSzPct val="70000"/>
            </a:pPr>
            <a:r>
              <a:rPr lang="en-US" sz="2200" dirty="0"/>
              <a:t>Veterans from all eras of service have reported experiencing MST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445500" y="6159500"/>
            <a:ext cx="685800" cy="6223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75C67E-28DA-468B-94EB-9C03821B7CD2}" type="slidenum">
              <a:rPr lang="en-US" sz="1400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40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Is MST? </a:t>
            </a:r>
            <a:r>
              <a:rPr lang="en-US" sz="1800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32738" cy="4522788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2900" dirty="0"/>
              <a:t>Any sort of sexual activity in which someone is involved against his or her will.  </a:t>
            </a:r>
          </a:p>
          <a:p>
            <a:pPr marL="342900" indent="-342900" eaLnBrk="1" hangingPunct="1">
              <a:defRPr/>
            </a:pPr>
            <a:r>
              <a:rPr lang="en-US" sz="2900" dirty="0"/>
              <a:t>Someone may be…</a:t>
            </a:r>
          </a:p>
          <a:p>
            <a:pPr marL="742950" lvl="1" indent="-285750" eaLnBrk="1" hangingPunct="1">
              <a:defRPr/>
            </a:pPr>
            <a:r>
              <a:rPr lang="en-US" sz="2700" dirty="0"/>
              <a:t>Pressured into sexual activities (e.g., with threats of consequences)</a:t>
            </a:r>
          </a:p>
          <a:p>
            <a:pPr marL="742950" lvl="1" indent="-285750" eaLnBrk="1" hangingPunct="1">
              <a:defRPr/>
            </a:pPr>
            <a:r>
              <a:rPr lang="en-US" sz="2700" dirty="0"/>
              <a:t>Unable to consent to sexual activities (e.g., intoxicated)</a:t>
            </a:r>
          </a:p>
          <a:p>
            <a:pPr marL="742950" lvl="1" indent="-285750" eaLnBrk="1" hangingPunct="1">
              <a:defRPr/>
            </a:pPr>
            <a:r>
              <a:rPr lang="en-US" sz="2700" dirty="0"/>
              <a:t>Physically forced into participation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Is MST? </a:t>
            </a:r>
            <a:r>
              <a:rPr lang="en-US" sz="1800" dirty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32738" cy="4522788"/>
          </a:xfrm>
        </p:spPr>
        <p:txBody>
          <a:bodyPr/>
          <a:lstStyle/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sz="2900" dirty="0">
                <a:solidFill>
                  <a:prstClr val="white"/>
                </a:solidFill>
              </a:rPr>
              <a:t>Can involve unwanted touching, grabbing, oral sex, anal sex, sexual penetration with an object and/or sexual intercourse.  Physical force may or may not be used.</a:t>
            </a:r>
          </a:p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sz="2900" dirty="0">
                <a:solidFill>
                  <a:prstClr val="white"/>
                </a:solidFill>
              </a:rPr>
              <a:t>Other examples include threatening and unwelcome sexual advances, unwanted sexual touching or grabbing, or threatening, offensive remarks about a person’s body or sexual activities.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1393" y="322764"/>
            <a:ext cx="8131343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/>
              <a:t>How Common is MST?</a:t>
            </a:r>
          </a:p>
        </p:txBody>
      </p:sp>
      <p:sp>
        <p:nvSpPr>
          <p:cNvPr id="23557" name="Content Placeholder 5"/>
          <p:cNvSpPr>
            <a:spLocks noGrp="1"/>
          </p:cNvSpPr>
          <p:nvPr>
            <p:ph idx="1"/>
          </p:nvPr>
        </p:nvSpPr>
        <p:spPr>
          <a:xfrm>
            <a:off x="554038" y="1524000"/>
            <a:ext cx="7988300" cy="4829175"/>
          </a:xfrm>
        </p:spPr>
        <p:txBody>
          <a:bodyPr/>
          <a:lstStyle/>
          <a:p>
            <a:pPr marL="26988" indent="0" eaLnBrk="1" hangingPunct="1">
              <a:spcBef>
                <a:spcPct val="0"/>
              </a:spcBef>
              <a:buSzPct val="90000"/>
              <a:buNone/>
            </a:pPr>
            <a:r>
              <a:rPr lang="en-US" sz="2400" dirty="0"/>
              <a:t>This can be difficult to know, as sexual trauma is frequently underreported</a:t>
            </a:r>
          </a:p>
          <a:p>
            <a:pPr eaLnBrk="1" hangingPunct="1">
              <a:spcBef>
                <a:spcPct val="0"/>
              </a:spcBef>
              <a:buSzPct val="90000"/>
              <a:buFont typeface="Arial" charset="0"/>
              <a:buChar char="•"/>
            </a:pPr>
            <a:endParaRPr lang="en-US" sz="2400" dirty="0"/>
          </a:p>
          <a:p>
            <a:pPr eaLnBrk="1" hangingPunct="1">
              <a:spcBef>
                <a:spcPct val="0"/>
              </a:spcBef>
              <a:buSzPct val="90000"/>
              <a:buFont typeface="Arial" charset="0"/>
              <a:buChar char="•"/>
            </a:pPr>
            <a:r>
              <a:rPr lang="en-US" sz="2400" dirty="0"/>
              <a:t>About </a:t>
            </a:r>
            <a:r>
              <a:rPr lang="en-US" sz="2400" dirty="0">
                <a:solidFill>
                  <a:srgbClr val="C4E884"/>
                </a:solidFill>
              </a:rPr>
              <a:t>1 in 3 women and 1 in 50 men </a:t>
            </a:r>
            <a:r>
              <a:rPr lang="en-US" sz="2400" dirty="0"/>
              <a:t>have told their VHA healthcare provider that they experienced sexual trauma in the military.  </a:t>
            </a:r>
          </a:p>
          <a:p>
            <a:pPr eaLnBrk="1" hangingPunct="1">
              <a:spcBef>
                <a:spcPct val="0"/>
              </a:spcBef>
              <a:buSzPct val="90000"/>
              <a:buFont typeface="Arial" charset="0"/>
              <a:buChar char="•"/>
            </a:pPr>
            <a:endParaRPr lang="en-US" sz="2400" dirty="0"/>
          </a:p>
          <a:p>
            <a:pPr eaLnBrk="1" hangingPunct="1">
              <a:spcBef>
                <a:spcPct val="0"/>
              </a:spcBef>
              <a:buSzPct val="90000"/>
              <a:buFont typeface="Arial" charset="0"/>
              <a:buChar char="•"/>
            </a:pPr>
            <a:r>
              <a:rPr lang="en-US" sz="2400" dirty="0"/>
              <a:t>Although women experience MST in higher proportions than do men, because of the large number of men in the military </a:t>
            </a:r>
            <a:r>
              <a:rPr lang="en-US" sz="2400" dirty="0">
                <a:solidFill>
                  <a:srgbClr val="C4E884"/>
                </a:solidFill>
              </a:rPr>
              <a:t>there are significant numbers of men </a:t>
            </a:r>
            <a:r>
              <a:rPr lang="en-US" sz="2400" u="sng" dirty="0">
                <a:solidFill>
                  <a:srgbClr val="C4E884"/>
                </a:solidFill>
              </a:rPr>
              <a:t>and</a:t>
            </a:r>
            <a:r>
              <a:rPr lang="en-US" sz="2400" dirty="0">
                <a:solidFill>
                  <a:srgbClr val="C4E884"/>
                </a:solidFill>
              </a:rPr>
              <a:t> women </a:t>
            </a:r>
            <a:r>
              <a:rPr lang="en-US" sz="2400" dirty="0"/>
              <a:t>seen in VA who have experienced MST.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endParaRPr lang="en-US" dirty="0"/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445500" y="6159500"/>
            <a:ext cx="685800" cy="6223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8CAA20-6C33-4623-88B4-D9FD64CED012}" type="slidenum">
              <a:rPr lang="en-US" sz="1400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40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CF635-A96A-4D24-8856-866963F0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Veterans not seen at 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D3C9-11F9-42B6-BBD5-A83AD50ED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4999"/>
            <a:ext cx="7932420" cy="4065495"/>
          </a:xfrm>
        </p:spPr>
        <p:txBody>
          <a:bodyPr/>
          <a:lstStyle/>
          <a:p>
            <a:r>
              <a:rPr lang="en-US" dirty="0"/>
              <a:t>There are 9 Million Veterans enrolled in VA</a:t>
            </a:r>
          </a:p>
          <a:p>
            <a:endParaRPr lang="en-US" dirty="0"/>
          </a:p>
          <a:p>
            <a:r>
              <a:rPr lang="en-US" dirty="0"/>
              <a:t>There are 19 million Veterans in the US</a:t>
            </a:r>
          </a:p>
          <a:p>
            <a:pPr lvl="1"/>
            <a:r>
              <a:rPr lang="en-US" dirty="0"/>
              <a:t>15.8 Million Male Veterans</a:t>
            </a:r>
          </a:p>
          <a:p>
            <a:pPr lvl="1"/>
            <a:r>
              <a:rPr lang="en-US" dirty="0"/>
              <a:t>1.64 Million Female Veterans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10 Million Veterans that we don’t know about</a:t>
            </a:r>
          </a:p>
          <a:p>
            <a:pPr marL="484188" lvl="2" indent="0">
              <a:buNone/>
            </a:pPr>
            <a:r>
              <a:rPr lang="en-US" dirty="0"/>
              <a:t>	That could be upwards of</a:t>
            </a:r>
          </a:p>
          <a:p>
            <a:pPr lvl="2"/>
            <a:r>
              <a:rPr lang="en-US" dirty="0"/>
              <a:t> 200,000 more male Veterans</a:t>
            </a:r>
          </a:p>
          <a:p>
            <a:pPr lvl="2"/>
            <a:r>
              <a:rPr lang="en-US" dirty="0"/>
              <a:t> 300,000 more female Veterans </a:t>
            </a:r>
          </a:p>
          <a:p>
            <a:pPr marL="484188" lvl="2" indent="0">
              <a:buNone/>
            </a:pPr>
            <a:r>
              <a:rPr lang="en-US" dirty="0"/>
              <a:t>	That could use our help </a:t>
            </a:r>
          </a:p>
          <a:p>
            <a:pPr lvl="2"/>
            <a:endParaRPr lang="en-US" dirty="0"/>
          </a:p>
          <a:p>
            <a:pPr lvl="3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4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93" y="322764"/>
            <a:ext cx="813134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VHA’s Response to MST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988300" cy="46894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SzPct val="90000"/>
              <a:defRPr/>
            </a:pPr>
            <a:r>
              <a:rPr lang="en-US" sz="2800" dirty="0"/>
              <a:t>VA is legally mandated to provide treatment for conditions related to MST, provide clinical staff with training on MST, and engage in outreach to Veterans about services available</a:t>
            </a:r>
          </a:p>
          <a:p>
            <a:pPr eaLnBrk="1" fontAlgn="auto" hangingPunct="1">
              <a:spcAft>
                <a:spcPts val="600"/>
              </a:spcAft>
              <a:buSzPct val="90000"/>
              <a:defRPr/>
            </a:pPr>
            <a:r>
              <a:rPr lang="en-US" sz="2800" dirty="0"/>
              <a:t>VHA has also established national policy that:</a:t>
            </a:r>
          </a:p>
          <a:p>
            <a:pPr marL="484632" lvl="1" eaLnBrk="1" fontAlgn="auto" hangingPunct="1">
              <a:spcAft>
                <a:spcPts val="600"/>
              </a:spcAft>
              <a:buSzPct val="7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C4E884"/>
                </a:solidFill>
              </a:rPr>
              <a:t> All Veterans </a:t>
            </a:r>
            <a:r>
              <a:rPr lang="en-US" sz="2400" dirty="0"/>
              <a:t>seen in VHA must be </a:t>
            </a:r>
            <a:r>
              <a:rPr lang="en-US" sz="2400" dirty="0">
                <a:solidFill>
                  <a:srgbClr val="C4E884"/>
                </a:solidFill>
              </a:rPr>
              <a:t>screened </a:t>
            </a:r>
            <a:r>
              <a:rPr lang="en-US" sz="2400" dirty="0"/>
              <a:t>for MST</a:t>
            </a:r>
          </a:p>
          <a:p>
            <a:pPr marL="484632" lvl="1" eaLnBrk="1" fontAlgn="auto" hangingPunct="1">
              <a:spcAft>
                <a:spcPts val="600"/>
              </a:spcAft>
              <a:buSzPct val="7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C4E884"/>
                </a:solidFill>
              </a:rPr>
              <a:t>All treatment </a:t>
            </a:r>
            <a:r>
              <a:rPr lang="en-US" sz="2400" dirty="0"/>
              <a:t>(including medications) for physical and mental conditions related to MST is </a:t>
            </a:r>
            <a:r>
              <a:rPr lang="en-US" sz="2400" dirty="0">
                <a:solidFill>
                  <a:srgbClr val="C4E884"/>
                </a:solidFill>
              </a:rPr>
              <a:t>free, </a:t>
            </a:r>
            <a:r>
              <a:rPr lang="en-US" sz="2400" dirty="0"/>
              <a:t>with no limit on duration</a:t>
            </a:r>
          </a:p>
          <a:p>
            <a:pPr marL="484632" lvl="1" eaLnBrk="1" fontAlgn="auto" hangingPunct="1">
              <a:spcAft>
                <a:spcPts val="600"/>
              </a:spcAft>
              <a:buSzPct val="7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C4E884"/>
                </a:solidFill>
              </a:rPr>
              <a:t>Every VHA facility </a:t>
            </a:r>
            <a:r>
              <a:rPr lang="en-US" sz="2400" dirty="0"/>
              <a:t>must have a designated </a:t>
            </a:r>
            <a:r>
              <a:rPr lang="en-US" sz="2400" dirty="0">
                <a:solidFill>
                  <a:srgbClr val="C4E884"/>
                </a:solidFill>
              </a:rPr>
              <a:t>MST Coordinator </a:t>
            </a:r>
            <a:r>
              <a:rPr lang="en-US" sz="2400" dirty="0"/>
              <a:t>to serve as a point person for MST issues at the facility</a:t>
            </a:r>
          </a:p>
          <a:p>
            <a:pPr marL="484632" lvl="1" algn="r" eaLnBrk="1" fontAlgn="auto" hangingPunct="1">
              <a:spcAft>
                <a:spcPts val="0"/>
              </a:spcAft>
              <a:buSzPct val="70000"/>
              <a:buFont typeface="Arial" charset="0"/>
              <a:buNone/>
              <a:defRPr/>
            </a:pPr>
            <a:r>
              <a:rPr lang="en-US" sz="2400" i="1" dirty="0"/>
              <a:t>VHA Directive 2010-033</a:t>
            </a:r>
          </a:p>
          <a:p>
            <a:pPr marL="484632" lvl="1" algn="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445500" y="6159500"/>
            <a:ext cx="685800" cy="6223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574B2D-48CB-4571-B3EA-52174FABF728}" type="slidenum">
              <a:rPr lang="en-US" sz="1400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400">
              <a:latin typeface="Arial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ilored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georgia - georgia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Tailored">
      <a:fillStyleLst>
        <a:gradFill rotWithShape="1">
          <a:gsLst>
            <a:gs pos="0">
              <a:schemeClr val="phClr">
                <a:tint val="90000"/>
                <a:satMod val="125000"/>
              </a:schemeClr>
            </a:gs>
            <a:gs pos="100000">
              <a:schemeClr val="phClr">
                <a:shade val="80000"/>
                <a:sat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atMod val="150000"/>
              </a:schemeClr>
            </a:gs>
            <a:gs pos="35000">
              <a:schemeClr val="phClr">
                <a:tint val="65000"/>
                <a:satMod val="175000"/>
              </a:schemeClr>
            </a:gs>
            <a:gs pos="100000">
              <a:schemeClr val="phClr">
                <a:tint val="55000"/>
                <a:satMod val="200000"/>
              </a:schemeClr>
            </a:gs>
            <a:gs pos="100000">
              <a:schemeClr val="phClr">
                <a:tint val="50000"/>
                <a:satMod val="225000"/>
              </a:schemeClr>
            </a:gs>
          </a:gsLst>
          <a:path path="circle">
            <a:fillToRect l="10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8000"/>
                <a:satMod val="115000"/>
              </a:schemeClr>
              <a:schemeClr val="phClr">
                <a:tint val="84000"/>
                <a:satMod val="135000"/>
              </a:schemeClr>
            </a:duotone>
          </a:blip>
          <a:tile tx="0" ty="0" sx="100000" sy="100000" flip="none" algn="tl"/>
        </a:blipFill>
      </a:fillStyleLst>
      <a:lnStyleLst>
        <a:ln w="63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</a:lnStyleLst>
      <a:effectStyleLst>
        <a:effectStyle>
          <a:effectLst>
            <a:softEdge rad="25400"/>
          </a:effectLst>
        </a:effectStyle>
        <a:effectStyle>
          <a:effectLst>
            <a:innerShdw blurRad="76200" dist="12700" dir="13500000">
              <a:srgbClr val="FFFFFF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3600000"/>
            </a:lightRig>
          </a:scene3d>
          <a:sp3d>
            <a:bevelT w="12700" h="25400" prst="softRound"/>
          </a:sp3d>
        </a:effectStyle>
        <a:effectStyle>
          <a:effectLst>
            <a:outerShdw blurRad="38100" dist="25400" dir="5400000" sx="102000" sy="102000" rotWithShape="0">
              <a:srgbClr val="80808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woPt" dir="l">
              <a:rot lat="0" lon="0" rev="4200000"/>
            </a:lightRig>
          </a:scene3d>
          <a:sp3d prstMaterial="softmetal">
            <a:bevelT w="127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80000"/>
                <a:shade val="99000"/>
                <a:satMod val="1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shade val="82000"/>
                <a:satMod val="115000"/>
              </a:schemeClr>
              <a:schemeClr val="phClr">
                <a:tint val="90000"/>
                <a:satMod val="13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71A15725C5E444B9F9F948B3BBE554" ma:contentTypeVersion="0" ma:contentTypeDescription="Create a new document." ma:contentTypeScope="" ma:versionID="047c59d4244831d2088b412b80dc997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582C52B-01F2-4311-B084-0D84BB6961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2A143E-8646-4058-B4F9-5B65500CEF0C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DA35A69-3ABE-4888-8A8C-591C8BBD96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Tailored</Template>
  <TotalTime>6695</TotalTime>
  <Words>2701</Words>
  <Application>Microsoft Office PowerPoint</Application>
  <PresentationFormat>On-screen Show (4:3)</PresentationFormat>
  <Paragraphs>342</Paragraphs>
  <Slides>35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Georgia</vt:lpstr>
      <vt:lpstr>Wingdings</vt:lpstr>
      <vt:lpstr>Wingdings 2</vt:lpstr>
      <vt:lpstr>Tailored</vt:lpstr>
      <vt:lpstr>Veterans Who Experienced  Military Sexual Trauma or           Other Forms of Personal Trauma</vt:lpstr>
      <vt:lpstr>Agenda</vt:lpstr>
      <vt:lpstr>Why This Topic?</vt:lpstr>
      <vt:lpstr>What is MST?</vt:lpstr>
      <vt:lpstr>What Is MST? (cont.)</vt:lpstr>
      <vt:lpstr>What Is MST? (cont.)</vt:lpstr>
      <vt:lpstr>How Common is MST?</vt:lpstr>
      <vt:lpstr>Veterans not seen at VA</vt:lpstr>
      <vt:lpstr>VHA’s Response to MST</vt:lpstr>
      <vt:lpstr>Considerations for MST </vt:lpstr>
      <vt:lpstr>Diagnoses &amp; Difficulties Commonly Associated With Sexual Trauma</vt:lpstr>
      <vt:lpstr>Diagnoses &amp; Difficulties Commonly Associated With Sexual Trauma (cont.)</vt:lpstr>
      <vt:lpstr>Not All Traumas Are Created Equal (cont.)</vt:lpstr>
      <vt:lpstr>Not All Traumas Are Created Equal</vt:lpstr>
      <vt:lpstr>PowerPoint Presentation</vt:lpstr>
      <vt:lpstr>Psychological Trauma</vt:lpstr>
      <vt:lpstr>PowerPoint Presentation</vt:lpstr>
      <vt:lpstr>Distinctive and Complicating Aspects of Experiencing MST</vt:lpstr>
      <vt:lpstr>Distinctive and Complicating Aspects of Experiencing MST (cont.)</vt:lpstr>
      <vt:lpstr>Distinctive and Complicating Aspects of Experiencing MST (cont.)</vt:lpstr>
      <vt:lpstr>How Might This Show Up for the Service Member?</vt:lpstr>
      <vt:lpstr>How Might This Show Up in Service or Medical Records? (cont.)</vt:lpstr>
      <vt:lpstr>How Might This Show Up throughout a Veterans Life?</vt:lpstr>
      <vt:lpstr>Overall…</vt:lpstr>
      <vt:lpstr>PowerPoint Presentation</vt:lpstr>
      <vt:lpstr>Experience of  the VBA Claims Process</vt:lpstr>
      <vt:lpstr>Experience of the VBA Claims Process (cont.)</vt:lpstr>
      <vt:lpstr>How Might This Show Up in Your Interactions With Veterans Who Experienced MST?</vt:lpstr>
      <vt:lpstr>Things You Can Do</vt:lpstr>
      <vt:lpstr>Things You Can Do (cont.)</vt:lpstr>
      <vt:lpstr>Things You Can Do (cont.)</vt:lpstr>
      <vt:lpstr>Suggestions from the field…</vt:lpstr>
      <vt:lpstr>Handling Strong Reactions</vt:lpstr>
      <vt:lpstr>Resources &amp; Ways to Learn More</vt:lpstr>
      <vt:lpstr>Thank you for the important  work you do to help VA assist MST survivors!    </vt:lpstr>
    </vt:vector>
  </TitlesOfParts>
  <Company>Department of Veterans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Margret Bell</dc:creator>
  <cp:lastModifiedBy>Shoemaker, Lisa</cp:lastModifiedBy>
  <cp:revision>2535</cp:revision>
  <dcterms:created xsi:type="dcterms:W3CDTF">2011-02-08T16:13:26Z</dcterms:created>
  <dcterms:modified xsi:type="dcterms:W3CDTF">2021-09-24T20:39:06Z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0x0101005F71A15725C5E444B9F9F948B3BBE554</vt:lpwstr>
  </property>
</Properties>
</file>