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ppt/media/image34.jpg" ContentType="image/jpeg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257" r:id="rId3"/>
    <p:sldId id="259" r:id="rId4"/>
    <p:sldId id="258" r:id="rId5"/>
    <p:sldId id="260" r:id="rId6"/>
    <p:sldId id="262" r:id="rId7"/>
    <p:sldId id="266" r:id="rId8"/>
    <p:sldId id="265" r:id="rId9"/>
    <p:sldId id="263" r:id="rId10"/>
    <p:sldId id="264" r:id="rId11"/>
    <p:sldId id="293" r:id="rId12"/>
    <p:sldId id="301" r:id="rId13"/>
    <p:sldId id="302" r:id="rId14"/>
    <p:sldId id="303" r:id="rId15"/>
    <p:sldId id="288" r:id="rId1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61" autoAdjust="0"/>
    <p:restoredTop sz="94660"/>
  </p:normalViewPr>
  <p:slideViewPr>
    <p:cSldViewPr>
      <p:cViewPr varScale="1">
        <p:scale>
          <a:sx n="108" d="100"/>
          <a:sy n="108" d="100"/>
        </p:scale>
        <p:origin x="120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48635" y="2236723"/>
            <a:ext cx="4046728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67155" y="2267711"/>
            <a:ext cx="3953510" cy="3863340"/>
          </a:xfrm>
          <a:custGeom>
            <a:avLst/>
            <a:gdLst/>
            <a:ahLst/>
            <a:cxnLst/>
            <a:rect l="l" t="t" r="r" b="b"/>
            <a:pathLst>
              <a:path w="3953510" h="3863340">
                <a:moveTo>
                  <a:pt x="3953255" y="0"/>
                </a:moveTo>
                <a:lnTo>
                  <a:pt x="0" y="0"/>
                </a:lnTo>
                <a:lnTo>
                  <a:pt x="0" y="3863340"/>
                </a:lnTo>
                <a:lnTo>
                  <a:pt x="3953255" y="3863340"/>
                </a:lnTo>
                <a:lnTo>
                  <a:pt x="3953255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67155" y="2267711"/>
            <a:ext cx="3953510" cy="3863340"/>
          </a:xfrm>
          <a:custGeom>
            <a:avLst/>
            <a:gdLst/>
            <a:ahLst/>
            <a:cxnLst/>
            <a:rect l="l" t="t" r="r" b="b"/>
            <a:pathLst>
              <a:path w="3953510" h="3863340">
                <a:moveTo>
                  <a:pt x="0" y="3863340"/>
                </a:moveTo>
                <a:lnTo>
                  <a:pt x="3953255" y="3863340"/>
                </a:lnTo>
                <a:lnTo>
                  <a:pt x="3953255" y="0"/>
                </a:lnTo>
                <a:lnTo>
                  <a:pt x="0" y="0"/>
                </a:lnTo>
                <a:lnTo>
                  <a:pt x="0" y="38633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58596" y="2209266"/>
            <a:ext cx="3720465" cy="3836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16473" y="2268473"/>
            <a:ext cx="2894329" cy="385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357" y="134238"/>
            <a:ext cx="798728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4988" y="2018816"/>
            <a:ext cx="7034022" cy="3226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0.jpg"/><Relationship Id="rId5" Type="http://schemas.openxmlformats.org/officeDocument/2006/relationships/image" Target="../media/image26.png"/><Relationship Id="rId10" Type="http://schemas.openxmlformats.org/officeDocument/2006/relationships/image" Target="../media/image2.png"/><Relationship Id="rId4" Type="http://schemas.openxmlformats.org/officeDocument/2006/relationships/image" Target="../media/image25.png"/><Relationship Id="rId9" Type="http://schemas.openxmlformats.org/officeDocument/2006/relationships/hyperlink" Target="http://www.800HelpFla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hyperlink" Target="http://www.helpflvets.org/" TargetMode="Externa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mailto:Lew@HelpFLVets.org" TargetMode="External"/><Relationship Id="rId4" Type="http://schemas.openxmlformats.org/officeDocument/2006/relationships/hyperlink" Target="http://www.helpflvets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1.png"/><Relationship Id="rId7" Type="http://schemas.openxmlformats.org/officeDocument/2006/relationships/hyperlink" Target="http://www.helpflvets.org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FloridaLega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37DB8-3475-EC48-BF49-505A344A5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988" y="2018816"/>
            <a:ext cx="7034022" cy="86177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CA6F38C6-F3E6-6844-96E4-E8C5529951F2}"/>
              </a:ext>
            </a:extLst>
          </p:cNvPr>
          <p:cNvSpPr/>
          <p:nvPr/>
        </p:nvSpPr>
        <p:spPr>
          <a:xfrm>
            <a:off x="228600" y="1752600"/>
            <a:ext cx="84582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689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8250" y="209169"/>
            <a:ext cx="189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Fraud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Prevention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76181" y="4100893"/>
            <a:ext cx="3209925" cy="671195"/>
            <a:chOff x="2976181" y="4100893"/>
            <a:chExt cx="3209925" cy="671195"/>
          </a:xfrm>
        </p:grpSpPr>
        <p:sp>
          <p:nvSpPr>
            <p:cNvPr id="4" name="object 4"/>
            <p:cNvSpPr/>
            <p:nvPr/>
          </p:nvSpPr>
          <p:spPr>
            <a:xfrm>
              <a:off x="2980944" y="4105655"/>
              <a:ext cx="3200400" cy="661670"/>
            </a:xfrm>
            <a:custGeom>
              <a:avLst/>
              <a:gdLst/>
              <a:ahLst/>
              <a:cxnLst/>
              <a:rect l="l" t="t" r="r" b="b"/>
              <a:pathLst>
                <a:path w="3200400" h="661670">
                  <a:moveTo>
                    <a:pt x="3200400" y="0"/>
                  </a:moveTo>
                  <a:lnTo>
                    <a:pt x="0" y="0"/>
                  </a:lnTo>
                  <a:lnTo>
                    <a:pt x="0" y="661415"/>
                  </a:lnTo>
                  <a:lnTo>
                    <a:pt x="3200400" y="661415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80944" y="4105655"/>
              <a:ext cx="3200400" cy="661670"/>
            </a:xfrm>
            <a:custGeom>
              <a:avLst/>
              <a:gdLst/>
              <a:ahLst/>
              <a:cxnLst/>
              <a:rect l="l" t="t" r="r" b="b"/>
              <a:pathLst>
                <a:path w="3200400" h="661670">
                  <a:moveTo>
                    <a:pt x="0" y="661415"/>
                  </a:moveTo>
                  <a:lnTo>
                    <a:pt x="3200400" y="661415"/>
                  </a:lnTo>
                  <a:lnTo>
                    <a:pt x="3200400" y="0"/>
                  </a:lnTo>
                  <a:lnTo>
                    <a:pt x="0" y="0"/>
                  </a:lnTo>
                  <a:lnTo>
                    <a:pt x="0" y="66141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80944" y="4105655"/>
            <a:ext cx="3200400" cy="6616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30"/>
              </a:spcBef>
            </a:pPr>
            <a:r>
              <a:rPr sz="2800" b="1" spc="-5" dirty="0">
                <a:solidFill>
                  <a:srgbClr val="002F5A"/>
                </a:solidFill>
                <a:latin typeface="Arial"/>
                <a:cs typeface="Arial"/>
              </a:rPr>
              <a:t>Scams and</a:t>
            </a:r>
            <a:r>
              <a:rPr sz="2800" b="1" spc="-15" dirty="0">
                <a:solidFill>
                  <a:srgbClr val="002F5A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F5A"/>
                </a:solidFill>
                <a:latin typeface="Arial"/>
                <a:cs typeface="Arial"/>
              </a:rPr>
              <a:t>Fraud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7908" y="1115567"/>
            <a:ext cx="7586472" cy="545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91869" y="5220970"/>
            <a:ext cx="7596505" cy="58419"/>
            <a:chOff x="991869" y="5220970"/>
            <a:chExt cx="7596505" cy="58419"/>
          </a:xfrm>
        </p:grpSpPr>
        <p:sp>
          <p:nvSpPr>
            <p:cNvPr id="9" name="object 9"/>
            <p:cNvSpPr/>
            <p:nvPr/>
          </p:nvSpPr>
          <p:spPr>
            <a:xfrm>
              <a:off x="998220" y="5227319"/>
              <a:ext cx="7583805" cy="45720"/>
            </a:xfrm>
            <a:custGeom>
              <a:avLst/>
              <a:gdLst/>
              <a:ahLst/>
              <a:cxnLst/>
              <a:rect l="l" t="t" r="r" b="b"/>
              <a:pathLst>
                <a:path w="7583805" h="45720">
                  <a:moveTo>
                    <a:pt x="7583424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45720"/>
                  </a:lnTo>
                  <a:lnTo>
                    <a:pt x="7581900" y="45720"/>
                  </a:lnTo>
                  <a:lnTo>
                    <a:pt x="7581900" y="41910"/>
                  </a:lnTo>
                  <a:lnTo>
                    <a:pt x="7583424" y="41910"/>
                  </a:lnTo>
                  <a:lnTo>
                    <a:pt x="75834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8219" y="5227320"/>
              <a:ext cx="7583805" cy="45720"/>
            </a:xfrm>
            <a:custGeom>
              <a:avLst/>
              <a:gdLst/>
              <a:ahLst/>
              <a:cxnLst/>
              <a:rect l="l" t="t" r="r" b="b"/>
              <a:pathLst>
                <a:path w="7583805" h="45720">
                  <a:moveTo>
                    <a:pt x="0" y="45719"/>
                  </a:moveTo>
                  <a:lnTo>
                    <a:pt x="7575804" y="45719"/>
                  </a:lnTo>
                  <a:lnTo>
                    <a:pt x="7579995" y="45719"/>
                  </a:lnTo>
                  <a:lnTo>
                    <a:pt x="7583424" y="42290"/>
                  </a:lnTo>
                  <a:lnTo>
                    <a:pt x="7583424" y="38099"/>
                  </a:lnTo>
                  <a:lnTo>
                    <a:pt x="7583424" y="0"/>
                  </a:lnTo>
                  <a:lnTo>
                    <a:pt x="0" y="0"/>
                  </a:lnTo>
                  <a:lnTo>
                    <a:pt x="0" y="45719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93457" y="3201923"/>
            <a:ext cx="7594600" cy="567690"/>
            <a:chOff x="993457" y="3201923"/>
            <a:chExt cx="7594600" cy="567690"/>
          </a:xfrm>
        </p:grpSpPr>
        <p:sp>
          <p:nvSpPr>
            <p:cNvPr id="12" name="object 12"/>
            <p:cNvSpPr/>
            <p:nvPr/>
          </p:nvSpPr>
          <p:spPr>
            <a:xfrm>
              <a:off x="998219" y="3244595"/>
              <a:ext cx="7585075" cy="401320"/>
            </a:xfrm>
            <a:custGeom>
              <a:avLst/>
              <a:gdLst/>
              <a:ahLst/>
              <a:cxnLst/>
              <a:rect l="l" t="t" r="r" b="b"/>
              <a:pathLst>
                <a:path w="7585075" h="401320">
                  <a:moveTo>
                    <a:pt x="7584948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7584948" y="400811"/>
                  </a:lnTo>
                  <a:lnTo>
                    <a:pt x="75849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8219" y="3244595"/>
              <a:ext cx="7585075" cy="401320"/>
            </a:xfrm>
            <a:custGeom>
              <a:avLst/>
              <a:gdLst/>
              <a:ahLst/>
              <a:cxnLst/>
              <a:rect l="l" t="t" r="r" b="b"/>
              <a:pathLst>
                <a:path w="7585075" h="401320">
                  <a:moveTo>
                    <a:pt x="0" y="400811"/>
                  </a:moveTo>
                  <a:lnTo>
                    <a:pt x="7584948" y="400811"/>
                  </a:lnTo>
                  <a:lnTo>
                    <a:pt x="7584948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0659" y="3201923"/>
              <a:ext cx="3739134" cy="56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70704" y="3201923"/>
              <a:ext cx="424421" cy="5676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56048" y="3201923"/>
              <a:ext cx="764286" cy="5676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81243" y="3201923"/>
              <a:ext cx="424421" cy="5676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66587" y="3201923"/>
              <a:ext cx="889253" cy="5676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16752" y="3201923"/>
              <a:ext cx="424421" cy="5676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2096" y="3201923"/>
              <a:ext cx="1280922" cy="5676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43928" y="3201923"/>
              <a:ext cx="424421" cy="5676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29272" y="3201923"/>
              <a:ext cx="989837" cy="5676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23822" y="3270884"/>
            <a:ext cx="6336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04795" algn="l"/>
                <a:tab pos="3270250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  <a:hlinkClick r:id="rId9"/>
              </a:rPr>
              <a:t>www.800HelpFla.com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or	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1-800-Help-Fla</a:t>
            </a:r>
            <a:r>
              <a:rPr sz="20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(435-7352)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0143" y="132587"/>
            <a:ext cx="2321052" cy="588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51432" y="1805939"/>
            <a:ext cx="5551932" cy="11338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1856" y="1261363"/>
            <a:ext cx="70751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F4E79"/>
                </a:solidFill>
                <a:latin typeface="Arial"/>
                <a:cs typeface="Arial"/>
              </a:rPr>
              <a:t>Aging </a:t>
            </a:r>
            <a:r>
              <a:rPr sz="3200" spc="-20" dirty="0">
                <a:solidFill>
                  <a:srgbClr val="1F4E79"/>
                </a:solidFill>
                <a:latin typeface="Arial"/>
                <a:cs typeface="Arial"/>
              </a:rPr>
              <a:t>Wartime </a:t>
            </a:r>
            <a:r>
              <a:rPr sz="3200" spc="-25" dirty="0">
                <a:solidFill>
                  <a:srgbClr val="1F4E79"/>
                </a:solidFill>
                <a:latin typeface="Arial"/>
                <a:cs typeface="Arial"/>
              </a:rPr>
              <a:t>Veterans </a:t>
            </a:r>
            <a:r>
              <a:rPr sz="3200" dirty="0">
                <a:solidFill>
                  <a:srgbClr val="1F4E79"/>
                </a:solidFill>
                <a:latin typeface="Arial"/>
                <a:cs typeface="Arial"/>
              </a:rPr>
              <a:t>&amp;</a:t>
            </a:r>
            <a:r>
              <a:rPr sz="3200" spc="-2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F4E79"/>
                </a:solidFill>
                <a:latin typeface="Arial"/>
                <a:cs typeface="Arial"/>
              </a:rPr>
              <a:t>Survivors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6760" y="176021"/>
            <a:ext cx="30232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rlito"/>
                <a:cs typeface="Carlito"/>
              </a:rPr>
              <a:t>Aging </a:t>
            </a:r>
            <a:r>
              <a:rPr sz="2000" b="1" spc="-30" dirty="0">
                <a:latin typeface="Carlito"/>
                <a:cs typeface="Carlito"/>
              </a:rPr>
              <a:t>Veterans</a:t>
            </a:r>
            <a:r>
              <a:rPr sz="2000" b="1" spc="-5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Benefits</a:t>
            </a:r>
            <a:endParaRPr sz="20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92853" y="4631182"/>
            <a:ext cx="701675" cy="297815"/>
            <a:chOff x="4292853" y="4631182"/>
            <a:chExt cx="701675" cy="297815"/>
          </a:xfrm>
        </p:grpSpPr>
        <p:sp>
          <p:nvSpPr>
            <p:cNvPr id="5" name="object 5"/>
            <p:cNvSpPr/>
            <p:nvPr/>
          </p:nvSpPr>
          <p:spPr>
            <a:xfrm>
              <a:off x="4299203" y="4637532"/>
              <a:ext cx="688975" cy="285115"/>
            </a:xfrm>
            <a:custGeom>
              <a:avLst/>
              <a:gdLst/>
              <a:ahLst/>
              <a:cxnLst/>
              <a:rect l="l" t="t" r="r" b="b"/>
              <a:pathLst>
                <a:path w="688975" h="285114">
                  <a:moveTo>
                    <a:pt x="546354" y="0"/>
                  </a:moveTo>
                  <a:lnTo>
                    <a:pt x="546354" y="71247"/>
                  </a:lnTo>
                  <a:lnTo>
                    <a:pt x="0" y="71247"/>
                  </a:lnTo>
                  <a:lnTo>
                    <a:pt x="0" y="213741"/>
                  </a:lnTo>
                  <a:lnTo>
                    <a:pt x="546354" y="213741"/>
                  </a:lnTo>
                  <a:lnTo>
                    <a:pt x="546354" y="284988"/>
                  </a:lnTo>
                  <a:lnTo>
                    <a:pt x="688848" y="142494"/>
                  </a:lnTo>
                  <a:lnTo>
                    <a:pt x="54635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99203" y="4637532"/>
              <a:ext cx="688975" cy="285115"/>
            </a:xfrm>
            <a:custGeom>
              <a:avLst/>
              <a:gdLst/>
              <a:ahLst/>
              <a:cxnLst/>
              <a:rect l="l" t="t" r="r" b="b"/>
              <a:pathLst>
                <a:path w="688975" h="285114">
                  <a:moveTo>
                    <a:pt x="0" y="71247"/>
                  </a:moveTo>
                  <a:lnTo>
                    <a:pt x="546354" y="71247"/>
                  </a:lnTo>
                  <a:lnTo>
                    <a:pt x="546354" y="0"/>
                  </a:lnTo>
                  <a:lnTo>
                    <a:pt x="688848" y="142494"/>
                  </a:lnTo>
                  <a:lnTo>
                    <a:pt x="546354" y="284988"/>
                  </a:lnTo>
                  <a:lnTo>
                    <a:pt x="546354" y="213741"/>
                  </a:lnTo>
                  <a:lnTo>
                    <a:pt x="0" y="213741"/>
                  </a:lnTo>
                  <a:lnTo>
                    <a:pt x="0" y="7124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64819" y="294131"/>
            <a:ext cx="2321052" cy="58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6431" y="2208313"/>
            <a:ext cx="7526020" cy="623570"/>
          </a:xfrm>
          <a:custGeom>
            <a:avLst/>
            <a:gdLst/>
            <a:ahLst/>
            <a:cxnLst/>
            <a:rect l="l" t="t" r="r" b="b"/>
            <a:pathLst>
              <a:path w="7526020" h="623569">
                <a:moveTo>
                  <a:pt x="0" y="623315"/>
                </a:moveTo>
                <a:lnTo>
                  <a:pt x="7525511" y="623315"/>
                </a:lnTo>
                <a:lnTo>
                  <a:pt x="7525511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53692" y="2279726"/>
            <a:ext cx="7572375" cy="2749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45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Pension </a:t>
            </a:r>
            <a:r>
              <a:rPr sz="2400" b="1" i="1" spc="-165" dirty="0">
                <a:solidFill>
                  <a:srgbClr val="C00000"/>
                </a:solidFill>
                <a:latin typeface="Times New Roman"/>
                <a:cs typeface="Times New Roman"/>
              </a:rPr>
              <a:t>Plus 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Aid &amp;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Attendance</a:t>
            </a:r>
            <a:r>
              <a:rPr sz="24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Arial"/>
                <a:cs typeface="Arial"/>
              </a:rPr>
              <a:t>(A&amp;A)</a:t>
            </a:r>
            <a:endParaRPr sz="2400" dirty="0">
              <a:latin typeface="Arial"/>
              <a:cs typeface="Arial"/>
            </a:endParaRPr>
          </a:p>
          <a:p>
            <a:pPr marR="984250" algn="ctr">
              <a:lnSpc>
                <a:spcPct val="100000"/>
              </a:lnSpc>
              <a:spcBef>
                <a:spcPts val="2070"/>
              </a:spcBef>
              <a:tabLst>
                <a:tab pos="2458085" algn="l"/>
                <a:tab pos="2829560" algn="l"/>
              </a:tabLst>
            </a:pPr>
            <a:r>
              <a:rPr sz="2400" b="1" spc="-5" dirty="0">
                <a:solidFill>
                  <a:srgbClr val="950000"/>
                </a:solidFill>
                <a:latin typeface="Arial"/>
                <a:cs typeface="Arial"/>
              </a:rPr>
              <a:t>20,000</a:t>
            </a:r>
            <a:r>
              <a:rPr sz="2400" b="1" spc="20" dirty="0">
                <a:solidFill>
                  <a:srgbClr val="95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950000"/>
                </a:solidFill>
                <a:latin typeface="Arial"/>
                <a:cs typeface="Arial"/>
              </a:rPr>
              <a:t>Veterans	</a:t>
            </a:r>
            <a:r>
              <a:rPr sz="2400" b="1" dirty="0">
                <a:solidFill>
                  <a:srgbClr val="950000"/>
                </a:solidFill>
                <a:latin typeface="Arial"/>
                <a:cs typeface="Arial"/>
              </a:rPr>
              <a:t>X	</a:t>
            </a:r>
            <a:r>
              <a:rPr sz="2400" b="1" spc="-5" dirty="0">
                <a:solidFill>
                  <a:srgbClr val="950000"/>
                </a:solidFill>
                <a:latin typeface="Arial"/>
                <a:cs typeface="Arial"/>
              </a:rPr>
              <a:t>$50,000 </a:t>
            </a:r>
            <a:r>
              <a:rPr sz="1800" b="1" spc="-20" dirty="0">
                <a:solidFill>
                  <a:srgbClr val="950000"/>
                </a:solidFill>
                <a:latin typeface="Arial"/>
                <a:cs typeface="Arial"/>
              </a:rPr>
              <a:t>(Average</a:t>
            </a:r>
            <a:r>
              <a:rPr sz="1800" b="1" spc="75" dirty="0">
                <a:solidFill>
                  <a:srgbClr val="95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50000"/>
                </a:solidFill>
                <a:latin typeface="Arial"/>
                <a:cs typeface="Arial"/>
              </a:rPr>
              <a:t>Benefit)</a:t>
            </a:r>
            <a:endParaRPr sz="1800" dirty="0">
              <a:latin typeface="Arial"/>
              <a:cs typeface="Arial"/>
            </a:endParaRPr>
          </a:p>
          <a:p>
            <a:pPr marR="983615" algn="ctr">
              <a:lnSpc>
                <a:spcPct val="100000"/>
              </a:lnSpc>
              <a:spcBef>
                <a:spcPts val="885"/>
              </a:spcBef>
            </a:pPr>
            <a:r>
              <a:rPr sz="2400" b="1" dirty="0">
                <a:solidFill>
                  <a:srgbClr val="950000"/>
                </a:solidFill>
                <a:latin typeface="Arial"/>
                <a:cs typeface="Arial"/>
              </a:rPr>
              <a:t>= </a:t>
            </a:r>
            <a:r>
              <a:rPr sz="2800" b="1" dirty="0">
                <a:solidFill>
                  <a:srgbClr val="950000"/>
                </a:solidFill>
                <a:latin typeface="Arial"/>
                <a:cs typeface="Arial"/>
              </a:rPr>
              <a:t>$1,000,000,000 </a:t>
            </a:r>
            <a:r>
              <a:rPr sz="2000" b="1" dirty="0">
                <a:solidFill>
                  <a:srgbClr val="073762"/>
                </a:solidFill>
                <a:latin typeface="Arial"/>
                <a:cs typeface="Arial"/>
              </a:rPr>
              <a:t>In</a:t>
            </a:r>
            <a:r>
              <a:rPr sz="2000" b="1" spc="-20" dirty="0">
                <a:solidFill>
                  <a:srgbClr val="07376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73762"/>
                </a:solidFill>
                <a:latin typeface="Arial"/>
                <a:cs typeface="Arial"/>
              </a:rPr>
              <a:t>Benefits</a:t>
            </a:r>
            <a:endParaRPr sz="2000" dirty="0">
              <a:latin typeface="Arial"/>
              <a:cs typeface="Arial"/>
            </a:endParaRPr>
          </a:p>
          <a:p>
            <a:pPr marR="985519" algn="ctr">
              <a:lnSpc>
                <a:spcPct val="100000"/>
              </a:lnSpc>
              <a:spcBef>
                <a:spcPts val="680"/>
              </a:spcBef>
            </a:pPr>
            <a:r>
              <a:rPr sz="2000" b="1" u="sng" dirty="0">
                <a:solidFill>
                  <a:srgbClr val="073762"/>
                </a:solidFill>
                <a:uFill>
                  <a:solidFill>
                    <a:srgbClr val="073762"/>
                  </a:solidFill>
                </a:uFill>
                <a:latin typeface="Arial"/>
                <a:cs typeface="Arial"/>
              </a:rPr>
              <a:t>At NO COST </a:t>
            </a:r>
            <a:r>
              <a:rPr sz="2000" b="1" u="sng" spc="-20" dirty="0">
                <a:solidFill>
                  <a:srgbClr val="073762"/>
                </a:solidFill>
                <a:uFill>
                  <a:solidFill>
                    <a:srgbClr val="073762"/>
                  </a:solidFill>
                </a:uFill>
                <a:latin typeface="Arial"/>
                <a:cs typeface="Arial"/>
              </a:rPr>
              <a:t>TO </a:t>
            </a:r>
            <a:r>
              <a:rPr sz="2000" b="1" u="sng" dirty="0">
                <a:solidFill>
                  <a:srgbClr val="073762"/>
                </a:solidFill>
                <a:uFill>
                  <a:solidFill>
                    <a:srgbClr val="073762"/>
                  </a:solidFill>
                </a:uFill>
                <a:latin typeface="Arial"/>
                <a:cs typeface="Arial"/>
              </a:rPr>
              <a:t>THE</a:t>
            </a:r>
            <a:r>
              <a:rPr sz="2000" b="1" u="sng" spc="-45" dirty="0">
                <a:solidFill>
                  <a:srgbClr val="073762"/>
                </a:solidFill>
                <a:uFill>
                  <a:solidFill>
                    <a:srgbClr val="073762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73762"/>
                </a:solidFill>
                <a:uFill>
                  <a:solidFill>
                    <a:srgbClr val="073762"/>
                  </a:solidFill>
                </a:uFill>
                <a:latin typeface="Arial"/>
                <a:cs typeface="Arial"/>
              </a:rPr>
              <a:t>VETERAN</a:t>
            </a:r>
            <a:r>
              <a:rPr sz="2000" b="1" dirty="0">
                <a:solidFill>
                  <a:srgbClr val="073762"/>
                </a:solidFill>
                <a:latin typeface="Arial"/>
                <a:cs typeface="Arial"/>
              </a:rPr>
              <a:t>!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916679" algn="l"/>
              </a:tabLst>
            </a:pPr>
            <a:r>
              <a:rPr sz="2800" spc="-5" dirty="0">
                <a:latin typeface="Arial"/>
                <a:cs typeface="Arial"/>
              </a:rPr>
              <a:t>Claims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Partners	Helped </a:t>
            </a:r>
            <a:r>
              <a:rPr sz="2800" spc="-20" dirty="0">
                <a:latin typeface="Arial"/>
                <a:cs typeface="Arial"/>
              </a:rPr>
              <a:t>Veterans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Claim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 rot="1188393">
            <a:off x="3807777" y="5030113"/>
            <a:ext cx="1671827" cy="1123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76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5585" y="2743200"/>
            <a:ext cx="2590800" cy="381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19" y="294131"/>
            <a:ext cx="2321052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0971" y="143255"/>
            <a:ext cx="2916935" cy="737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5679" y="1137510"/>
            <a:ext cx="334822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1210" marR="5080" indent="-779145" algn="l">
              <a:lnSpc>
                <a:spcPct val="100000"/>
              </a:lnSpc>
              <a:spcBef>
                <a:spcPts val="95"/>
              </a:spcBef>
            </a:pPr>
            <a:r>
              <a:rPr sz="2400" u="heavy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5"/>
              </a:rPr>
              <a:t>www.HelpFLVets.org</a:t>
            </a:r>
            <a:r>
              <a:rPr u="heavy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5"/>
              </a:rPr>
              <a:t> </a:t>
            </a:r>
            <a:r>
              <a:rPr spc="-15" dirty="0">
                <a:solidFill>
                  <a:srgbClr val="2E5496"/>
                </a:solidFill>
              </a:rPr>
              <a:t>Resources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71" y="2233760"/>
            <a:ext cx="2602329" cy="4327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278852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 Survivors &amp; Burial Benefits Kit</a:t>
            </a:r>
          </a:p>
        </p:txBody>
      </p:sp>
    </p:spTree>
    <p:extLst>
      <p:ext uri="{BB962C8B-B14F-4D97-AF65-F5344CB8AC3E}">
        <p14:creationId xmlns:p14="http://schemas.microsoft.com/office/powerpoint/2010/main" val="94049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317" y="256668"/>
            <a:ext cx="2321052" cy="58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61280" y="3123510"/>
            <a:ext cx="2133600" cy="1192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19600" y="2383196"/>
            <a:ext cx="1808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Donate to  </a:t>
            </a:r>
            <a:r>
              <a:rPr sz="1800" spc="-5" dirty="0">
                <a:latin typeface="Carlito"/>
                <a:cs typeface="Carlito"/>
              </a:rPr>
              <a:t>Honor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Veteran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2200" y="2374740"/>
            <a:ext cx="1752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Donate</a:t>
            </a:r>
            <a:endParaRPr sz="1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In Memory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Of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267" y="1102309"/>
            <a:ext cx="7411720" cy="9457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44475" algn="ctr">
              <a:lnSpc>
                <a:spcPct val="100000"/>
              </a:lnSpc>
              <a:spcBef>
                <a:spcPts val="95"/>
              </a:spcBef>
            </a:pPr>
            <a:r>
              <a:rPr sz="2400" b="1" spc="-5" dirty="0">
                <a:latin typeface="Arial"/>
                <a:cs typeface="Arial"/>
              </a:rPr>
              <a:t>Foundation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Support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000" spc="-10" dirty="0">
                <a:latin typeface="Carlito"/>
                <a:cs typeface="Carlito"/>
              </a:rPr>
              <a:t>Donations </a:t>
            </a:r>
            <a:r>
              <a:rPr lang="en-US" sz="2000" spc="-10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• </a:t>
            </a:r>
            <a:r>
              <a:rPr lang="en-US" sz="2000" dirty="0">
                <a:latin typeface="Carlito"/>
                <a:cs typeface="Carlito"/>
              </a:rPr>
              <a:t>  </a:t>
            </a:r>
            <a:r>
              <a:rPr sz="2000" spc="-5" dirty="0">
                <a:latin typeface="Carlito"/>
                <a:cs typeface="Carlito"/>
              </a:rPr>
              <a:t>Ambassadorships</a:t>
            </a:r>
            <a:r>
              <a:rPr lang="en-US" sz="2000" spc="-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• </a:t>
            </a:r>
            <a:r>
              <a:rPr lang="en-US" sz="2000" dirty="0">
                <a:latin typeface="Carlito"/>
                <a:cs typeface="Carlito"/>
              </a:rPr>
              <a:t>  </a:t>
            </a:r>
            <a:r>
              <a:rPr sz="2000" spc="-15" dirty="0">
                <a:latin typeface="Carlito"/>
                <a:cs typeface="Carlito"/>
              </a:rPr>
              <a:t>Grants </a:t>
            </a:r>
            <a:r>
              <a:rPr lang="en-US" sz="2000" spc="-15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• </a:t>
            </a:r>
            <a:r>
              <a:rPr lang="en-US" sz="2000" dirty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Local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Fundraisers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8059" y="5233161"/>
            <a:ext cx="447040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954530" algn="l"/>
              </a:tabLst>
            </a:pPr>
            <a:r>
              <a:rPr sz="2000" b="1" dirty="0">
                <a:latin typeface="Arial"/>
                <a:cs typeface="Arial"/>
              </a:rPr>
              <a:t>Dona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Onl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ne:	</a:t>
            </a:r>
            <a:r>
              <a:rPr sz="2000" b="1" spc="10" dirty="0">
                <a:latin typeface="Arial"/>
                <a:cs typeface="Arial"/>
                <a:hlinkClick r:id="rId4"/>
              </a:rPr>
              <a:t>w</a:t>
            </a:r>
            <a:r>
              <a:rPr sz="2000" b="1" dirty="0">
                <a:latin typeface="Arial"/>
                <a:cs typeface="Arial"/>
                <a:hlinkClick r:id="rId4"/>
              </a:rPr>
              <a:t>w</a:t>
            </a:r>
            <a:r>
              <a:rPr sz="2000" b="1" spc="-75" dirty="0">
                <a:latin typeface="Arial"/>
                <a:cs typeface="Arial"/>
                <a:hlinkClick r:id="rId4"/>
              </a:rPr>
              <a:t>w</a:t>
            </a:r>
            <a:r>
              <a:rPr sz="2000" b="1" dirty="0">
                <a:latin typeface="Arial"/>
                <a:cs typeface="Arial"/>
                <a:hlinkClick r:id="rId4"/>
              </a:rPr>
              <a:t>.HelpF</a:t>
            </a:r>
            <a:r>
              <a:rPr sz="2000" b="1" spc="-165" dirty="0">
                <a:latin typeface="Arial"/>
                <a:cs typeface="Arial"/>
                <a:hlinkClick r:id="rId4"/>
              </a:rPr>
              <a:t>L</a:t>
            </a:r>
            <a:r>
              <a:rPr sz="2000" b="1" spc="-114" dirty="0">
                <a:latin typeface="Arial"/>
                <a:cs typeface="Arial"/>
                <a:hlinkClick r:id="rId4"/>
              </a:rPr>
              <a:t>V</a:t>
            </a:r>
            <a:r>
              <a:rPr sz="2000" b="1" dirty="0">
                <a:latin typeface="Arial"/>
                <a:cs typeface="Arial"/>
                <a:hlinkClick r:id="rId4"/>
              </a:rPr>
              <a:t>et</a:t>
            </a:r>
            <a:r>
              <a:rPr sz="2000" b="1" spc="-10" dirty="0">
                <a:latin typeface="Arial"/>
                <a:cs typeface="Arial"/>
                <a:hlinkClick r:id="rId4"/>
              </a:rPr>
              <a:t>s</a:t>
            </a:r>
            <a:r>
              <a:rPr sz="2000" b="1" dirty="0">
                <a:latin typeface="Arial"/>
                <a:cs typeface="Arial"/>
                <a:hlinkClick r:id="rId4"/>
              </a:rPr>
              <a:t>.org 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Call </a:t>
            </a:r>
            <a:r>
              <a:rPr sz="2000" b="1" spc="-5" dirty="0">
                <a:latin typeface="Arial"/>
                <a:cs typeface="Arial"/>
              </a:rPr>
              <a:t>Lew Wilson </a:t>
            </a:r>
            <a:r>
              <a:rPr sz="2000" b="1" spc="5" dirty="0">
                <a:latin typeface="Arial"/>
                <a:cs typeface="Arial"/>
              </a:rPr>
              <a:t>@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850-590-3830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901065" algn="l"/>
              </a:tabLst>
            </a:pPr>
            <a:r>
              <a:rPr sz="2000" b="1" dirty="0">
                <a:latin typeface="Arial"/>
                <a:cs typeface="Arial"/>
              </a:rPr>
              <a:t>Email:	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Lew@HelpFLVets.org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29859" y="303987"/>
            <a:ext cx="3023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2E5496"/>
                </a:solidFill>
                <a:latin typeface="Arial"/>
                <a:cs typeface="Arial"/>
                <a:hlinkClick r:id="rId4"/>
              </a:rPr>
              <a:t>www.HelpFLVets.org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7" y="4027932"/>
            <a:ext cx="3170115" cy="2377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8" y="2321277"/>
            <a:ext cx="2077213" cy="15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4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marR="295275">
              <a:lnSpc>
                <a:spcPct val="150000"/>
              </a:lnSpc>
              <a:spcBef>
                <a:spcPts val="100"/>
              </a:spcBef>
            </a:pPr>
            <a:r>
              <a:rPr spc="-5" dirty="0"/>
              <a:t>Collaborate to Help Get </a:t>
            </a:r>
            <a:r>
              <a:rPr spc="-15" dirty="0"/>
              <a:t>Word </a:t>
            </a:r>
            <a:r>
              <a:rPr spc="-5" dirty="0"/>
              <a:t>Out  Help to find Aging</a:t>
            </a:r>
            <a:r>
              <a:rPr spc="-35" dirty="0"/>
              <a:t> </a:t>
            </a:r>
            <a:r>
              <a:rPr spc="-15" dirty="0"/>
              <a:t>Veterans/Survivors</a:t>
            </a:r>
          </a:p>
          <a:p>
            <a:pPr marL="361950" marR="5080">
              <a:lnSpc>
                <a:spcPct val="150000"/>
              </a:lnSpc>
            </a:pPr>
            <a:r>
              <a:rPr spc="-5" dirty="0"/>
              <a:t>Help to find all </a:t>
            </a:r>
            <a:r>
              <a:rPr spc="-25" dirty="0"/>
              <a:t>Veterans </a:t>
            </a:r>
            <a:r>
              <a:rPr spc="-5" dirty="0"/>
              <a:t>for </a:t>
            </a:r>
            <a:r>
              <a:rPr spc="-110" dirty="0"/>
              <a:t>VA </a:t>
            </a:r>
            <a:r>
              <a:rPr spc="-5" dirty="0"/>
              <a:t>Benefits  Like us on Facebook &amp;</a:t>
            </a:r>
            <a:r>
              <a:rPr spc="60" dirty="0"/>
              <a:t> </a:t>
            </a:r>
            <a:r>
              <a:rPr spc="-35" dirty="0"/>
              <a:t>Twitter</a:t>
            </a:r>
          </a:p>
          <a:p>
            <a:pPr marL="460375">
              <a:lnSpc>
                <a:spcPct val="100000"/>
              </a:lnSpc>
              <a:spcBef>
                <a:spcPts val="1685"/>
              </a:spcBef>
            </a:pPr>
            <a:r>
              <a:rPr spc="-5" dirty="0"/>
              <a:t>Refer us to</a:t>
            </a:r>
            <a:r>
              <a:rPr spc="25" dirty="0"/>
              <a:t> </a:t>
            </a:r>
            <a:r>
              <a:rPr dirty="0"/>
              <a:t>others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4751" y="1489798"/>
            <a:ext cx="267405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solidFill>
                  <a:srgbClr val="FF0000"/>
                </a:solidFill>
              </a:rPr>
              <a:t>HOW </a:t>
            </a:r>
            <a:r>
              <a:rPr lang="en-US" sz="2400" spc="-45" dirty="0">
                <a:solidFill>
                  <a:srgbClr val="FF0000"/>
                </a:solidFill>
              </a:rPr>
              <a:t>WE CAN TEAM</a:t>
            </a:r>
            <a:endParaRPr sz="2400" dirty="0"/>
          </a:p>
        </p:txBody>
      </p:sp>
      <p:sp>
        <p:nvSpPr>
          <p:cNvPr id="5" name="object 5"/>
          <p:cNvSpPr/>
          <p:nvPr/>
        </p:nvSpPr>
        <p:spPr>
          <a:xfrm>
            <a:off x="464819" y="294131"/>
            <a:ext cx="2321052" cy="58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78752" y="256031"/>
            <a:ext cx="1810511" cy="1161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611" y="2109216"/>
            <a:ext cx="697991" cy="469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991" y="2807207"/>
            <a:ext cx="697992" cy="46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991" y="3505200"/>
            <a:ext cx="697992" cy="46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611" y="4201667"/>
            <a:ext cx="697991" cy="467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6991" y="4899659"/>
            <a:ext cx="697992" cy="46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13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583" y="193547"/>
            <a:ext cx="28300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327" y="4857276"/>
            <a:ext cx="1479804" cy="144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23318" y="4968528"/>
            <a:ext cx="1335024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1229" y="915183"/>
            <a:ext cx="7226427" cy="51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91846" y="2164604"/>
            <a:ext cx="2160270" cy="1200150"/>
            <a:chOff x="6598475" y="1954847"/>
            <a:chExt cx="2160270" cy="1200150"/>
          </a:xfrm>
        </p:grpSpPr>
        <p:sp>
          <p:nvSpPr>
            <p:cNvPr id="10" name="object 10"/>
            <p:cNvSpPr/>
            <p:nvPr/>
          </p:nvSpPr>
          <p:spPr>
            <a:xfrm>
              <a:off x="6608064" y="1964436"/>
              <a:ext cx="2141220" cy="1181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03238" y="1959610"/>
              <a:ext cx="2150745" cy="1190625"/>
            </a:xfrm>
            <a:custGeom>
              <a:avLst/>
              <a:gdLst/>
              <a:ahLst/>
              <a:cxnLst/>
              <a:rect l="l" t="t" r="r" b="b"/>
              <a:pathLst>
                <a:path w="2150745" h="1190625">
                  <a:moveTo>
                    <a:pt x="0" y="1190625"/>
                  </a:moveTo>
                  <a:lnTo>
                    <a:pt x="2150745" y="1190625"/>
                  </a:lnTo>
                  <a:lnTo>
                    <a:pt x="2150745" y="0"/>
                  </a:lnTo>
                  <a:lnTo>
                    <a:pt x="0" y="0"/>
                  </a:lnTo>
                  <a:lnTo>
                    <a:pt x="0" y="11906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2200" y="5208916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hlinkClick r:id="rId7"/>
              </a:rPr>
              <a:t>www.HelpFLVets.org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Email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FVF@FDVA.State.FL.Us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4" name="object 4"/>
          <p:cNvSpPr/>
          <p:nvPr/>
        </p:nvSpPr>
        <p:spPr>
          <a:xfrm>
            <a:off x="2819400" y="1831132"/>
            <a:ext cx="3214116" cy="3350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05562" y="1824838"/>
            <a:ext cx="2438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Donate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algn="ctr"/>
            <a:endParaRPr lang="en-US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 Wilson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850-488-4181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1226824"/>
            <a:ext cx="18288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0" spc="-10" dirty="0">
                <a:uFill>
                  <a:solidFill>
                    <a:srgbClr val="000000"/>
                  </a:solidFill>
                </a:uFill>
              </a:rPr>
              <a:t>Who </a:t>
            </a:r>
            <a:r>
              <a:rPr sz="2400" b="0" spc="-55" dirty="0">
                <a:uFill>
                  <a:solidFill>
                    <a:srgbClr val="000000"/>
                  </a:solidFill>
                </a:uFill>
              </a:rPr>
              <a:t>We</a:t>
            </a:r>
            <a:r>
              <a:rPr sz="2400" b="0" spc="-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0" spc="-20" dirty="0">
                <a:uFill>
                  <a:solidFill>
                    <a:srgbClr val="000000"/>
                  </a:solidFill>
                </a:uFill>
              </a:rPr>
              <a:t>Are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64819" y="1692726"/>
            <a:ext cx="8526781" cy="2808507"/>
          </a:xfrm>
          <a:prstGeom prst="rect">
            <a:avLst/>
          </a:prstGeom>
        </p:spPr>
        <p:txBody>
          <a:bodyPr vert="horz" wrap="square" lIns="0" tIns="338119" rIns="0" bIns="0" rtlCol="0">
            <a:spAutoFit/>
          </a:bodyPr>
          <a:lstStyle/>
          <a:p>
            <a:pPr marL="82550" algn="ctr">
              <a:lnSpc>
                <a:spcPct val="100000"/>
              </a:lnSpc>
              <a:spcBef>
                <a:spcPts val="1275"/>
              </a:spcBef>
            </a:pPr>
            <a:r>
              <a:rPr sz="2400" spc="-10" dirty="0">
                <a:latin typeface="Carlito"/>
                <a:cs typeface="Carlito"/>
              </a:rPr>
              <a:t>Established </a:t>
            </a:r>
            <a:r>
              <a:rPr sz="2400" spc="-5" dirty="0">
                <a:latin typeface="Carlito"/>
                <a:cs typeface="Carlito"/>
              </a:rPr>
              <a:t>by the </a:t>
            </a:r>
            <a:r>
              <a:rPr sz="2400" dirty="0">
                <a:latin typeface="Carlito"/>
                <a:cs typeface="Carlito"/>
              </a:rPr>
              <a:t>Florida </a:t>
            </a:r>
            <a:r>
              <a:rPr sz="2400" spc="-10" dirty="0">
                <a:latin typeface="Carlito"/>
                <a:cs typeface="Carlito"/>
              </a:rPr>
              <a:t>Legislature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2008</a:t>
            </a:r>
            <a:endParaRPr sz="2400" dirty="0">
              <a:latin typeface="Carlito"/>
              <a:cs typeface="Carlito"/>
            </a:endParaRPr>
          </a:p>
          <a:p>
            <a:pPr marL="78740" algn="ctr">
              <a:lnSpc>
                <a:spcPct val="100000"/>
              </a:lnSpc>
              <a:spcBef>
                <a:spcPts val="990"/>
              </a:spcBef>
            </a:pPr>
            <a:r>
              <a:rPr sz="2000" b="0" spc="-5" dirty="0">
                <a:latin typeface="Carlito"/>
                <a:cs typeface="Carlito"/>
              </a:rPr>
              <a:t>Direct </a:t>
            </a:r>
            <a:r>
              <a:rPr sz="2000" b="0" dirty="0">
                <a:latin typeface="Carlito"/>
                <a:cs typeface="Carlito"/>
              </a:rPr>
              <a:t>Support </a:t>
            </a:r>
            <a:r>
              <a:rPr sz="2000" b="0" spc="-10" dirty="0">
                <a:latin typeface="Carlito"/>
                <a:cs typeface="Carlito"/>
              </a:rPr>
              <a:t>Organization </a:t>
            </a:r>
            <a:r>
              <a:rPr sz="2000" b="0" spc="-5" dirty="0">
                <a:latin typeface="Carlito"/>
                <a:cs typeface="Carlito"/>
              </a:rPr>
              <a:t>of Florida Department of</a:t>
            </a:r>
            <a:r>
              <a:rPr sz="2000" b="0" spc="-65" dirty="0">
                <a:latin typeface="Carlito"/>
                <a:cs typeface="Carlito"/>
              </a:rPr>
              <a:t> </a:t>
            </a:r>
            <a:r>
              <a:rPr sz="2000" b="0" spc="-20" dirty="0">
                <a:latin typeface="Carlito"/>
                <a:cs typeface="Carlito"/>
              </a:rPr>
              <a:t>Veterans’</a:t>
            </a:r>
            <a:endParaRPr sz="2000" dirty="0">
              <a:latin typeface="Carlito"/>
              <a:cs typeface="Carlito"/>
            </a:endParaRPr>
          </a:p>
          <a:p>
            <a:pPr marL="83820" algn="ctr">
              <a:lnSpc>
                <a:spcPct val="100000"/>
              </a:lnSpc>
            </a:pPr>
            <a:r>
              <a:rPr sz="2000" b="0" spc="-15" dirty="0">
                <a:latin typeface="Carlito"/>
                <a:cs typeface="Carlito"/>
              </a:rPr>
              <a:t>Affairs</a:t>
            </a:r>
            <a:r>
              <a:rPr sz="2000" b="0" dirty="0">
                <a:latin typeface="Carlito"/>
                <a:cs typeface="Carlito"/>
              </a:rPr>
              <a:t> </a:t>
            </a:r>
            <a:r>
              <a:rPr sz="2000" b="0" spc="-20" dirty="0">
                <a:latin typeface="Carlito"/>
                <a:cs typeface="Carlito"/>
              </a:rPr>
              <a:t>(FDVA)</a:t>
            </a:r>
            <a:endParaRPr sz="2000" dirty="0">
              <a:latin typeface="Carlito"/>
              <a:cs typeface="Carlito"/>
            </a:endParaRPr>
          </a:p>
          <a:p>
            <a:pPr marL="84455" algn="ctr">
              <a:lnSpc>
                <a:spcPct val="100000"/>
              </a:lnSpc>
              <a:spcBef>
                <a:spcPts val="1295"/>
              </a:spcBef>
            </a:pPr>
            <a:r>
              <a:rPr sz="2000" b="0" spc="-5" dirty="0">
                <a:latin typeface="Carlito"/>
                <a:cs typeface="Carlito"/>
              </a:rPr>
              <a:t>501(C)(3)</a:t>
            </a:r>
            <a:r>
              <a:rPr sz="2000" b="0" spc="-40" dirty="0">
                <a:latin typeface="Carlito"/>
                <a:cs typeface="Carlito"/>
              </a:rPr>
              <a:t> </a:t>
            </a:r>
            <a:r>
              <a:rPr sz="2000" b="0" spc="-10" dirty="0">
                <a:latin typeface="Carlito"/>
                <a:cs typeface="Carlito"/>
              </a:rPr>
              <a:t>Nonprofit</a:t>
            </a:r>
            <a:r>
              <a:rPr lang="en-US" sz="2000" b="0" spc="-10" dirty="0">
                <a:latin typeface="Carlito"/>
                <a:cs typeface="Carlito"/>
              </a:rPr>
              <a:t>   -   Accountability</a:t>
            </a:r>
          </a:p>
          <a:p>
            <a:pPr marL="84455" algn="ctr">
              <a:lnSpc>
                <a:spcPct val="100000"/>
              </a:lnSpc>
            </a:pPr>
            <a:endParaRPr lang="en-US" sz="1050" b="0" spc="-10" dirty="0">
              <a:latin typeface="Carlito"/>
              <a:cs typeface="Carlito"/>
            </a:endParaRPr>
          </a:p>
          <a:p>
            <a:pPr algn="l">
              <a:lnSpc>
                <a:spcPct val="119000"/>
              </a:lnSpc>
              <a:spcAft>
                <a:spcPts val="300"/>
              </a:spcAft>
            </a:pPr>
            <a:r>
              <a:rPr lang="en-US" sz="16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Arial" panose="020B0604020202020204" pitchFamily="34" charset="0"/>
              </a:rPr>
              <a:t>Independent </a:t>
            </a:r>
            <a:r>
              <a:rPr lang="en-US" sz="1600" i="1" kern="1400" dirty="0">
                <a:solidFill>
                  <a:srgbClr val="005BA0"/>
                </a:solidFill>
                <a:latin typeface="Arial" panose="020B0604020202020204" pitchFamily="34" charset="0"/>
              </a:rPr>
              <a:t>A</a:t>
            </a:r>
            <a:r>
              <a:rPr lang="en-US" sz="16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Arial" panose="020B0604020202020204" pitchFamily="34" charset="0"/>
              </a:rPr>
              <a:t>udit   </a:t>
            </a:r>
            <a:r>
              <a:rPr lang="en-US" sz="16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▪    </a:t>
            </a:r>
            <a:r>
              <a:rPr lang="en-US" sz="16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Arial" panose="020B0604020202020204" pitchFamily="34" charset="0"/>
              </a:rPr>
              <a:t>FDVA statutory oversight  </a:t>
            </a:r>
            <a:r>
              <a:rPr lang="en-US" sz="1600" i="1" kern="1400" dirty="0">
                <a:solidFill>
                  <a:srgbClr val="005B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▪   </a:t>
            </a:r>
            <a:r>
              <a:rPr lang="en-US" sz="16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Arial" panose="020B0604020202020204" pitchFamily="34" charset="0"/>
              </a:rPr>
              <a:t>990 forms are on HelpFlVets.org. </a:t>
            </a:r>
          </a:p>
          <a:p>
            <a:pPr algn="l">
              <a:lnSpc>
                <a:spcPct val="119000"/>
              </a:lnSpc>
              <a:spcAft>
                <a:spcPts val="300"/>
              </a:spcAft>
            </a:pPr>
            <a:endParaRPr lang="en-US" sz="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5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Arial" panose="020B0604020202020204" pitchFamily="34" charset="0"/>
              </a:rPr>
              <a:t>FVF is registered with the Florida Department of Agriculture &amp; Consumer Resources</a:t>
            </a:r>
            <a:r>
              <a:rPr lang="en-US" sz="1400" i="1" kern="1400" dirty="0">
                <a:ln>
                  <a:noFill/>
                </a:ln>
                <a:solidFill>
                  <a:srgbClr val="005BA0"/>
                </a:solidFill>
                <a:effectLst/>
                <a:latin typeface="Arial" panose="020B0604020202020204" pitchFamily="34" charset="0"/>
              </a:rPr>
              <a:t>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7572" y="4663440"/>
            <a:ext cx="1900427" cy="1784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3179" y="4713732"/>
            <a:ext cx="1610868" cy="1650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5991" y="4713732"/>
            <a:ext cx="1801367" cy="173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19" y="294131"/>
            <a:ext cx="2321052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83514"/>
            <a:ext cx="2321052" cy="58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6129" y="6147934"/>
            <a:ext cx="1537716" cy="53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2223" y="6087082"/>
            <a:ext cx="1905000" cy="536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91200" y="228676"/>
            <a:ext cx="287972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0" spc="-5" dirty="0">
                <a:uFill>
                  <a:solidFill>
                    <a:srgbClr val="000000"/>
                  </a:solidFill>
                </a:uFill>
              </a:rPr>
              <a:t>Serving</a:t>
            </a:r>
            <a:r>
              <a:rPr sz="2000" b="0" spc="-5" dirty="0">
                <a:uFill>
                  <a:solidFill>
                    <a:srgbClr val="000000"/>
                  </a:solidFill>
                </a:uFill>
              </a:rPr>
              <a:t> Florida</a:t>
            </a:r>
            <a:r>
              <a:rPr sz="2000" b="0" spc="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b="0" spc="-40" dirty="0">
                <a:uFill>
                  <a:solidFill>
                    <a:srgbClr val="000000"/>
                  </a:solidFill>
                </a:uFill>
              </a:rPr>
              <a:t>Veterans</a:t>
            </a:r>
          </a:p>
        </p:txBody>
      </p:sp>
      <p:sp>
        <p:nvSpPr>
          <p:cNvPr id="6" name="object 6"/>
          <p:cNvSpPr/>
          <p:nvPr/>
        </p:nvSpPr>
        <p:spPr>
          <a:xfrm>
            <a:off x="3674809" y="6141671"/>
            <a:ext cx="1561712" cy="53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095531" cy="46366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5855" y="236347"/>
            <a:ext cx="379412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0" spc="-5" dirty="0">
                <a:uFill>
                  <a:solidFill>
                    <a:srgbClr val="000000"/>
                  </a:solidFill>
                </a:uFill>
              </a:rPr>
              <a:t>Serve All Florida</a:t>
            </a:r>
            <a:r>
              <a:rPr sz="2000" b="0" spc="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b="0" spc="-40" dirty="0">
                <a:uFill>
                  <a:solidFill>
                    <a:srgbClr val="000000"/>
                  </a:solidFill>
                </a:uFill>
              </a:rPr>
              <a:t>Veterans</a:t>
            </a:r>
          </a:p>
        </p:txBody>
      </p:sp>
      <p:sp>
        <p:nvSpPr>
          <p:cNvPr id="3" name="object 3"/>
          <p:cNvSpPr/>
          <p:nvPr/>
        </p:nvSpPr>
        <p:spPr>
          <a:xfrm>
            <a:off x="4983479" y="2464307"/>
            <a:ext cx="3994403" cy="3671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1652" y="1036091"/>
            <a:ext cx="8055609" cy="4942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algn="ctr">
              <a:lnSpc>
                <a:spcPct val="127699"/>
              </a:lnSpc>
              <a:spcBef>
                <a:spcPts val="100"/>
              </a:spcBef>
            </a:pPr>
            <a:r>
              <a:rPr sz="2000" spc="-15" dirty="0">
                <a:latin typeface="Carlito"/>
                <a:cs typeface="Carlito"/>
              </a:rPr>
              <a:t>Represents </a:t>
            </a:r>
            <a:r>
              <a:rPr sz="2000" spc="-5" dirty="0">
                <a:latin typeface="Carlito"/>
                <a:cs typeface="Carlito"/>
              </a:rPr>
              <a:t>Nearly 1.5 million </a:t>
            </a:r>
            <a:r>
              <a:rPr sz="2000" spc="-30" dirty="0">
                <a:latin typeface="Carlito"/>
                <a:cs typeface="Carlito"/>
              </a:rPr>
              <a:t>Veterans </a:t>
            </a:r>
            <a:r>
              <a:rPr sz="2000" spc="-15" dirty="0">
                <a:latin typeface="Carlito"/>
                <a:cs typeface="Carlito"/>
              </a:rPr>
              <a:t>PLUS </a:t>
            </a:r>
            <a:r>
              <a:rPr sz="2000" spc="-5" dirty="0">
                <a:latin typeface="Carlito"/>
                <a:cs typeface="Carlito"/>
              </a:rPr>
              <a:t>their </a:t>
            </a:r>
            <a:r>
              <a:rPr sz="2000" spc="-10" dirty="0">
                <a:latin typeface="Carlito"/>
                <a:cs typeface="Carlito"/>
              </a:rPr>
              <a:t>Survivors </a:t>
            </a:r>
            <a:r>
              <a:rPr sz="2000" spc="-5" dirty="0">
                <a:latin typeface="Carlito"/>
                <a:cs typeface="Carlito"/>
              </a:rPr>
              <a:t>&amp; </a:t>
            </a:r>
            <a:r>
              <a:rPr sz="2000" spc="-10" dirty="0">
                <a:latin typeface="Carlito"/>
                <a:cs typeface="Carlito"/>
              </a:rPr>
              <a:t>Families  </a:t>
            </a:r>
            <a:r>
              <a:rPr sz="2000" spc="-5" dirty="0">
                <a:latin typeface="Carlito"/>
                <a:cs typeface="Carlito"/>
              </a:rPr>
              <a:t>All </a:t>
            </a:r>
            <a:r>
              <a:rPr sz="2000" spc="-10" dirty="0">
                <a:latin typeface="Carlito"/>
                <a:cs typeface="Carlito"/>
              </a:rPr>
              <a:t>Branches </a:t>
            </a:r>
            <a:r>
              <a:rPr sz="2000" spc="-5" dirty="0">
                <a:latin typeface="Carlito"/>
                <a:cs typeface="Carlito"/>
              </a:rPr>
              <a:t>of Service and All Service</a:t>
            </a:r>
            <a:r>
              <a:rPr sz="2000" spc="3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Eras</a:t>
            </a:r>
            <a:endParaRPr sz="2000" dirty="0">
              <a:latin typeface="Carlito"/>
              <a:cs typeface="Carlito"/>
            </a:endParaRPr>
          </a:p>
          <a:p>
            <a:pPr marL="98425" algn="ctr">
              <a:lnSpc>
                <a:spcPct val="100000"/>
              </a:lnSpc>
              <a:spcBef>
                <a:spcPts val="735"/>
              </a:spcBef>
            </a:pPr>
            <a:r>
              <a:rPr sz="2000" spc="-20" dirty="0">
                <a:latin typeface="Carlito"/>
                <a:cs typeface="Carlito"/>
              </a:rPr>
              <a:t>World </a:t>
            </a:r>
            <a:r>
              <a:rPr sz="2000" spc="-30" dirty="0">
                <a:latin typeface="Carlito"/>
                <a:cs typeface="Carlito"/>
              </a:rPr>
              <a:t>War </a:t>
            </a:r>
            <a:r>
              <a:rPr sz="2000" spc="-5" dirty="0">
                <a:latin typeface="Carlito"/>
                <a:cs typeface="Carlito"/>
              </a:rPr>
              <a:t>II • </a:t>
            </a:r>
            <a:r>
              <a:rPr sz="2000" spc="-15" dirty="0">
                <a:latin typeface="Carlito"/>
                <a:cs typeface="Carlito"/>
              </a:rPr>
              <a:t>Korea </a:t>
            </a:r>
            <a:r>
              <a:rPr sz="2000" spc="-5" dirty="0">
                <a:latin typeface="Carlito"/>
                <a:cs typeface="Carlito"/>
              </a:rPr>
              <a:t>• Vietnam • </a:t>
            </a:r>
            <a:r>
              <a:rPr sz="2000" dirty="0">
                <a:latin typeface="Carlito"/>
                <a:cs typeface="Carlito"/>
              </a:rPr>
              <a:t>Cold </a:t>
            </a:r>
            <a:r>
              <a:rPr sz="2000" spc="-30" dirty="0">
                <a:latin typeface="Carlito"/>
                <a:cs typeface="Carlito"/>
              </a:rPr>
              <a:t>War </a:t>
            </a:r>
            <a:r>
              <a:rPr sz="2000" spc="-5" dirty="0">
                <a:latin typeface="Carlito"/>
                <a:cs typeface="Carlito"/>
              </a:rPr>
              <a:t>• Global </a:t>
            </a:r>
            <a:r>
              <a:rPr sz="2000" spc="-30" dirty="0">
                <a:latin typeface="Carlito"/>
                <a:cs typeface="Carlito"/>
              </a:rPr>
              <a:t>War </a:t>
            </a:r>
            <a:r>
              <a:rPr sz="2000" spc="-5" dirty="0">
                <a:latin typeface="Carlito"/>
                <a:cs typeface="Carlito"/>
              </a:rPr>
              <a:t>on</a:t>
            </a:r>
            <a:r>
              <a:rPr sz="2000" spc="180" dirty="0">
                <a:latin typeface="Carlito"/>
                <a:cs typeface="Carlito"/>
              </a:rPr>
              <a:t> </a:t>
            </a:r>
            <a:r>
              <a:rPr sz="2000" spc="-40" dirty="0">
                <a:latin typeface="Carlito"/>
                <a:cs typeface="Carlito"/>
              </a:rPr>
              <a:t>Terror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>
              <a:latin typeface="Carlito"/>
              <a:cs typeface="Carlito"/>
            </a:endParaRPr>
          </a:p>
          <a:p>
            <a:pPr marL="196850" indent="-184785">
              <a:lnSpc>
                <a:spcPct val="100000"/>
              </a:lnSpc>
              <a:spcBef>
                <a:spcPts val="5"/>
              </a:spcBef>
              <a:buSzPct val="83333"/>
              <a:buChar char="•"/>
              <a:tabLst>
                <a:tab pos="197485" algn="l"/>
              </a:tabLst>
            </a:pPr>
            <a:r>
              <a:rPr sz="2000" b="1" spc="-5" dirty="0">
                <a:latin typeface="Carlito"/>
                <a:cs typeface="Carlito"/>
              </a:rPr>
              <a:t>28,000 </a:t>
            </a:r>
            <a:r>
              <a:rPr sz="2000" b="1" dirty="0">
                <a:latin typeface="Carlito"/>
                <a:cs typeface="Carlito"/>
              </a:rPr>
              <a:t>Florida </a:t>
            </a:r>
            <a:r>
              <a:rPr sz="2000" b="1" spc="-30" dirty="0">
                <a:latin typeface="Carlito"/>
                <a:cs typeface="Carlito"/>
              </a:rPr>
              <a:t>Veterans </a:t>
            </a:r>
            <a:r>
              <a:rPr sz="2000" b="1" spc="-10" dirty="0">
                <a:latin typeface="Carlito"/>
                <a:cs typeface="Carlito"/>
              </a:rPr>
              <a:t>Monthly</a:t>
            </a:r>
            <a:endParaRPr sz="2000" dirty="0">
              <a:latin typeface="Carlito"/>
              <a:cs typeface="Carlito"/>
            </a:endParaRPr>
          </a:p>
          <a:p>
            <a:pPr marL="233045" indent="-220979">
              <a:lnSpc>
                <a:spcPct val="100000"/>
              </a:lnSpc>
              <a:spcBef>
                <a:spcPts val="1440"/>
              </a:spcBef>
              <a:buChar char="•"/>
              <a:tabLst>
                <a:tab pos="233679" algn="l"/>
              </a:tabLst>
            </a:pPr>
            <a:r>
              <a:rPr sz="2000" b="1" spc="-5" dirty="0">
                <a:latin typeface="Carlito"/>
                <a:cs typeface="Carlito"/>
              </a:rPr>
              <a:t>Florida </a:t>
            </a:r>
            <a:r>
              <a:rPr sz="2000" b="1" spc="-40" dirty="0">
                <a:latin typeface="Carlito"/>
                <a:cs typeface="Carlito"/>
              </a:rPr>
              <a:t>Veteran’s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Council</a:t>
            </a:r>
            <a:endParaRPr sz="2000" dirty="0">
              <a:latin typeface="Carlito"/>
              <a:cs typeface="Carlito"/>
            </a:endParaRPr>
          </a:p>
          <a:p>
            <a:pPr marL="233045" indent="-220979">
              <a:lnSpc>
                <a:spcPct val="100000"/>
              </a:lnSpc>
              <a:spcBef>
                <a:spcPts val="1440"/>
              </a:spcBef>
              <a:buChar char="•"/>
              <a:tabLst>
                <a:tab pos="233679" algn="l"/>
              </a:tabLst>
            </a:pPr>
            <a:r>
              <a:rPr sz="2000" b="1" spc="-5" dirty="0">
                <a:latin typeface="Carlito"/>
                <a:cs typeface="Carlito"/>
              </a:rPr>
              <a:t>375 Florida </a:t>
            </a:r>
            <a:r>
              <a:rPr sz="2000" b="1" spc="-30" dirty="0">
                <a:latin typeface="Carlito"/>
                <a:cs typeface="Carlito"/>
              </a:rPr>
              <a:t>Veterans </a:t>
            </a:r>
            <a:r>
              <a:rPr sz="2000" b="1" dirty="0">
                <a:latin typeface="Carlito"/>
                <a:cs typeface="Carlito"/>
              </a:rPr>
              <a:t>Service </a:t>
            </a:r>
            <a:r>
              <a:rPr sz="2000" b="1" spc="-15" dirty="0">
                <a:latin typeface="Carlito"/>
                <a:cs typeface="Carlito"/>
              </a:rPr>
              <a:t>Organizations</a:t>
            </a:r>
            <a:r>
              <a:rPr sz="2000" b="1" spc="-10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(VSO’s)</a:t>
            </a:r>
            <a:endParaRPr sz="2000" dirty="0">
              <a:latin typeface="Carlito"/>
              <a:cs typeface="Carlito"/>
            </a:endParaRPr>
          </a:p>
          <a:p>
            <a:pPr marL="233045" indent="-220979">
              <a:lnSpc>
                <a:spcPct val="100000"/>
              </a:lnSpc>
              <a:spcBef>
                <a:spcPts val="1440"/>
              </a:spcBef>
              <a:buChar char="•"/>
              <a:tabLst>
                <a:tab pos="233679" algn="l"/>
              </a:tabLst>
            </a:pPr>
            <a:r>
              <a:rPr sz="2000" b="1" dirty="0">
                <a:latin typeface="Carlito"/>
                <a:cs typeface="Carlito"/>
              </a:rPr>
              <a:t>67 </a:t>
            </a:r>
            <a:r>
              <a:rPr sz="2000" b="1" spc="-10" dirty="0">
                <a:latin typeface="Carlito"/>
                <a:cs typeface="Carlito"/>
              </a:rPr>
              <a:t>Counties </a:t>
            </a:r>
            <a:r>
              <a:rPr sz="2000" b="1" dirty="0">
                <a:latin typeface="Carlito"/>
                <a:cs typeface="Carlito"/>
              </a:rPr>
              <a:t>- </a:t>
            </a:r>
            <a:r>
              <a:rPr sz="2000" b="1" spc="-5" dirty="0">
                <a:latin typeface="Carlito"/>
                <a:cs typeface="Carlito"/>
              </a:rPr>
              <a:t>135 </a:t>
            </a:r>
            <a:r>
              <a:rPr sz="2000" b="1" spc="-25" dirty="0">
                <a:latin typeface="Carlito"/>
                <a:cs typeface="Carlito"/>
              </a:rPr>
              <a:t>CVSO’s</a:t>
            </a:r>
            <a:endParaRPr sz="2000" dirty="0">
              <a:latin typeface="Carlito"/>
              <a:cs typeface="Carlito"/>
            </a:endParaRPr>
          </a:p>
          <a:p>
            <a:pPr marL="233045" indent="-220979">
              <a:lnSpc>
                <a:spcPct val="100000"/>
              </a:lnSpc>
              <a:spcBef>
                <a:spcPts val="1440"/>
              </a:spcBef>
              <a:buChar char="•"/>
              <a:tabLst>
                <a:tab pos="233679" algn="l"/>
              </a:tabLst>
            </a:pPr>
            <a:r>
              <a:rPr sz="2000" b="1" spc="-10" dirty="0">
                <a:latin typeface="Carlito"/>
                <a:cs typeface="Carlito"/>
              </a:rPr>
              <a:t>Provides Education </a:t>
            </a:r>
            <a:r>
              <a:rPr sz="2000" b="1" dirty="0">
                <a:latin typeface="Carlito"/>
                <a:cs typeface="Carlito"/>
              </a:rPr>
              <a:t>&amp; </a:t>
            </a:r>
            <a:r>
              <a:rPr sz="2000" b="1" spc="-15" dirty="0">
                <a:latin typeface="Carlito"/>
                <a:cs typeface="Carlito"/>
              </a:rPr>
              <a:t>Relief </a:t>
            </a:r>
            <a:r>
              <a:rPr sz="2000" b="1" spc="-10" dirty="0">
                <a:latin typeface="Carlito"/>
                <a:cs typeface="Carlito"/>
              </a:rPr>
              <a:t>Resources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spc="-5" dirty="0">
                <a:latin typeface="Carlito"/>
                <a:cs typeface="Carlito"/>
              </a:rPr>
              <a:t>Florida</a:t>
            </a:r>
            <a:r>
              <a:rPr sz="2000" b="1" spc="-10" dirty="0">
                <a:latin typeface="Carlito"/>
                <a:cs typeface="Carlito"/>
              </a:rPr>
              <a:t> </a:t>
            </a:r>
            <a:r>
              <a:rPr sz="2000" b="1" spc="-30" dirty="0">
                <a:latin typeface="Carlito"/>
                <a:cs typeface="Carlito"/>
              </a:rPr>
              <a:t>Veterans</a:t>
            </a:r>
            <a:endParaRPr lang="en-US" sz="2000" b="1" spc="-30" dirty="0">
              <a:latin typeface="Carlito"/>
              <a:cs typeface="Carlito"/>
            </a:endParaRPr>
          </a:p>
          <a:p>
            <a:pPr marL="233045" indent="-220979">
              <a:lnSpc>
                <a:spcPct val="100000"/>
              </a:lnSpc>
              <a:spcBef>
                <a:spcPts val="1440"/>
              </a:spcBef>
              <a:buChar char="•"/>
              <a:tabLst>
                <a:tab pos="233679" algn="l"/>
              </a:tabLst>
            </a:pPr>
            <a:r>
              <a:rPr lang="en-US" sz="2000" b="1" spc="-30" dirty="0">
                <a:latin typeface="Carlito"/>
                <a:cs typeface="Carlito"/>
              </a:rPr>
              <a:t>Partnerships (DAV, Project Vet Relief, NAVF, BALS, CCTB)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41692" y="5881115"/>
            <a:ext cx="452755" cy="254635"/>
          </a:xfrm>
          <a:custGeom>
            <a:avLst/>
            <a:gdLst/>
            <a:ahLst/>
            <a:cxnLst/>
            <a:rect l="l" t="t" r="r" b="b"/>
            <a:pathLst>
              <a:path w="452754" h="254635">
                <a:moveTo>
                  <a:pt x="452627" y="0"/>
                </a:moveTo>
                <a:lnTo>
                  <a:pt x="0" y="0"/>
                </a:lnTo>
                <a:lnTo>
                  <a:pt x="0" y="254508"/>
                </a:lnTo>
                <a:lnTo>
                  <a:pt x="452627" y="254508"/>
                </a:lnTo>
                <a:lnTo>
                  <a:pt x="452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348" y="275843"/>
            <a:ext cx="2321052" cy="58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5544" y="191262"/>
            <a:ext cx="24974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/>
              <a:t>P</a:t>
            </a:r>
            <a:r>
              <a:rPr sz="2400" b="0" spc="-30" dirty="0"/>
              <a:t>r</a:t>
            </a:r>
            <a:r>
              <a:rPr sz="2400" b="0" dirty="0"/>
              <a:t>o</a:t>
            </a:r>
            <a:r>
              <a:rPr sz="2400" b="0" spc="10" dirty="0"/>
              <a:t>g</a:t>
            </a:r>
            <a:r>
              <a:rPr sz="2400" b="0" spc="-70" dirty="0"/>
              <a:t>r</a:t>
            </a:r>
            <a:r>
              <a:rPr sz="2400" b="0" dirty="0"/>
              <a:t>ams</a:t>
            </a:r>
          </a:p>
        </p:txBody>
      </p:sp>
      <p:sp>
        <p:nvSpPr>
          <p:cNvPr id="3" name="object 3"/>
          <p:cNvSpPr/>
          <p:nvPr/>
        </p:nvSpPr>
        <p:spPr>
          <a:xfrm>
            <a:off x="594359" y="5135879"/>
            <a:ext cx="7930896" cy="136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64819" y="294131"/>
            <a:ext cx="6784975" cy="4604385"/>
            <a:chOff x="464819" y="294131"/>
            <a:chExt cx="6784975" cy="4604385"/>
          </a:xfrm>
        </p:grpSpPr>
        <p:sp>
          <p:nvSpPr>
            <p:cNvPr id="5" name="object 5"/>
            <p:cNvSpPr/>
            <p:nvPr/>
          </p:nvSpPr>
          <p:spPr>
            <a:xfrm>
              <a:off x="464819" y="294131"/>
              <a:ext cx="2321052" cy="5867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4583" y="894587"/>
              <a:ext cx="5625084" cy="4003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252" y="1323847"/>
            <a:ext cx="7181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E79"/>
                </a:solidFill>
                <a:latin typeface="Arial"/>
                <a:cs typeface="Arial"/>
              </a:rPr>
              <a:t>Finding </a:t>
            </a:r>
            <a:r>
              <a:rPr sz="2400" spc="-5" dirty="0">
                <a:solidFill>
                  <a:srgbClr val="1F4E79"/>
                </a:solidFill>
                <a:latin typeface="Arial"/>
                <a:cs typeface="Arial"/>
              </a:rPr>
              <a:t>Unidentified </a:t>
            </a:r>
            <a:r>
              <a:rPr sz="2400" spc="-20" dirty="0">
                <a:solidFill>
                  <a:srgbClr val="1F4E79"/>
                </a:solidFill>
                <a:latin typeface="Arial"/>
                <a:cs typeface="Arial"/>
              </a:rPr>
              <a:t>Veterans </a:t>
            </a:r>
            <a:r>
              <a:rPr sz="2400" spc="-5" dirty="0">
                <a:solidFill>
                  <a:srgbClr val="1F4E79"/>
                </a:solidFill>
                <a:latin typeface="Arial"/>
                <a:cs typeface="Arial"/>
              </a:rPr>
              <a:t>Enhances Services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19" y="1797811"/>
            <a:ext cx="7680325" cy="3034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 algn="ctr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Estimated 200,000 </a:t>
            </a:r>
            <a:r>
              <a:rPr sz="1800" i="1" dirty="0">
                <a:latin typeface="Arial"/>
                <a:cs typeface="Arial"/>
              </a:rPr>
              <a:t>to </a:t>
            </a:r>
            <a:r>
              <a:rPr sz="1800" i="1" spc="-5" dirty="0">
                <a:latin typeface="Arial"/>
                <a:cs typeface="Arial"/>
              </a:rPr>
              <a:t>300,000 Unidentified </a:t>
            </a:r>
            <a:r>
              <a:rPr sz="1800" i="1" spc="-15" dirty="0">
                <a:latin typeface="Arial"/>
                <a:cs typeface="Arial"/>
              </a:rPr>
              <a:t>Veterans </a:t>
            </a:r>
            <a:r>
              <a:rPr sz="1800" i="1" spc="-5" dirty="0">
                <a:latin typeface="Arial"/>
                <a:cs typeface="Arial"/>
              </a:rPr>
              <a:t>in</a:t>
            </a:r>
            <a:r>
              <a:rPr sz="1800" i="1" spc="8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FLA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 dirty="0">
              <a:latin typeface="Arial"/>
              <a:cs typeface="Arial"/>
            </a:endParaRPr>
          </a:p>
          <a:p>
            <a:pPr marL="366395" indent="-354330">
              <a:lnSpc>
                <a:spcPct val="100000"/>
              </a:lnSpc>
              <a:buChar char="►"/>
              <a:tabLst>
                <a:tab pos="366395" algn="l"/>
                <a:tab pos="367030" algn="l"/>
              </a:tabLst>
            </a:pPr>
            <a:r>
              <a:rPr sz="1800" spc="-20" dirty="0">
                <a:latin typeface="Arial"/>
                <a:cs typeface="Arial"/>
              </a:rPr>
              <a:t>Veteran </a:t>
            </a:r>
            <a:r>
              <a:rPr sz="1800" spc="-5" dirty="0">
                <a:latin typeface="Arial"/>
                <a:cs typeface="Arial"/>
              </a:rPr>
              <a:t>Already Receiving </a:t>
            </a:r>
            <a:r>
              <a:rPr sz="1800" spc="-10" dirty="0">
                <a:latin typeface="Arial"/>
                <a:cs typeface="Arial"/>
              </a:rPr>
              <a:t>Treatment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Shifts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65" dirty="0">
                <a:latin typeface="Arial"/>
                <a:cs typeface="Arial"/>
              </a:rPr>
              <a:t>VA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Dollars</a:t>
            </a:r>
            <a:endParaRPr sz="1800" dirty="0">
              <a:latin typeface="Arial"/>
              <a:cs typeface="Arial"/>
            </a:endParaRPr>
          </a:p>
          <a:p>
            <a:pPr marL="366395" indent="-354330">
              <a:lnSpc>
                <a:spcPct val="100000"/>
              </a:lnSpc>
              <a:spcBef>
                <a:spcPts val="1080"/>
              </a:spcBef>
              <a:buChar char="►"/>
              <a:tabLst>
                <a:tab pos="366395" algn="l"/>
                <a:tab pos="367030" algn="l"/>
              </a:tabLst>
            </a:pPr>
            <a:r>
              <a:rPr sz="1800" spc="-5" dirty="0">
                <a:latin typeface="Arial"/>
                <a:cs typeface="Arial"/>
              </a:rPr>
              <a:t>Enhanced Database Increases Federal Dollars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5" dirty="0">
                <a:latin typeface="Arial"/>
                <a:cs typeface="Arial"/>
              </a:rPr>
              <a:t>Services/Med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Persons</a:t>
            </a:r>
            <a:endParaRPr sz="1800" dirty="0">
              <a:latin typeface="Arial"/>
              <a:cs typeface="Arial"/>
            </a:endParaRPr>
          </a:p>
          <a:p>
            <a:pPr marL="366395" indent="-354330">
              <a:lnSpc>
                <a:spcPct val="100000"/>
              </a:lnSpc>
              <a:spcBef>
                <a:spcPts val="1080"/>
              </a:spcBef>
              <a:buChar char="►"/>
              <a:tabLst>
                <a:tab pos="366395" algn="l"/>
                <a:tab pos="367030" algn="l"/>
              </a:tabLst>
            </a:pPr>
            <a:r>
              <a:rPr sz="1800" spc="-5" dirty="0">
                <a:latin typeface="Arial"/>
                <a:cs typeface="Arial"/>
              </a:rPr>
              <a:t>Improved Database Identifies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5" dirty="0">
                <a:latin typeface="Arial"/>
                <a:cs typeface="Arial"/>
              </a:rPr>
              <a:t>Enables </a:t>
            </a:r>
            <a:r>
              <a:rPr sz="1800" dirty="0">
                <a:latin typeface="Arial"/>
                <a:cs typeface="Arial"/>
              </a:rPr>
              <a:t>Faster </a:t>
            </a:r>
            <a:r>
              <a:rPr sz="1800" spc="-5" dirty="0">
                <a:latin typeface="Arial"/>
                <a:cs typeface="Arial"/>
              </a:rPr>
              <a:t>Intervention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Strategies</a:t>
            </a:r>
            <a:endParaRPr sz="1800" dirty="0">
              <a:latin typeface="Arial"/>
              <a:cs typeface="Arial"/>
            </a:endParaRPr>
          </a:p>
          <a:p>
            <a:pPr marL="366395" indent="-354330">
              <a:lnSpc>
                <a:spcPct val="100000"/>
              </a:lnSpc>
              <a:spcBef>
                <a:spcPts val="1080"/>
              </a:spcBef>
              <a:buChar char="►"/>
              <a:tabLst>
                <a:tab pos="366395" algn="l"/>
                <a:tab pos="367030" algn="l"/>
              </a:tabLst>
            </a:pPr>
            <a:r>
              <a:rPr sz="1800" spc="-5" dirty="0">
                <a:latin typeface="Arial"/>
                <a:cs typeface="Arial"/>
              </a:rPr>
              <a:t>Helps Automate Relationships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5" dirty="0">
                <a:latin typeface="Arial"/>
                <a:cs typeface="Arial"/>
              </a:rPr>
              <a:t>Veterans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5" dirty="0">
                <a:latin typeface="Arial"/>
                <a:cs typeface="Arial"/>
              </a:rPr>
              <a:t>Needed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Services</a:t>
            </a:r>
            <a:endParaRPr sz="1800" dirty="0">
              <a:latin typeface="Arial"/>
              <a:cs typeface="Arial"/>
            </a:endParaRPr>
          </a:p>
          <a:p>
            <a:pPr marL="366395" indent="-354330">
              <a:lnSpc>
                <a:spcPct val="100000"/>
              </a:lnSpc>
              <a:spcBef>
                <a:spcPts val="1085"/>
              </a:spcBef>
              <a:buChar char="►"/>
              <a:tabLst>
                <a:tab pos="366395" algn="l"/>
                <a:tab pos="367030" algn="l"/>
              </a:tabLst>
            </a:pPr>
            <a:r>
              <a:rPr sz="1800" dirty="0">
                <a:latin typeface="Arial"/>
                <a:cs typeface="Arial"/>
              </a:rPr>
              <a:t>Future </a:t>
            </a:r>
            <a:r>
              <a:rPr sz="1800" spc="-5" dirty="0">
                <a:latin typeface="Arial"/>
                <a:cs typeface="Arial"/>
              </a:rPr>
              <a:t>Dollars Budgeted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5" dirty="0">
                <a:latin typeface="Arial"/>
                <a:cs typeface="Arial"/>
              </a:rPr>
              <a:t>Spent on Positive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Outcomes</a:t>
            </a:r>
            <a:endParaRPr lang="en-US" sz="1800" spc="-5" dirty="0">
              <a:latin typeface="Arial"/>
              <a:cs typeface="Arial"/>
            </a:endParaRPr>
          </a:p>
          <a:p>
            <a:pPr marL="366395" indent="-354330">
              <a:lnSpc>
                <a:spcPct val="100000"/>
              </a:lnSpc>
              <a:spcBef>
                <a:spcPts val="1085"/>
              </a:spcBef>
              <a:buChar char="►"/>
              <a:tabLst>
                <a:tab pos="366395" algn="l"/>
                <a:tab pos="367030" algn="l"/>
              </a:tabLst>
            </a:pPr>
            <a:r>
              <a:rPr lang="en-US" spc="-5" dirty="0">
                <a:latin typeface="Arial"/>
                <a:cs typeface="Arial"/>
              </a:rPr>
              <a:t>Presentations to Every possible place to find Veterans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28003" y="4832603"/>
            <a:ext cx="1712976" cy="1574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819" y="294131"/>
            <a:ext cx="2321052" cy="58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22148" y="310895"/>
            <a:ext cx="2321052" cy="586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395" y="3659126"/>
            <a:ext cx="2321052" cy="1612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5841" y="3642821"/>
            <a:ext cx="2488692" cy="1612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7927" y="3642820"/>
            <a:ext cx="2592324" cy="1612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0342" y="2003264"/>
            <a:ext cx="2112263" cy="845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31327" y="2138472"/>
            <a:ext cx="2270125" cy="912494"/>
            <a:chOff x="246506" y="1343723"/>
            <a:chExt cx="2270125" cy="912494"/>
          </a:xfrm>
        </p:grpSpPr>
        <p:sp>
          <p:nvSpPr>
            <p:cNvPr id="11" name="object 11"/>
            <p:cNvSpPr/>
            <p:nvPr/>
          </p:nvSpPr>
          <p:spPr>
            <a:xfrm>
              <a:off x="256031" y="1353312"/>
              <a:ext cx="2250948" cy="8930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269" y="1348486"/>
              <a:ext cx="2260600" cy="902969"/>
            </a:xfrm>
            <a:custGeom>
              <a:avLst/>
              <a:gdLst/>
              <a:ahLst/>
              <a:cxnLst/>
              <a:rect l="l" t="t" r="r" b="b"/>
              <a:pathLst>
                <a:path w="2260600" h="902969">
                  <a:moveTo>
                    <a:pt x="0" y="902588"/>
                  </a:moveTo>
                  <a:lnTo>
                    <a:pt x="2260473" y="902588"/>
                  </a:lnTo>
                  <a:lnTo>
                    <a:pt x="2260473" y="0"/>
                  </a:lnTo>
                  <a:lnTo>
                    <a:pt x="0" y="0"/>
                  </a:lnTo>
                  <a:lnTo>
                    <a:pt x="0" y="9025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2822447" y="1965878"/>
            <a:ext cx="1918715" cy="1085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4777" y="1811504"/>
            <a:ext cx="1363980" cy="10896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114800" y="94488"/>
            <a:ext cx="4871085" cy="52193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212215" marR="494665" indent="-711835">
              <a:lnSpc>
                <a:spcPct val="100000"/>
              </a:lnSpc>
              <a:spcBef>
                <a:spcPts val="229"/>
              </a:spcBef>
            </a:pPr>
            <a:r>
              <a:rPr sz="1600" dirty="0"/>
              <a:t>Suicide </a:t>
            </a:r>
            <a:r>
              <a:rPr sz="1600" spc="-10" dirty="0"/>
              <a:t>Prevention, </a:t>
            </a:r>
            <a:r>
              <a:rPr sz="1600" spc="-5" dirty="0"/>
              <a:t>Opioid </a:t>
            </a:r>
            <a:r>
              <a:rPr sz="1600" dirty="0"/>
              <a:t>Addiction  &amp; </a:t>
            </a:r>
            <a:r>
              <a:rPr sz="1600" spc="-10" dirty="0"/>
              <a:t>Mental </a:t>
            </a:r>
            <a:r>
              <a:rPr sz="1600" dirty="0"/>
              <a:t>Health</a:t>
            </a:r>
            <a:r>
              <a:rPr sz="1600" spc="-30" dirty="0"/>
              <a:t> </a:t>
            </a:r>
            <a:r>
              <a:rPr sz="1600" dirty="0"/>
              <a:t>Issues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4800" y="94488"/>
            <a:ext cx="4871085" cy="60529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68375" marR="106045" indent="-850900" algn="ctr">
              <a:lnSpc>
                <a:spcPct val="100000"/>
              </a:lnSpc>
              <a:spcBef>
                <a:spcPts val="200"/>
              </a:spcBef>
            </a:pPr>
            <a:r>
              <a:rPr b="1" dirty="0">
                <a:latin typeface="Carlito"/>
                <a:cs typeface="Carlito"/>
              </a:rPr>
              <a:t>Suicide </a:t>
            </a:r>
            <a:r>
              <a:rPr b="1" spc="-10" dirty="0">
                <a:latin typeface="Carlito"/>
                <a:cs typeface="Carlito"/>
              </a:rPr>
              <a:t>Prevention, </a:t>
            </a:r>
            <a:r>
              <a:rPr b="1" spc="-5" dirty="0">
                <a:latin typeface="Carlito"/>
                <a:cs typeface="Carlito"/>
              </a:rPr>
              <a:t>Opioid Addiction </a:t>
            </a:r>
            <a:endParaRPr lang="en-US" b="1" spc="-5" dirty="0">
              <a:latin typeface="Carlito"/>
              <a:cs typeface="Carlito"/>
            </a:endParaRPr>
          </a:p>
          <a:p>
            <a:pPr marL="968375" marR="106045" indent="-850900" algn="ctr">
              <a:lnSpc>
                <a:spcPct val="100000"/>
              </a:lnSpc>
              <a:spcBef>
                <a:spcPts val="200"/>
              </a:spcBef>
            </a:pPr>
            <a:r>
              <a:rPr b="1" spc="-5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&amp; </a:t>
            </a:r>
            <a:r>
              <a:rPr b="1" spc="-15" dirty="0">
                <a:latin typeface="Carlito"/>
                <a:cs typeface="Carlito"/>
              </a:rPr>
              <a:t>Mental </a:t>
            </a:r>
            <a:r>
              <a:rPr b="1" dirty="0">
                <a:latin typeface="Carlito"/>
                <a:cs typeface="Carlito"/>
              </a:rPr>
              <a:t>Health</a:t>
            </a:r>
            <a:r>
              <a:rPr b="1" spc="-1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Issues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9840" y="2130567"/>
            <a:ext cx="4084320" cy="1384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37795" marR="130175" indent="-1905" algn="ctr">
              <a:lnSpc>
                <a:spcPct val="99100"/>
              </a:lnSpc>
              <a:spcBef>
                <a:spcPts val="290"/>
              </a:spcBef>
            </a:pPr>
            <a:r>
              <a:rPr sz="2800" spc="-5" dirty="0">
                <a:solidFill>
                  <a:srgbClr val="373545"/>
                </a:solidFill>
                <a:latin typeface="Times New Roman"/>
                <a:cs typeface="Times New Roman"/>
              </a:rPr>
              <a:t>Collaboration of 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Emergency Crisis</a:t>
            </a:r>
            <a:r>
              <a:rPr sz="2400" b="1" u="heavy" spc="-1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Hotlines</a:t>
            </a:r>
            <a:r>
              <a:rPr sz="2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”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73545"/>
                </a:solidFill>
                <a:latin typeface="Times New Roman"/>
                <a:cs typeface="Times New Roman"/>
              </a:rPr>
              <a:t>Crisis</a:t>
            </a:r>
            <a:r>
              <a:rPr sz="2800" spc="-25" dirty="0">
                <a:solidFill>
                  <a:srgbClr val="37354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73545"/>
                </a:solidFill>
                <a:latin typeface="Times New Roman"/>
                <a:cs typeface="Times New Roman"/>
              </a:rPr>
              <a:t>Centers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0379" y="5738266"/>
            <a:ext cx="585851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Beginning </a:t>
            </a:r>
            <a:r>
              <a:rPr sz="2000" b="1" spc="5" dirty="0">
                <a:latin typeface="Arial"/>
                <a:cs typeface="Arial"/>
              </a:rPr>
              <a:t>with </a:t>
            </a: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5" dirty="0">
                <a:latin typeface="Arial"/>
                <a:cs typeface="Arial"/>
              </a:rPr>
              <a:t>CCTB, </a:t>
            </a:r>
            <a:r>
              <a:rPr sz="2000" b="1" dirty="0">
                <a:latin typeface="Arial"/>
                <a:cs typeface="Arial"/>
              </a:rPr>
              <a:t>Heroes Mile</a:t>
            </a:r>
            <a:r>
              <a:rPr lang="en-US" sz="2000" b="1" dirty="0">
                <a:latin typeface="Arial"/>
                <a:cs typeface="Arial"/>
              </a:rPr>
              <a:t>, </a:t>
            </a:r>
            <a:r>
              <a:rPr lang="en-US" sz="2000" b="1" dirty="0" err="1">
                <a:latin typeface="Arial"/>
                <a:cs typeface="Arial"/>
              </a:rPr>
              <a:t>FireWatch</a:t>
            </a:r>
            <a:r>
              <a:rPr lang="en-US" sz="2000" b="1" dirty="0">
                <a:latin typeface="Arial"/>
                <a:cs typeface="Arial"/>
              </a:rPr>
              <a:t>,</a:t>
            </a:r>
            <a:r>
              <a:rPr sz="2000" b="1" dirty="0">
                <a:latin typeface="Arial"/>
                <a:cs typeface="Arial"/>
              </a:rPr>
              <a:t> and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more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5" dirty="0">
                <a:latin typeface="Arial"/>
                <a:cs typeface="Arial"/>
              </a:rPr>
              <a:t>Veterans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Crisis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5232" y="1214627"/>
            <a:ext cx="6442075" cy="584200"/>
          </a:xfrm>
          <a:custGeom>
            <a:avLst/>
            <a:gdLst/>
            <a:ahLst/>
            <a:cxnLst/>
            <a:rect l="l" t="t" r="r" b="b"/>
            <a:pathLst>
              <a:path w="6442075" h="584200">
                <a:moveTo>
                  <a:pt x="0" y="583691"/>
                </a:moveTo>
                <a:lnTo>
                  <a:pt x="6441948" y="583691"/>
                </a:lnTo>
                <a:lnTo>
                  <a:pt x="6441948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5032" y="1315328"/>
            <a:ext cx="48260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40" dirty="0"/>
              <a:t>Veterans </a:t>
            </a:r>
            <a:r>
              <a:rPr sz="2400" dirty="0"/>
              <a:t>in </a:t>
            </a:r>
            <a:r>
              <a:rPr sz="2400" spc="-10" dirty="0"/>
              <a:t>Emergency</a:t>
            </a:r>
            <a:r>
              <a:rPr sz="2400" spc="-80" dirty="0"/>
              <a:t> </a:t>
            </a:r>
            <a:r>
              <a:rPr sz="2400" spc="-5" dirty="0"/>
              <a:t>Crisis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464819" y="294131"/>
            <a:ext cx="2321052" cy="58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529840" y="3899614"/>
            <a:ext cx="4103370" cy="1350010"/>
            <a:chOff x="2776410" y="3926903"/>
            <a:chExt cx="4103370" cy="1350010"/>
          </a:xfrm>
        </p:grpSpPr>
        <p:sp>
          <p:nvSpPr>
            <p:cNvPr id="9" name="object 9"/>
            <p:cNvSpPr/>
            <p:nvPr/>
          </p:nvSpPr>
          <p:spPr>
            <a:xfrm>
              <a:off x="2785872" y="3936491"/>
              <a:ext cx="4084320" cy="13304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81173" y="3931665"/>
              <a:ext cx="4093845" cy="1340485"/>
            </a:xfrm>
            <a:custGeom>
              <a:avLst/>
              <a:gdLst/>
              <a:ahLst/>
              <a:cxnLst/>
              <a:rect l="l" t="t" r="r" b="b"/>
              <a:pathLst>
                <a:path w="4093845" h="1340485">
                  <a:moveTo>
                    <a:pt x="0" y="1339977"/>
                  </a:moveTo>
                  <a:lnTo>
                    <a:pt x="4093845" y="1339977"/>
                  </a:lnTo>
                  <a:lnTo>
                    <a:pt x="4093845" y="0"/>
                  </a:lnTo>
                  <a:lnTo>
                    <a:pt x="0" y="0"/>
                  </a:lnTo>
                  <a:lnTo>
                    <a:pt x="0" y="13399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19" y="294131"/>
            <a:ext cx="2321052" cy="58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6944" y="1754123"/>
            <a:ext cx="5882639" cy="537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96218" y="2897538"/>
            <a:ext cx="6206490" cy="1026160"/>
            <a:chOff x="1468945" y="2861881"/>
            <a:chExt cx="6206490" cy="1026160"/>
          </a:xfrm>
        </p:grpSpPr>
        <p:sp>
          <p:nvSpPr>
            <p:cNvPr id="5" name="object 5"/>
            <p:cNvSpPr/>
            <p:nvPr/>
          </p:nvSpPr>
          <p:spPr>
            <a:xfrm>
              <a:off x="1473708" y="2866644"/>
              <a:ext cx="6196965" cy="1016635"/>
            </a:xfrm>
            <a:custGeom>
              <a:avLst/>
              <a:gdLst/>
              <a:ahLst/>
              <a:cxnLst/>
              <a:rect l="l" t="t" r="r" b="b"/>
              <a:pathLst>
                <a:path w="6196965" h="1016635">
                  <a:moveTo>
                    <a:pt x="6196584" y="0"/>
                  </a:moveTo>
                  <a:lnTo>
                    <a:pt x="0" y="0"/>
                  </a:lnTo>
                  <a:lnTo>
                    <a:pt x="0" y="1016508"/>
                  </a:lnTo>
                  <a:lnTo>
                    <a:pt x="6196584" y="1016508"/>
                  </a:lnTo>
                  <a:lnTo>
                    <a:pt x="6196584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73708" y="2866644"/>
              <a:ext cx="6196965" cy="1016635"/>
            </a:xfrm>
            <a:custGeom>
              <a:avLst/>
              <a:gdLst/>
              <a:ahLst/>
              <a:cxnLst/>
              <a:rect l="l" t="t" r="r" b="b"/>
              <a:pathLst>
                <a:path w="6196965" h="1016635">
                  <a:moveTo>
                    <a:pt x="0" y="1016508"/>
                  </a:moveTo>
                  <a:lnTo>
                    <a:pt x="6196584" y="1016508"/>
                  </a:lnTo>
                  <a:lnTo>
                    <a:pt x="6196584" y="0"/>
                  </a:lnTo>
                  <a:lnTo>
                    <a:pt x="0" y="0"/>
                  </a:lnTo>
                  <a:lnTo>
                    <a:pt x="0" y="101650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65403" y="2883788"/>
            <a:ext cx="5132812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1518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COMMON</a:t>
            </a:r>
            <a:r>
              <a:rPr sz="2000" b="1" spc="-9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SCAMS</a:t>
            </a:r>
            <a:endParaRPr sz="2000" dirty="0">
              <a:latin typeface="Carlito"/>
              <a:cs typeface="Carlito"/>
            </a:endParaRPr>
          </a:p>
          <a:p>
            <a:pPr marL="342265" marR="15875" indent="-342900">
              <a:lnSpc>
                <a:spcPct val="100000"/>
              </a:lnSpc>
              <a:tabLst>
                <a:tab pos="1668780" algn="l"/>
                <a:tab pos="1769110" algn="l"/>
                <a:tab pos="2031364" algn="l"/>
                <a:tab pos="2418715" algn="l"/>
                <a:tab pos="3689985" algn="l"/>
                <a:tab pos="3921760" algn="l"/>
              </a:tabLst>
            </a:pPr>
            <a:r>
              <a:rPr sz="2000" b="1" spc="-5" dirty="0">
                <a:latin typeface="Carlito"/>
                <a:cs typeface="Carlito"/>
              </a:rPr>
              <a:t>Identity</a:t>
            </a:r>
            <a:r>
              <a:rPr sz="2000" b="1" spc="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Theft	</a:t>
            </a:r>
            <a:r>
              <a:rPr sz="2000" b="1" dirty="0">
                <a:latin typeface="Carlito"/>
                <a:cs typeface="Carlito"/>
              </a:rPr>
              <a:t>-		</a:t>
            </a:r>
            <a:r>
              <a:rPr sz="2000" b="1" spc="-5" dirty="0">
                <a:latin typeface="Carlito"/>
                <a:cs typeface="Carlito"/>
              </a:rPr>
              <a:t>Debt</a:t>
            </a:r>
            <a:r>
              <a:rPr sz="2000" b="1" dirty="0">
                <a:latin typeface="Carlito"/>
                <a:cs typeface="Carlito"/>
              </a:rPr>
              <a:t> and</a:t>
            </a:r>
            <a:r>
              <a:rPr sz="2000" b="1" spc="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Credit	</a:t>
            </a:r>
            <a:r>
              <a:rPr sz="2000" b="1" dirty="0">
                <a:latin typeface="Carlito"/>
                <a:cs typeface="Carlito"/>
              </a:rPr>
              <a:t>-  Housing		-		</a:t>
            </a:r>
            <a:r>
              <a:rPr sz="2000" b="1" spc="-5" dirty="0">
                <a:latin typeface="Carlito"/>
                <a:cs typeface="Carlito"/>
              </a:rPr>
              <a:t>Charities	</a:t>
            </a:r>
            <a:r>
              <a:rPr sz="2000" b="1" dirty="0">
                <a:latin typeface="Carlito"/>
                <a:cs typeface="Carlito"/>
              </a:rPr>
              <a:t>-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2652" y="3188588"/>
            <a:ext cx="1684401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254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rlito"/>
                <a:cs typeface="Carlito"/>
              </a:rPr>
              <a:t>Au</a:t>
            </a:r>
            <a:r>
              <a:rPr sz="2000" b="1" spc="-25" dirty="0">
                <a:latin typeface="Carlito"/>
                <a:cs typeface="Carlito"/>
              </a:rPr>
              <a:t>t</a:t>
            </a:r>
            <a:r>
              <a:rPr sz="2000" b="1" dirty="0">
                <a:latin typeface="Carlito"/>
                <a:cs typeface="Carlito"/>
              </a:rPr>
              <a:t>omobiles  </a:t>
            </a:r>
            <a:endParaRPr lang="en-US" sz="2000" b="1" dirty="0">
              <a:latin typeface="Carlito"/>
              <a:cs typeface="Carlito"/>
            </a:endParaRPr>
          </a:p>
          <a:p>
            <a:pPr marR="5080" indent="254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Other</a:t>
            </a:r>
            <a:r>
              <a:rPr sz="2000" b="1" spc="-7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Scams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15513" y="4095315"/>
            <a:ext cx="59035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Florida </a:t>
            </a:r>
            <a:r>
              <a:rPr sz="2000" b="1" spc="-35" dirty="0">
                <a:latin typeface="Arial"/>
                <a:cs typeface="Arial"/>
              </a:rPr>
              <a:t>Toll </a:t>
            </a:r>
            <a:r>
              <a:rPr sz="2000" b="1" dirty="0">
                <a:latin typeface="Arial"/>
                <a:cs typeface="Arial"/>
              </a:rPr>
              <a:t>Free -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Fraud Hotline</a:t>
            </a:r>
            <a:r>
              <a:rPr sz="2000" b="1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1-866-966-7226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63523" y="1129283"/>
            <a:ext cx="7617459" cy="46743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61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spc="-10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www.MyFloridaLegal.com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818126" y="209169"/>
            <a:ext cx="332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Fraud </a:t>
            </a:r>
            <a:r>
              <a:rPr sz="1800" b="1" spc="-5" dirty="0">
                <a:latin typeface="Arial"/>
                <a:cs typeface="Arial"/>
              </a:rPr>
              <a:t>Prevention &amp;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Protection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88409" y="2375927"/>
            <a:ext cx="269557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1(866)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9NO-SCAM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29647" y="6210280"/>
            <a:ext cx="3213100" cy="51424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0"/>
              </a:spcBef>
            </a:pP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1</a:t>
            </a:r>
            <a:r>
              <a:rPr lang="en-US" sz="3200" b="1" spc="-5" dirty="0">
                <a:solidFill>
                  <a:srgbClr val="FF0000"/>
                </a:solidFill>
                <a:latin typeface="Carlito"/>
                <a:cs typeface="Carlito"/>
              </a:rPr>
              <a:t>-</a:t>
            </a: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866</a:t>
            </a:r>
            <a:r>
              <a:rPr lang="en-US" sz="3200" b="1" spc="-5" dirty="0">
                <a:solidFill>
                  <a:srgbClr val="FF0000"/>
                </a:solidFill>
                <a:latin typeface="Carlito"/>
                <a:cs typeface="Carlito"/>
              </a:rPr>
              <a:t>-</a:t>
            </a: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486-6161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4295" y="4950821"/>
            <a:ext cx="7583805" cy="113855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Florida </a:t>
            </a:r>
            <a:r>
              <a:rPr sz="3200" b="1" spc="-40" dirty="0">
                <a:solidFill>
                  <a:srgbClr val="FFFFFF"/>
                </a:solidFill>
                <a:latin typeface="Carlito"/>
                <a:cs typeface="Carlito"/>
              </a:rPr>
              <a:t>Veterans </a:t>
            </a:r>
            <a:r>
              <a:rPr sz="3200" b="1" spc="-15" dirty="0">
                <a:solidFill>
                  <a:srgbClr val="FFFFFF"/>
                </a:solidFill>
                <a:latin typeface="Carlito"/>
                <a:cs typeface="Carlito"/>
              </a:rPr>
              <a:t>Legal</a:t>
            </a:r>
            <a:r>
              <a:rPr sz="32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Helpline</a:t>
            </a:r>
            <a:endParaRPr sz="3200">
              <a:latin typeface="Carlito"/>
              <a:cs typeface="Carlito"/>
            </a:endParaRPr>
          </a:p>
          <a:p>
            <a:pPr marR="42545" algn="ctr">
              <a:lnSpc>
                <a:spcPts val="1905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Applicants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receive free legal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advice and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referrals.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Must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be a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veteran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living in</a:t>
            </a:r>
            <a:r>
              <a:rPr sz="1600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Florida.</a:t>
            </a:r>
            <a:endParaRPr sz="1600">
              <a:latin typeface="Carlito"/>
              <a:cs typeface="Carlito"/>
            </a:endParaRPr>
          </a:p>
          <a:p>
            <a:pPr marL="6350" algn="ctr">
              <a:lnSpc>
                <a:spcPts val="2385"/>
              </a:lnSpc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Housing,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Credit, Employment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Family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Matters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37946" y="4634229"/>
            <a:ext cx="7596505" cy="58419"/>
            <a:chOff x="837946" y="4634229"/>
            <a:chExt cx="7596505" cy="58419"/>
          </a:xfrm>
        </p:grpSpPr>
        <p:sp>
          <p:nvSpPr>
            <p:cNvPr id="28" name="object 28"/>
            <p:cNvSpPr/>
            <p:nvPr/>
          </p:nvSpPr>
          <p:spPr>
            <a:xfrm>
              <a:off x="844296" y="4640579"/>
              <a:ext cx="7583805" cy="45720"/>
            </a:xfrm>
            <a:custGeom>
              <a:avLst/>
              <a:gdLst/>
              <a:ahLst/>
              <a:cxnLst/>
              <a:rect l="l" t="t" r="r" b="b"/>
              <a:pathLst>
                <a:path w="7583805" h="45720">
                  <a:moveTo>
                    <a:pt x="7583424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0" y="45720"/>
                  </a:lnTo>
                  <a:lnTo>
                    <a:pt x="7581900" y="45720"/>
                  </a:lnTo>
                  <a:lnTo>
                    <a:pt x="7581900" y="41910"/>
                  </a:lnTo>
                  <a:lnTo>
                    <a:pt x="7583424" y="41910"/>
                  </a:lnTo>
                  <a:lnTo>
                    <a:pt x="75834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4296" y="4640579"/>
              <a:ext cx="7583805" cy="45720"/>
            </a:xfrm>
            <a:custGeom>
              <a:avLst/>
              <a:gdLst/>
              <a:ahLst/>
              <a:cxnLst/>
              <a:rect l="l" t="t" r="r" b="b"/>
              <a:pathLst>
                <a:path w="7583805" h="45720">
                  <a:moveTo>
                    <a:pt x="0" y="45720"/>
                  </a:moveTo>
                  <a:lnTo>
                    <a:pt x="7575804" y="45720"/>
                  </a:lnTo>
                  <a:lnTo>
                    <a:pt x="7579995" y="45720"/>
                  </a:lnTo>
                  <a:lnTo>
                    <a:pt x="7583424" y="42291"/>
                  </a:lnTo>
                  <a:lnTo>
                    <a:pt x="7583424" y="38100"/>
                  </a:lnTo>
                  <a:lnTo>
                    <a:pt x="7583424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3332</TotalTime>
  <Words>512</Words>
  <Application>Microsoft Macintosh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Carlito</vt:lpstr>
      <vt:lpstr>Times New Roman</vt:lpstr>
      <vt:lpstr>Office Theme</vt:lpstr>
      <vt:lpstr>PowerPoint Presentation</vt:lpstr>
      <vt:lpstr>Who We Are</vt:lpstr>
      <vt:lpstr>Serving Florida Veterans</vt:lpstr>
      <vt:lpstr>Serve All Florida Veterans</vt:lpstr>
      <vt:lpstr>Programs</vt:lpstr>
      <vt:lpstr>Finding Unidentified Veterans Enhances Services</vt:lpstr>
      <vt:lpstr>Suicide Prevention, Opioid Addiction  &amp; Mental Health Issues</vt:lpstr>
      <vt:lpstr>Veterans in Emergency Crisis</vt:lpstr>
      <vt:lpstr>www.MyFloridaLegal.com</vt:lpstr>
      <vt:lpstr>PowerPoint Presentation</vt:lpstr>
      <vt:lpstr>Aging Wartime Veterans &amp; Survivors</vt:lpstr>
      <vt:lpstr>www.HelpFLVets.org Resources</vt:lpstr>
      <vt:lpstr>www.HelpFLVets.org</vt:lpstr>
      <vt:lpstr>HOW WE CAN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Early</dc:creator>
  <cp:lastModifiedBy>Dennis Baker</cp:lastModifiedBy>
  <cp:revision>53</cp:revision>
  <cp:lastPrinted>2020-08-10T15:49:06Z</cp:lastPrinted>
  <dcterms:created xsi:type="dcterms:W3CDTF">2020-07-28T19:35:14Z</dcterms:created>
  <dcterms:modified xsi:type="dcterms:W3CDTF">2021-09-30T14:09:31Z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2020-07-28T00:00:00Z</vt:filetime>
  </property>
</Properties>
</file>