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42" r:id="rId2"/>
    <p:sldId id="332" r:id="rId3"/>
    <p:sldId id="333" r:id="rId4"/>
    <p:sldId id="334" r:id="rId5"/>
    <p:sldId id="319" r:id="rId6"/>
    <p:sldId id="320" r:id="rId7"/>
    <p:sldId id="343" r:id="rId8"/>
    <p:sldId id="345" r:id="rId9"/>
    <p:sldId id="339" r:id="rId10"/>
    <p:sldId id="33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ool Box" id="{F0EFE435-006E-4268-9767-49D249F5622A}">
          <p14:sldIdLst>
            <p14:sldId id="342"/>
            <p14:sldId id="332"/>
            <p14:sldId id="333"/>
            <p14:sldId id="334"/>
            <p14:sldId id="319"/>
            <p14:sldId id="320"/>
            <p14:sldId id="343"/>
            <p14:sldId id="345"/>
            <p14:sldId id="339"/>
            <p14:sldId id="33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20" d="100"/>
          <a:sy n="120" d="100"/>
        </p:scale>
        <p:origin x="1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9/29/2021</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69940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9/29/2021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1728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9/29/2021</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00616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90705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9/29/2021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70022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9/29/2021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92791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9/29/2021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334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9/29/2021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1803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9/29/2021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78059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9/29/2021</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90758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slide" Target="slide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8.xml"/><Relationship Id="rId4" Type="http://schemas.openxmlformats.org/officeDocument/2006/relationships/hyperlink" Target="https://de.wikipedia.org/wiki/Agent_Orang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hyperlink" Target="https://www.va.gov/VA_Form_10-10068b.pdf"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pixabay.com/en/rule-pressure-stamp-wont-come-here-1752536/" TargetMode="External"/><Relationship Id="rId5" Type="http://schemas.openxmlformats.org/officeDocument/2006/relationships/image" Target="../media/image12.png"/><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EA2771-C451-4112-811D-880D08191959}"/>
              </a:ext>
            </a:extLst>
          </p:cNvPr>
          <p:cNvSpPr>
            <a:spLocks noGrp="1"/>
          </p:cNvSpPr>
          <p:nvPr>
            <p:ph type="title"/>
          </p:nvPr>
        </p:nvSpPr>
        <p:spPr/>
        <p:txBody>
          <a:bodyPr>
            <a:normAutofit/>
          </a:bodyPr>
          <a:lstStyle/>
          <a:p>
            <a:pPr algn="ctr"/>
            <a:r>
              <a:rPr lang="en-US" sz="5400" dirty="0">
                <a:solidFill>
                  <a:srgbClr val="0070C0"/>
                </a:solidFill>
              </a:rPr>
              <a:t>Toolbox</a:t>
            </a:r>
          </a:p>
        </p:txBody>
      </p:sp>
      <p:pic>
        <p:nvPicPr>
          <p:cNvPr id="8" name="Content Placeholder 7" descr="Work tools and supplies">
            <a:extLst>
              <a:ext uri="{FF2B5EF4-FFF2-40B4-BE49-F238E27FC236}">
                <a16:creationId xmlns:a16="http://schemas.microsoft.com/office/drawing/2014/main" id="{5CAD3679-5719-4493-82F9-96656A7D6729}"/>
              </a:ext>
            </a:extLst>
          </p:cNvPr>
          <p:cNvPicPr>
            <a:picLocks noGrp="1" noChangeAspect="1"/>
          </p:cNvPicPr>
          <p:nvPr>
            <p:ph idx="1"/>
          </p:nvPr>
        </p:nvPicPr>
        <p:blipFill>
          <a:blip r:embed="rId3"/>
          <a:stretch>
            <a:fillRect/>
          </a:stretch>
        </p:blipFill>
        <p:spPr>
          <a:xfrm>
            <a:off x="3370660" y="2341563"/>
            <a:ext cx="5450680" cy="3633787"/>
          </a:xfrm>
        </p:spPr>
      </p:pic>
      <mc:AlternateContent xmlns:mc="http://schemas.openxmlformats.org/markup-compatibility/2006" xmlns:psez="http://schemas.microsoft.com/office/powerpoint/2016/sectionzoom">
        <mc:Choice Requires="psez">
          <p:graphicFrame>
            <p:nvGraphicFramePr>
              <p:cNvPr id="3" name="Section Zoom 2">
                <a:extLst>
                  <a:ext uri="{FF2B5EF4-FFF2-40B4-BE49-F238E27FC236}">
                    <a16:creationId xmlns:a16="http://schemas.microsoft.com/office/drawing/2014/main" id="{704E67A6-C93C-47E3-ACD7-BC8B8F19F30A}"/>
                  </a:ext>
                </a:extLst>
              </p:cNvPr>
              <p:cNvGraphicFramePr>
                <a:graphicFrameLocks noChangeAspect="1"/>
              </p:cNvGraphicFramePr>
              <p:nvPr/>
            </p:nvGraphicFramePr>
            <p:xfrm>
              <a:off x="2352431" y="6188212"/>
              <a:ext cx="3048000" cy="1714500"/>
            </p:xfrm>
            <a:graphic>
              <a:graphicData uri="http://schemas.microsoft.com/office/powerpoint/2016/sectionzoom">
                <psez:sectionZm>
                  <psez:sectionZmObj sectionId="{F0EFE435-006E-4268-9767-49D249F5622A}">
                    <psez:zmPr id="{F5DDECDD-6152-40E6-9608-6EBE7319EA93}"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3" name="Section Zoom 2">
                <a:hlinkClick r:id="rId5" action="ppaction://hlinksldjump"/>
                <a:extLst>
                  <a:ext uri="{FF2B5EF4-FFF2-40B4-BE49-F238E27FC236}">
                    <a16:creationId xmlns:a16="http://schemas.microsoft.com/office/drawing/2014/main" id="{704E67A6-C93C-47E3-ACD7-BC8B8F19F30A}"/>
                  </a:ext>
                </a:extLst>
              </p:cNvPr>
              <p:cNvPicPr>
                <a:picLocks noGrp="1" noRot="1" noChangeAspect="1" noMove="1" noResize="1" noEditPoints="1" noAdjustHandles="1" noChangeArrowheads="1" noChangeShapeType="1"/>
              </p:cNvPicPr>
              <p:nvPr/>
            </p:nvPicPr>
            <p:blipFill>
              <a:blip r:embed="rId6"/>
              <a:stretch>
                <a:fillRect/>
              </a:stretch>
            </p:blipFill>
            <p:spPr>
              <a:xfrm>
                <a:off x="2352431" y="6188212"/>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8014132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pattFill prst="wdDnDiag">
          <a:fgClr>
            <a:schemeClr val="accent5">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8266C-D023-4147-BDE2-7AF82C3BE963}"/>
              </a:ext>
            </a:extLst>
          </p:cNvPr>
          <p:cNvSpPr>
            <a:spLocks noGrp="1"/>
          </p:cNvSpPr>
          <p:nvPr>
            <p:ph type="title"/>
          </p:nvPr>
        </p:nvSpPr>
        <p:spPr/>
        <p:txBody>
          <a:bodyPr>
            <a:normAutofit/>
          </a:bodyPr>
          <a:lstStyle/>
          <a:p>
            <a:pPr algn="ctr"/>
            <a:r>
              <a:rPr lang="en-US" sz="7200" dirty="0"/>
              <a:t>Questions???</a:t>
            </a:r>
          </a:p>
        </p:txBody>
      </p:sp>
      <p:pic>
        <p:nvPicPr>
          <p:cNvPr id="5" name="Content Placeholder 4" descr="Several hands raised and ready to answer a question">
            <a:extLst>
              <a:ext uri="{FF2B5EF4-FFF2-40B4-BE49-F238E27FC236}">
                <a16:creationId xmlns:a16="http://schemas.microsoft.com/office/drawing/2014/main" id="{3E378666-1B59-4486-BF27-0A0740B910D2}"/>
              </a:ext>
            </a:extLst>
          </p:cNvPr>
          <p:cNvPicPr>
            <a:picLocks noGrp="1" noChangeAspect="1"/>
          </p:cNvPicPr>
          <p:nvPr>
            <p:ph idx="1"/>
          </p:nvPr>
        </p:nvPicPr>
        <p:blipFill>
          <a:blip r:embed="rId2"/>
          <a:stretch>
            <a:fillRect/>
          </a:stretch>
        </p:blipFill>
        <p:spPr>
          <a:xfrm>
            <a:off x="3373983" y="2341563"/>
            <a:ext cx="5444034" cy="3633787"/>
          </a:xfrm>
        </p:spPr>
      </p:pic>
    </p:spTree>
    <p:extLst>
      <p:ext uri="{BB962C8B-B14F-4D97-AF65-F5344CB8AC3E}">
        <p14:creationId xmlns:p14="http://schemas.microsoft.com/office/powerpoint/2010/main" val="4275716070"/>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45000"/>
                <a:lumOff val="55000"/>
              </a:schemeClr>
            </a:gs>
            <a:gs pos="9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A1F112-52E4-46B5-8AE6-42D6EE4B46B0}"/>
              </a:ext>
            </a:extLst>
          </p:cNvPr>
          <p:cNvSpPr>
            <a:spLocks noGrp="1"/>
          </p:cNvSpPr>
          <p:nvPr>
            <p:ph type="title"/>
          </p:nvPr>
        </p:nvSpPr>
        <p:spPr>
          <a:xfrm>
            <a:off x="581192" y="702156"/>
            <a:ext cx="11029616" cy="464171"/>
          </a:xfrm>
        </p:spPr>
        <p:txBody>
          <a:bodyPr>
            <a:normAutofit fontScale="90000"/>
          </a:bodyPr>
          <a:lstStyle/>
          <a:p>
            <a:pPr algn="ctr"/>
            <a:r>
              <a:rPr lang="en-US" dirty="0"/>
              <a:t>VA Law (Fun with Harry’s Cheat Sheet)</a:t>
            </a:r>
          </a:p>
        </p:txBody>
      </p:sp>
      <p:sp>
        <p:nvSpPr>
          <p:cNvPr id="6" name="Content Placeholder 5">
            <a:extLst>
              <a:ext uri="{FF2B5EF4-FFF2-40B4-BE49-F238E27FC236}">
                <a16:creationId xmlns:a16="http://schemas.microsoft.com/office/drawing/2014/main" id="{0B45928D-A714-4C5B-B55A-BAD06A42D85C}"/>
              </a:ext>
            </a:extLst>
          </p:cNvPr>
          <p:cNvSpPr>
            <a:spLocks noGrp="1"/>
          </p:cNvSpPr>
          <p:nvPr>
            <p:ph idx="1"/>
          </p:nvPr>
        </p:nvSpPr>
        <p:spPr>
          <a:xfrm>
            <a:off x="581192" y="1422400"/>
            <a:ext cx="11029615" cy="4552950"/>
          </a:xfrm>
        </p:spPr>
        <p:txBody>
          <a:bodyPr/>
          <a:lstStyle/>
          <a:p>
            <a:endParaRPr lang="en-US" dirty="0"/>
          </a:p>
          <a:p>
            <a:r>
              <a:rPr lang="en-US" b="1" dirty="0"/>
              <a:t>38 CFR – Independent Medical Opinion.</a:t>
            </a:r>
            <a:r>
              <a:rPr lang="en-US" dirty="0"/>
              <a:t> </a:t>
            </a:r>
          </a:p>
          <a:p>
            <a:pPr marL="0" indent="0">
              <a:buNone/>
            </a:pPr>
            <a:r>
              <a:rPr lang="en-US" dirty="0"/>
              <a:t>When warranted by Medical complexity or controversy involved in a pending claim. A request for an independent Medical opinion may be initiated by the claimant. Conflicting Medical opinions and the complexity in this case has generated controversy as to justify Solicitation of an independent Medical opinion. 38 CFR 3.328 a, b, c and d</a:t>
            </a:r>
          </a:p>
          <a:p>
            <a:r>
              <a:rPr lang="en-US" b="1" dirty="0"/>
              <a:t>7 5 . Tucker – VA must consider only independent medical opinion.</a:t>
            </a:r>
          </a:p>
          <a:p>
            <a:pPr marL="0" indent="0">
              <a:buNone/>
            </a:pPr>
            <a:r>
              <a:rPr lang="en-US" dirty="0"/>
              <a:t> iii" e " ‘III.3g The Court has held that the VA must consider only independent medical evidence to support their findings rather than provide their own medical judgment in the guise of VA opinion. Tucker v. Derwinski, 2 Vet. App. 201, 203 (1992); Colvin v. Derwinski, 1 Vet. App. 171, 175 (1991). </a:t>
            </a:r>
          </a:p>
          <a:p>
            <a:r>
              <a:rPr lang="en-US" b="1" dirty="0"/>
              <a:t>72. Guerrieri – Medical Opinion </a:t>
            </a:r>
          </a:p>
          <a:p>
            <a:pPr marL="0" indent="0">
              <a:buNone/>
            </a:pPr>
            <a:r>
              <a:rPr lang="en-US" dirty="0"/>
              <a:t>"The probative value of opinion evidence is based on the medical expert's personal examination of the patient, the physician's knowledge and skill in analyzing the data, and the medical conclusion the physician reaches." Guerrieri v. Brown, 4 Vet. App. 467, 470-71 (1993)</a:t>
            </a:r>
          </a:p>
        </p:txBody>
      </p:sp>
      <p:pic>
        <p:nvPicPr>
          <p:cNvPr id="8" name="Picture 7" descr="Hand with a gavel">
            <a:extLst>
              <a:ext uri="{FF2B5EF4-FFF2-40B4-BE49-F238E27FC236}">
                <a16:creationId xmlns:a16="http://schemas.microsoft.com/office/drawing/2014/main" id="{13DC038F-ECDA-4A24-8151-22550234EDFE}"/>
              </a:ext>
            </a:extLst>
          </p:cNvPr>
          <p:cNvPicPr>
            <a:picLocks noChangeAspect="1"/>
          </p:cNvPicPr>
          <p:nvPr/>
        </p:nvPicPr>
        <p:blipFill>
          <a:blip r:embed="rId2"/>
          <a:stretch>
            <a:fillRect/>
          </a:stretch>
        </p:blipFill>
        <p:spPr>
          <a:xfrm>
            <a:off x="9238083" y="517330"/>
            <a:ext cx="2126602" cy="1810139"/>
          </a:xfrm>
          <a:prstGeom prst="rect">
            <a:avLst/>
          </a:prstGeom>
        </p:spPr>
      </p:pic>
    </p:spTree>
    <p:extLst>
      <p:ext uri="{BB962C8B-B14F-4D97-AF65-F5344CB8AC3E}">
        <p14:creationId xmlns:p14="http://schemas.microsoft.com/office/powerpoint/2010/main" val="22646773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45000"/>
                <a:lumOff val="55000"/>
              </a:schemeClr>
            </a:gs>
            <a:gs pos="9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A1F112-52E4-46B5-8AE6-42D6EE4B46B0}"/>
              </a:ext>
            </a:extLst>
          </p:cNvPr>
          <p:cNvSpPr>
            <a:spLocks noGrp="1"/>
          </p:cNvSpPr>
          <p:nvPr>
            <p:ph type="title"/>
          </p:nvPr>
        </p:nvSpPr>
        <p:spPr>
          <a:xfrm>
            <a:off x="581192" y="702156"/>
            <a:ext cx="11029616" cy="464171"/>
          </a:xfrm>
        </p:spPr>
        <p:txBody>
          <a:bodyPr>
            <a:normAutofit fontScale="90000"/>
          </a:bodyPr>
          <a:lstStyle/>
          <a:p>
            <a:pPr algn="ctr"/>
            <a:r>
              <a:rPr lang="en-US" dirty="0"/>
              <a:t>VA Law (Fun with Harry’s Cheat Sheet)</a:t>
            </a:r>
          </a:p>
        </p:txBody>
      </p:sp>
      <p:sp>
        <p:nvSpPr>
          <p:cNvPr id="6" name="Content Placeholder 5">
            <a:extLst>
              <a:ext uri="{FF2B5EF4-FFF2-40B4-BE49-F238E27FC236}">
                <a16:creationId xmlns:a16="http://schemas.microsoft.com/office/drawing/2014/main" id="{0B45928D-A714-4C5B-B55A-BAD06A42D85C}"/>
              </a:ext>
            </a:extLst>
          </p:cNvPr>
          <p:cNvSpPr>
            <a:spLocks noGrp="1"/>
          </p:cNvSpPr>
          <p:nvPr>
            <p:ph idx="1"/>
          </p:nvPr>
        </p:nvSpPr>
        <p:spPr>
          <a:xfrm>
            <a:off x="581193" y="2327469"/>
            <a:ext cx="11029615" cy="4552950"/>
          </a:xfrm>
        </p:spPr>
        <p:txBody>
          <a:bodyPr>
            <a:normAutofit fontScale="92500" lnSpcReduction="10000"/>
          </a:bodyPr>
          <a:lstStyle/>
          <a:p>
            <a:endParaRPr lang="en-US" dirty="0"/>
          </a:p>
          <a:p>
            <a:endParaRPr lang="en-US" dirty="0"/>
          </a:p>
          <a:p>
            <a:endParaRPr lang="en-US" dirty="0"/>
          </a:p>
          <a:p>
            <a:r>
              <a:rPr lang="en-US" b="1" dirty="0"/>
              <a:t>84. Pond – Veteran that is Medical Professional can make own opinion </a:t>
            </a:r>
          </a:p>
          <a:p>
            <a:pPr marL="0" indent="0">
              <a:buNone/>
            </a:pPr>
            <a:r>
              <a:rPr lang="en-US" dirty="0"/>
              <a:t>The CAVA has stated that a Veteran who is a Medical professional may provide a medical linkage opinion even in their own claim. See Pond v. </a:t>
            </a:r>
            <a:r>
              <a:rPr lang="nb-NO" dirty="0"/>
              <a:t>West, 12 Vet. App. 341 (1999)</a:t>
            </a:r>
            <a:endParaRPr lang="en-US" dirty="0"/>
          </a:p>
          <a:p>
            <a:r>
              <a:rPr lang="en-US" b="1" dirty="0"/>
              <a:t>72. Guerri – Medical opinion </a:t>
            </a:r>
          </a:p>
          <a:p>
            <a:pPr marL="0" indent="0">
              <a:buNone/>
            </a:pPr>
            <a:r>
              <a:rPr lang="en-US" dirty="0"/>
              <a:t>"The probative value of opinion evidence is based on the medical expert's personal examination of the patient, the physician's knowledge and skill in analyzing the data, and the medical conclusion the physician reaches." Guerrieri v. Brown, 4 Vet. App. 467, 470-71 (1993)</a:t>
            </a:r>
          </a:p>
          <a:p>
            <a:r>
              <a:rPr lang="en-US" b="1" dirty="0"/>
              <a:t>78. </a:t>
            </a:r>
            <a:r>
              <a:rPr lang="en-US" b="1" dirty="0" err="1"/>
              <a:t>Wisch</a:t>
            </a:r>
            <a:r>
              <a:rPr lang="en-US" b="1" dirty="0"/>
              <a:t> - Silence. By an examiner is not negative </a:t>
            </a:r>
            <a:r>
              <a:rPr lang="en-US" dirty="0"/>
              <a:t>.</a:t>
            </a:r>
          </a:p>
          <a:p>
            <a:pPr marL="0" indent="0">
              <a:buNone/>
            </a:pPr>
            <a:r>
              <a:rPr lang="en-US" dirty="0"/>
              <a:t>A medical examination must specifically address pertinent issues however, the silence of an examiner cannot be relied on as evidence against a claim. See </a:t>
            </a:r>
            <a:r>
              <a:rPr lang="en-US" dirty="0" err="1"/>
              <a:t>Wisch</a:t>
            </a:r>
            <a:r>
              <a:rPr lang="en-US" dirty="0"/>
              <a:t> v. Brown, 8 Vet. App. 139 (1995).</a:t>
            </a:r>
          </a:p>
          <a:p>
            <a:pPr marL="0" indent="0">
              <a:buNone/>
            </a:pPr>
            <a:endParaRPr lang="en-US" dirty="0"/>
          </a:p>
          <a:p>
            <a:endParaRPr lang="en-US" dirty="0"/>
          </a:p>
          <a:p>
            <a:pPr marL="0" indent="0">
              <a:buNone/>
            </a:pPr>
            <a:endParaRPr lang="en-US" dirty="0"/>
          </a:p>
          <a:p>
            <a:pPr marL="0" indent="0">
              <a:buNone/>
            </a:pPr>
            <a:endParaRPr lang="en-US" dirty="0"/>
          </a:p>
          <a:p>
            <a:pPr marL="0" indent="0">
              <a:buNone/>
            </a:pPr>
            <a:endParaRPr lang="en-US" dirty="0"/>
          </a:p>
          <a:p>
            <a:endParaRPr lang="en-US" dirty="0"/>
          </a:p>
        </p:txBody>
      </p:sp>
      <p:pic>
        <p:nvPicPr>
          <p:cNvPr id="8" name="Picture 7" descr="Hand with a gavel">
            <a:extLst>
              <a:ext uri="{FF2B5EF4-FFF2-40B4-BE49-F238E27FC236}">
                <a16:creationId xmlns:a16="http://schemas.microsoft.com/office/drawing/2014/main" id="{13DC038F-ECDA-4A24-8151-22550234EDFE}"/>
              </a:ext>
            </a:extLst>
          </p:cNvPr>
          <p:cNvPicPr>
            <a:picLocks noChangeAspect="1"/>
          </p:cNvPicPr>
          <p:nvPr/>
        </p:nvPicPr>
        <p:blipFill>
          <a:blip r:embed="rId2"/>
          <a:stretch>
            <a:fillRect/>
          </a:stretch>
        </p:blipFill>
        <p:spPr>
          <a:xfrm>
            <a:off x="9238083" y="517330"/>
            <a:ext cx="2126602" cy="1810139"/>
          </a:xfrm>
          <a:prstGeom prst="rect">
            <a:avLst/>
          </a:prstGeom>
        </p:spPr>
      </p:pic>
    </p:spTree>
    <p:extLst>
      <p:ext uri="{BB962C8B-B14F-4D97-AF65-F5344CB8AC3E}">
        <p14:creationId xmlns:p14="http://schemas.microsoft.com/office/powerpoint/2010/main" val="1446206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84000">
              <a:schemeClr val="accent1">
                <a:lumMod val="5000"/>
                <a:lumOff val="95000"/>
              </a:schemeClr>
            </a:gs>
            <a:gs pos="100000">
              <a:schemeClr val="accent1">
                <a:lumMod val="45000"/>
                <a:lumOff val="55000"/>
              </a:schemeClr>
            </a:gs>
            <a:gs pos="9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F26E-58A5-4198-A283-094F70C9A264}"/>
              </a:ext>
            </a:extLst>
          </p:cNvPr>
          <p:cNvSpPr>
            <a:spLocks noGrp="1"/>
          </p:cNvSpPr>
          <p:nvPr>
            <p:ph type="title"/>
          </p:nvPr>
        </p:nvSpPr>
        <p:spPr>
          <a:xfrm>
            <a:off x="581192" y="702156"/>
            <a:ext cx="11029616" cy="464171"/>
          </a:xfrm>
        </p:spPr>
        <p:txBody>
          <a:bodyPr>
            <a:normAutofit fontScale="90000"/>
          </a:bodyPr>
          <a:lstStyle/>
          <a:p>
            <a:pPr algn="ctr"/>
            <a:r>
              <a:rPr lang="en-US" dirty="0"/>
              <a:t>VA Law (Fun with Harry’s Cheat Sheet)</a:t>
            </a:r>
          </a:p>
        </p:txBody>
      </p:sp>
      <p:sp>
        <p:nvSpPr>
          <p:cNvPr id="3" name="Content Placeholder 2">
            <a:extLst>
              <a:ext uri="{FF2B5EF4-FFF2-40B4-BE49-F238E27FC236}">
                <a16:creationId xmlns:a16="http://schemas.microsoft.com/office/drawing/2014/main" id="{3ABB5BE5-697F-44D0-A6A2-7DC4187D2BAE}"/>
              </a:ext>
            </a:extLst>
          </p:cNvPr>
          <p:cNvSpPr>
            <a:spLocks noGrp="1"/>
          </p:cNvSpPr>
          <p:nvPr>
            <p:ph idx="1"/>
          </p:nvPr>
        </p:nvSpPr>
        <p:spPr>
          <a:xfrm>
            <a:off x="581192" y="1296955"/>
            <a:ext cx="11029615" cy="5561045"/>
          </a:xfrm>
        </p:spPr>
        <p:txBody>
          <a:bodyPr/>
          <a:lstStyle/>
          <a:p>
            <a:r>
              <a:rPr lang="en-US" b="1" dirty="0"/>
              <a:t>13. Smith – VA must consider all evidence </a:t>
            </a:r>
          </a:p>
          <a:p>
            <a:pPr marL="0" indent="0">
              <a:buNone/>
            </a:pPr>
            <a:r>
              <a:rPr lang="en-US" dirty="0"/>
              <a:t>The United States Court of Appeals for Veteran's Claims (COURT) has held that the VA cannot rely only upon evidence it considers to be favorable to its position. It must base its decision upon all the evidence of record. Smith v. Derwinski, 2 Vet. App. 137, 141 (1992)(citing Willis v. Derwinski, 1 Vet. App. 63, 66 (1990)</a:t>
            </a:r>
          </a:p>
          <a:p>
            <a:r>
              <a:rPr lang="en-US" b="1" dirty="0"/>
              <a:t>7. Swanson - Combat vet statements must be accepted as true</a:t>
            </a:r>
            <a:r>
              <a:rPr lang="en-US" dirty="0"/>
              <a:t>. </a:t>
            </a:r>
          </a:p>
          <a:p>
            <a:pPr marL="0" indent="0">
              <a:buNone/>
            </a:pPr>
            <a:r>
              <a:rPr lang="en-US" dirty="0"/>
              <a:t>38 U.S.C. § 1154(b) states: In the case of any veteran who engaged in combat with the enemy in active service with a military, naval, or air organization of the United States during a period of war, campaign, or expedition, the Secretary shall accept as sufficient proof of service­ connection of any disease or injury alleged to have been incurred in or aggravated by such service satisfactory lay or other evidence of service incurrence or aggravation of such injury or disease, if consistent with the circumstances, conditions, or hardships of such service, notwithstanding the fact that there is no official record of such incurrence or aggravation in such service, and, to that end, shall resolve every reasonable doubt in favor of the veteran. Service connection of such injury or disease may only be rebutted by clear and convincing evidence to the contrary. The reasons for granting or denying service connection in each case shall be recorded in full.</a:t>
            </a:r>
          </a:p>
          <a:p>
            <a:r>
              <a:rPr lang="en-US" b="1" i="1" dirty="0"/>
              <a:t>Use of Veteran Law is applicable in most cases. DO NOT provide complete narrative of a given law to a Veterans Law Judge. You only need to provide the applicable ruling, 38 CFR subsection etc. The Judge already knows the Laws and regulations, we merely point to a direction we believe they can use to benefit our Veterans.</a:t>
            </a:r>
          </a:p>
          <a:p>
            <a:pPr marL="0" indent="0">
              <a:buNone/>
            </a:pPr>
            <a:endParaRPr lang="en-US" dirty="0"/>
          </a:p>
        </p:txBody>
      </p:sp>
    </p:spTree>
    <p:extLst>
      <p:ext uri="{BB962C8B-B14F-4D97-AF65-F5344CB8AC3E}">
        <p14:creationId xmlns:p14="http://schemas.microsoft.com/office/powerpoint/2010/main" val="8946167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19F063A-F88A-4403-86FE-287A65DC58E8}"/>
              </a:ext>
            </a:extLst>
          </p:cNvPr>
          <p:cNvGraphicFramePr>
            <a:graphicFrameLocks noGrp="1"/>
          </p:cNvGraphicFramePr>
          <p:nvPr/>
        </p:nvGraphicFramePr>
        <p:xfrm>
          <a:off x="4230783" y="737422"/>
          <a:ext cx="6048996" cy="4797104"/>
        </p:xfrm>
        <a:graphic>
          <a:graphicData uri="http://schemas.openxmlformats.org/drawingml/2006/table">
            <a:tbl>
              <a:tblPr/>
              <a:tblGrid>
                <a:gridCol w="3024498">
                  <a:extLst>
                    <a:ext uri="{9D8B030D-6E8A-4147-A177-3AD203B41FA5}">
                      <a16:colId xmlns:a16="http://schemas.microsoft.com/office/drawing/2014/main" val="3379817057"/>
                    </a:ext>
                  </a:extLst>
                </a:gridCol>
                <a:gridCol w="3024498">
                  <a:extLst>
                    <a:ext uri="{9D8B030D-6E8A-4147-A177-3AD203B41FA5}">
                      <a16:colId xmlns:a16="http://schemas.microsoft.com/office/drawing/2014/main" val="1245675648"/>
                    </a:ext>
                  </a:extLst>
                </a:gridCol>
              </a:tblGrid>
              <a:tr h="267215">
                <a:tc>
                  <a:txBody>
                    <a:bodyPr/>
                    <a:lstStyle/>
                    <a:p>
                      <a:pPr algn="l"/>
                      <a:r>
                        <a:rPr lang="en-US" sz="1200" b="1">
                          <a:effectLst/>
                        </a:rPr>
                        <a:t>Disease</a:t>
                      </a:r>
                      <a:endParaRPr lang="en-US" sz="1200">
                        <a:effectLst/>
                      </a:endParaRPr>
                    </a:p>
                  </a:txBody>
                  <a:tcPr marL="47749"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a:r>
                        <a:rPr lang="en-US" sz="1200" b="1">
                          <a:effectLst/>
                        </a:rPr>
                        <a:t>Year Added</a:t>
                      </a:r>
                      <a:endParaRPr lang="en-US" sz="1200">
                        <a:effectLst/>
                      </a:endParaRPr>
                    </a:p>
                  </a:txBody>
                  <a:tcPr marL="29843"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extLst>
                  <a:ext uri="{0D108BD9-81ED-4DB2-BD59-A6C34878D82A}">
                    <a16:rowId xmlns:a16="http://schemas.microsoft.com/office/drawing/2014/main" val="301710492"/>
                  </a:ext>
                </a:extLst>
              </a:tr>
              <a:tr h="267215">
                <a:tc>
                  <a:txBody>
                    <a:bodyPr/>
                    <a:lstStyle/>
                    <a:p>
                      <a:pPr algn="l"/>
                      <a:r>
                        <a:rPr lang="en-US" sz="1200">
                          <a:effectLst/>
                        </a:rPr>
                        <a:t>AL Amyloidosis</a:t>
                      </a:r>
                    </a:p>
                  </a:txBody>
                  <a:tcPr marL="47749"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a:r>
                        <a:rPr lang="en-US" sz="1200">
                          <a:effectLst/>
                        </a:rPr>
                        <a:t>2006</a:t>
                      </a:r>
                    </a:p>
                  </a:txBody>
                  <a:tcPr marL="29843"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extLst>
                  <a:ext uri="{0D108BD9-81ED-4DB2-BD59-A6C34878D82A}">
                    <a16:rowId xmlns:a16="http://schemas.microsoft.com/office/drawing/2014/main" val="262236764"/>
                  </a:ext>
                </a:extLst>
              </a:tr>
              <a:tr h="267215">
                <a:tc>
                  <a:txBody>
                    <a:bodyPr/>
                    <a:lstStyle/>
                    <a:p>
                      <a:pPr algn="l"/>
                      <a:r>
                        <a:rPr lang="en-US" sz="1200">
                          <a:effectLst/>
                        </a:rPr>
                        <a:t>Chronic B-Cell Leukemias</a:t>
                      </a:r>
                    </a:p>
                  </a:txBody>
                  <a:tcPr marL="47749"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a:r>
                        <a:rPr lang="en-US" sz="1200">
                          <a:effectLst/>
                        </a:rPr>
                        <a:t>2003</a:t>
                      </a:r>
                    </a:p>
                  </a:txBody>
                  <a:tcPr marL="29843"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extLst>
                  <a:ext uri="{0D108BD9-81ED-4DB2-BD59-A6C34878D82A}">
                    <a16:rowId xmlns:a16="http://schemas.microsoft.com/office/drawing/2014/main" val="3466518630"/>
                  </a:ext>
                </a:extLst>
              </a:tr>
              <a:tr h="267215">
                <a:tc>
                  <a:txBody>
                    <a:bodyPr/>
                    <a:lstStyle/>
                    <a:p>
                      <a:pPr algn="l"/>
                      <a:r>
                        <a:rPr lang="en-US" sz="1200">
                          <a:effectLst/>
                        </a:rPr>
                        <a:t>Chloracne</a:t>
                      </a:r>
                    </a:p>
                  </a:txBody>
                  <a:tcPr marL="47749"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a:r>
                        <a:rPr lang="en-US" sz="1200" dirty="0">
                          <a:effectLst/>
                        </a:rPr>
                        <a:t>1991 ** 1 Year Separation rule applies**</a:t>
                      </a:r>
                    </a:p>
                  </a:txBody>
                  <a:tcPr marL="29843"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extLst>
                  <a:ext uri="{0D108BD9-81ED-4DB2-BD59-A6C34878D82A}">
                    <a16:rowId xmlns:a16="http://schemas.microsoft.com/office/drawing/2014/main" val="3243058490"/>
                  </a:ext>
                </a:extLst>
              </a:tr>
              <a:tr h="267215">
                <a:tc>
                  <a:txBody>
                    <a:bodyPr/>
                    <a:lstStyle/>
                    <a:p>
                      <a:pPr algn="l"/>
                      <a:r>
                        <a:rPr lang="en-US" sz="1200">
                          <a:effectLst/>
                        </a:rPr>
                        <a:t>Diabetes Mellitus Type 2</a:t>
                      </a:r>
                    </a:p>
                  </a:txBody>
                  <a:tcPr marL="47749"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a:r>
                        <a:rPr lang="en-US" sz="1200" dirty="0">
                          <a:effectLst/>
                        </a:rPr>
                        <a:t>2001 ** Secondary conditions*</a:t>
                      </a:r>
                    </a:p>
                  </a:txBody>
                  <a:tcPr marL="29843"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extLst>
                  <a:ext uri="{0D108BD9-81ED-4DB2-BD59-A6C34878D82A}">
                    <a16:rowId xmlns:a16="http://schemas.microsoft.com/office/drawing/2014/main" val="2732046504"/>
                  </a:ext>
                </a:extLst>
              </a:tr>
              <a:tr h="267215">
                <a:tc>
                  <a:txBody>
                    <a:bodyPr/>
                    <a:lstStyle/>
                    <a:p>
                      <a:pPr algn="l"/>
                      <a:r>
                        <a:rPr lang="en-US" sz="1200">
                          <a:effectLst/>
                        </a:rPr>
                        <a:t>Hodgkin’s Disease</a:t>
                      </a:r>
                    </a:p>
                  </a:txBody>
                  <a:tcPr marL="47749"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a:r>
                        <a:rPr lang="en-US" sz="1200">
                          <a:effectLst/>
                        </a:rPr>
                        <a:t>1994</a:t>
                      </a:r>
                    </a:p>
                  </a:txBody>
                  <a:tcPr marL="29843"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extLst>
                  <a:ext uri="{0D108BD9-81ED-4DB2-BD59-A6C34878D82A}">
                    <a16:rowId xmlns:a16="http://schemas.microsoft.com/office/drawing/2014/main" val="4001554908"/>
                  </a:ext>
                </a:extLst>
              </a:tr>
              <a:tr h="267215">
                <a:tc>
                  <a:txBody>
                    <a:bodyPr/>
                    <a:lstStyle/>
                    <a:p>
                      <a:pPr algn="l"/>
                      <a:r>
                        <a:rPr lang="en-US" sz="1200">
                          <a:effectLst/>
                        </a:rPr>
                        <a:t>Ischemic Heart Disease</a:t>
                      </a:r>
                    </a:p>
                  </a:txBody>
                  <a:tcPr marL="47749"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a:r>
                        <a:rPr lang="en-US" sz="1200" dirty="0">
                          <a:effectLst/>
                        </a:rPr>
                        <a:t>2010 ( Rated at 0%. 10%</a:t>
                      </a:r>
                    </a:p>
                  </a:txBody>
                  <a:tcPr marL="29843"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extLst>
                  <a:ext uri="{0D108BD9-81ED-4DB2-BD59-A6C34878D82A}">
                    <a16:rowId xmlns:a16="http://schemas.microsoft.com/office/drawing/2014/main" val="3879796899"/>
                  </a:ext>
                </a:extLst>
              </a:tr>
              <a:tr h="267215">
                <a:tc>
                  <a:txBody>
                    <a:bodyPr/>
                    <a:lstStyle/>
                    <a:p>
                      <a:pPr algn="l"/>
                      <a:r>
                        <a:rPr lang="en-US" sz="1200">
                          <a:effectLst/>
                        </a:rPr>
                        <a:t>Multiple Myeloma</a:t>
                      </a:r>
                    </a:p>
                  </a:txBody>
                  <a:tcPr marL="47749"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a:r>
                        <a:rPr lang="en-US" sz="1200">
                          <a:effectLst/>
                        </a:rPr>
                        <a:t>2016</a:t>
                      </a:r>
                    </a:p>
                  </a:txBody>
                  <a:tcPr marL="29843"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extLst>
                  <a:ext uri="{0D108BD9-81ED-4DB2-BD59-A6C34878D82A}">
                    <a16:rowId xmlns:a16="http://schemas.microsoft.com/office/drawing/2014/main" val="440542226"/>
                  </a:ext>
                </a:extLst>
              </a:tr>
              <a:tr h="267215">
                <a:tc>
                  <a:txBody>
                    <a:bodyPr/>
                    <a:lstStyle/>
                    <a:p>
                      <a:pPr algn="l"/>
                      <a:r>
                        <a:rPr lang="en-US" sz="1200">
                          <a:effectLst/>
                        </a:rPr>
                        <a:t>Non-Hodgkin’s Lymphoma </a:t>
                      </a:r>
                    </a:p>
                  </a:txBody>
                  <a:tcPr marL="47749"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a:r>
                        <a:rPr lang="en-US" sz="1200">
                          <a:effectLst/>
                        </a:rPr>
                        <a:t>1991</a:t>
                      </a:r>
                    </a:p>
                  </a:txBody>
                  <a:tcPr marL="29843"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extLst>
                  <a:ext uri="{0D108BD9-81ED-4DB2-BD59-A6C34878D82A}">
                    <a16:rowId xmlns:a16="http://schemas.microsoft.com/office/drawing/2014/main" val="1224511953"/>
                  </a:ext>
                </a:extLst>
              </a:tr>
              <a:tr h="267215">
                <a:tc>
                  <a:txBody>
                    <a:bodyPr/>
                    <a:lstStyle/>
                    <a:p>
                      <a:pPr algn="l"/>
                      <a:r>
                        <a:rPr lang="en-US" sz="1200" dirty="0">
                          <a:effectLst/>
                        </a:rPr>
                        <a:t>Parkinson’s Disease</a:t>
                      </a:r>
                    </a:p>
                  </a:txBody>
                  <a:tcPr marL="47749"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a:r>
                        <a:rPr lang="en-US" sz="1200">
                          <a:effectLst/>
                        </a:rPr>
                        <a:t>2010</a:t>
                      </a:r>
                    </a:p>
                  </a:txBody>
                  <a:tcPr marL="29843"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extLst>
                  <a:ext uri="{0D108BD9-81ED-4DB2-BD59-A6C34878D82A}">
                    <a16:rowId xmlns:a16="http://schemas.microsoft.com/office/drawing/2014/main" val="2872075303"/>
                  </a:ext>
                </a:extLst>
              </a:tr>
              <a:tr h="267215">
                <a:tc>
                  <a:txBody>
                    <a:bodyPr/>
                    <a:lstStyle/>
                    <a:p>
                      <a:pPr algn="l"/>
                      <a:r>
                        <a:rPr lang="en-US" sz="1200">
                          <a:effectLst/>
                        </a:rPr>
                        <a:t>Peripheral Neuropathy, Early-Onset</a:t>
                      </a:r>
                    </a:p>
                  </a:txBody>
                  <a:tcPr marL="47749"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a:r>
                        <a:rPr lang="en-US" sz="1200" dirty="0">
                          <a:effectLst/>
                        </a:rPr>
                        <a:t>2013 ** 1 Year Separation rule applies**</a:t>
                      </a:r>
                    </a:p>
                  </a:txBody>
                  <a:tcPr marL="29843"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extLst>
                  <a:ext uri="{0D108BD9-81ED-4DB2-BD59-A6C34878D82A}">
                    <a16:rowId xmlns:a16="http://schemas.microsoft.com/office/drawing/2014/main" val="1838307383"/>
                  </a:ext>
                </a:extLst>
              </a:tr>
              <a:tr h="267215">
                <a:tc>
                  <a:txBody>
                    <a:bodyPr/>
                    <a:lstStyle/>
                    <a:p>
                      <a:pPr algn="l"/>
                      <a:r>
                        <a:rPr lang="en-US" sz="1200">
                          <a:effectLst/>
                        </a:rPr>
                        <a:t>Porphyria Cutanea Tarda</a:t>
                      </a:r>
                    </a:p>
                  </a:txBody>
                  <a:tcPr marL="47749"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a:r>
                        <a:rPr lang="en-US" sz="1200" dirty="0">
                          <a:effectLst/>
                        </a:rPr>
                        <a:t>1994 ** 1 Year Separation rule applies**</a:t>
                      </a:r>
                    </a:p>
                  </a:txBody>
                  <a:tcPr marL="29843"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extLst>
                  <a:ext uri="{0D108BD9-81ED-4DB2-BD59-A6C34878D82A}">
                    <a16:rowId xmlns:a16="http://schemas.microsoft.com/office/drawing/2014/main" val="1542295878"/>
                  </a:ext>
                </a:extLst>
              </a:tr>
              <a:tr h="267215">
                <a:tc>
                  <a:txBody>
                    <a:bodyPr/>
                    <a:lstStyle/>
                    <a:p>
                      <a:pPr algn="l"/>
                      <a:r>
                        <a:rPr lang="en-US" sz="1200">
                          <a:effectLst/>
                        </a:rPr>
                        <a:t>Prostate Cancer</a:t>
                      </a:r>
                    </a:p>
                  </a:txBody>
                  <a:tcPr marL="47749"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a:r>
                        <a:rPr lang="en-US" sz="1200">
                          <a:effectLst/>
                        </a:rPr>
                        <a:t>2013</a:t>
                      </a:r>
                    </a:p>
                  </a:txBody>
                  <a:tcPr marL="29843"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extLst>
                  <a:ext uri="{0D108BD9-81ED-4DB2-BD59-A6C34878D82A}">
                    <a16:rowId xmlns:a16="http://schemas.microsoft.com/office/drawing/2014/main" val="3094150926"/>
                  </a:ext>
                </a:extLst>
              </a:tr>
              <a:tr h="267215">
                <a:tc>
                  <a:txBody>
                    <a:bodyPr/>
                    <a:lstStyle/>
                    <a:p>
                      <a:pPr algn="l"/>
                      <a:r>
                        <a:rPr lang="en-US" sz="1200">
                          <a:effectLst/>
                        </a:rPr>
                        <a:t>Respiratory Cancers</a:t>
                      </a:r>
                    </a:p>
                  </a:txBody>
                  <a:tcPr marL="47749"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a:r>
                        <a:rPr lang="en-US" sz="1200">
                          <a:effectLst/>
                        </a:rPr>
                        <a:t>1994</a:t>
                      </a:r>
                    </a:p>
                  </a:txBody>
                  <a:tcPr marL="29843"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extLst>
                  <a:ext uri="{0D108BD9-81ED-4DB2-BD59-A6C34878D82A}">
                    <a16:rowId xmlns:a16="http://schemas.microsoft.com/office/drawing/2014/main" val="3676370097"/>
                  </a:ext>
                </a:extLst>
              </a:tr>
              <a:tr h="267215">
                <a:tc>
                  <a:txBody>
                    <a:bodyPr/>
                    <a:lstStyle/>
                    <a:p>
                      <a:pPr algn="l"/>
                      <a:r>
                        <a:rPr lang="en-US" sz="1200">
                          <a:effectLst/>
                        </a:rPr>
                        <a:t>Soft Tissue Sarcomas*</a:t>
                      </a:r>
                    </a:p>
                  </a:txBody>
                  <a:tcPr marL="47749"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a:r>
                        <a:rPr lang="en-US" sz="1200">
                          <a:effectLst/>
                        </a:rPr>
                        <a:t>1991</a:t>
                      </a:r>
                    </a:p>
                  </a:txBody>
                  <a:tcPr marL="29843"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extLst>
                  <a:ext uri="{0D108BD9-81ED-4DB2-BD59-A6C34878D82A}">
                    <a16:rowId xmlns:a16="http://schemas.microsoft.com/office/drawing/2014/main" val="4031391235"/>
                  </a:ext>
                </a:extLst>
              </a:tr>
              <a:tr h="267215">
                <a:tc>
                  <a:txBody>
                    <a:bodyPr/>
                    <a:lstStyle/>
                    <a:p>
                      <a:pPr algn="l"/>
                      <a:r>
                        <a:rPr lang="en-US" sz="1200">
                          <a:effectLst/>
                        </a:rPr>
                        <a:t>Bladder Cancer</a:t>
                      </a:r>
                    </a:p>
                  </a:txBody>
                  <a:tcPr marL="47749"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a:r>
                        <a:rPr lang="en-US" sz="1200" dirty="0">
                          <a:effectLst/>
                        </a:rPr>
                        <a:t>2021</a:t>
                      </a:r>
                    </a:p>
                  </a:txBody>
                  <a:tcPr marL="29843"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extLst>
                  <a:ext uri="{0D108BD9-81ED-4DB2-BD59-A6C34878D82A}">
                    <a16:rowId xmlns:a16="http://schemas.microsoft.com/office/drawing/2014/main" val="2116643128"/>
                  </a:ext>
                </a:extLst>
              </a:tr>
              <a:tr h="267215">
                <a:tc>
                  <a:txBody>
                    <a:bodyPr/>
                    <a:lstStyle/>
                    <a:p>
                      <a:pPr algn="l"/>
                      <a:r>
                        <a:rPr lang="en-US" sz="1200">
                          <a:effectLst/>
                        </a:rPr>
                        <a:t>Hypothyroidism</a:t>
                      </a:r>
                    </a:p>
                  </a:txBody>
                  <a:tcPr marL="47749"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a:r>
                        <a:rPr lang="en-US" sz="1200" dirty="0">
                          <a:effectLst/>
                        </a:rPr>
                        <a:t>2021      (Rated at 0%, 30%, 100%)</a:t>
                      </a:r>
                    </a:p>
                  </a:txBody>
                  <a:tcPr marL="29843" marR="29843" marT="29843" marB="29843" anchor="ctr">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extLst>
                  <a:ext uri="{0D108BD9-81ED-4DB2-BD59-A6C34878D82A}">
                    <a16:rowId xmlns:a16="http://schemas.microsoft.com/office/drawing/2014/main" val="1236123528"/>
                  </a:ext>
                </a:extLst>
              </a:tr>
              <a:tr h="254449">
                <a:tc>
                  <a:txBody>
                    <a:bodyPr/>
                    <a:lstStyle/>
                    <a:p>
                      <a:pPr algn="l"/>
                      <a:r>
                        <a:rPr lang="en-US" sz="1200">
                          <a:effectLst/>
                        </a:rPr>
                        <a:t>Parkinsonism</a:t>
                      </a:r>
                    </a:p>
                  </a:txBody>
                  <a:tcPr marL="47749" marR="29843" marT="29843" marB="29843" anchor="ctr">
                    <a:lnL>
                      <a:noFill/>
                    </a:lnL>
                    <a:lnR>
                      <a:noFill/>
                    </a:lnR>
                    <a:lnT w="9525" cap="flat" cmpd="sng" algn="ctr">
                      <a:solidFill>
                        <a:srgbClr val="EEEEEE"/>
                      </a:solidFill>
                      <a:prstDash val="solid"/>
                      <a:round/>
                      <a:headEnd type="none" w="med" len="med"/>
                      <a:tailEnd type="none" w="med" len="med"/>
                    </a:lnT>
                    <a:lnB>
                      <a:noFill/>
                    </a:lnB>
                  </a:tcPr>
                </a:tc>
                <a:tc>
                  <a:txBody>
                    <a:bodyPr/>
                    <a:lstStyle/>
                    <a:p>
                      <a:pPr algn="l"/>
                      <a:r>
                        <a:rPr lang="en-US" sz="1200" dirty="0">
                          <a:effectLst/>
                        </a:rPr>
                        <a:t>2021</a:t>
                      </a:r>
                    </a:p>
                  </a:txBody>
                  <a:tcPr marL="29843" marR="29843" marT="29843" marB="29843" anchor="ctr">
                    <a:lnL>
                      <a:noFill/>
                    </a:lnL>
                    <a:lnR>
                      <a:noFill/>
                    </a:lnR>
                    <a:lnT w="9525" cap="flat" cmpd="sng" algn="ctr">
                      <a:solidFill>
                        <a:srgbClr val="EEEEEE"/>
                      </a:solidFill>
                      <a:prstDash val="solid"/>
                      <a:round/>
                      <a:headEnd type="none" w="med" len="med"/>
                      <a:tailEnd type="none" w="med" len="med"/>
                    </a:lnT>
                    <a:lnB>
                      <a:noFill/>
                    </a:lnB>
                  </a:tcPr>
                </a:tc>
                <a:extLst>
                  <a:ext uri="{0D108BD9-81ED-4DB2-BD59-A6C34878D82A}">
                    <a16:rowId xmlns:a16="http://schemas.microsoft.com/office/drawing/2014/main" val="1642620428"/>
                  </a:ext>
                </a:extLst>
              </a:tr>
            </a:tbl>
          </a:graphicData>
        </a:graphic>
      </p:graphicFrame>
      <p:sp>
        <p:nvSpPr>
          <p:cNvPr id="5" name="Rectangle 1">
            <a:extLst>
              <a:ext uri="{FF2B5EF4-FFF2-40B4-BE49-F238E27FC236}">
                <a16:creationId xmlns:a16="http://schemas.microsoft.com/office/drawing/2014/main" id="{95CA405C-444F-4962-B03E-7BBE25DB9C50}"/>
              </a:ext>
            </a:extLst>
          </p:cNvPr>
          <p:cNvSpPr>
            <a:spLocks noChangeArrowheads="1"/>
          </p:cNvSpPr>
          <p:nvPr/>
        </p:nvSpPr>
        <p:spPr bwMode="auto">
          <a:xfrm>
            <a:off x="4178813" y="5861243"/>
            <a:ext cx="5570282" cy="91303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2C2C32"/>
                </a:solidFill>
                <a:effectLst/>
                <a:uLnTx/>
                <a:uFillTx/>
                <a:latin typeface="Merriweather"/>
                <a:ea typeface="+mn-ea"/>
                <a:cs typeface="+mn-cs"/>
              </a:rPr>
              <a:t>Agent Orange Presumptive Conditions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444444"/>
                </a:solidFill>
                <a:effectLst/>
                <a:uLnTx/>
                <a:uFillTx/>
                <a:latin typeface="Poppins"/>
                <a:ea typeface="+mn-ea"/>
                <a:cs typeface="+mn-cs"/>
              </a:rPr>
              <a:t>This is an up-to-date list of conditions on the VA’s Agent Orange presumptive list. </a:t>
            </a:r>
            <a:endPar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444444"/>
                </a:solidFill>
                <a:effectLst/>
                <a:uLnTx/>
                <a:uFillTx/>
                <a:latin typeface="Poppins"/>
                <a:ea typeface="+mn-ea"/>
                <a:cs typeface="+mn-cs"/>
              </a:rPr>
              <a:t>*Exceptions: osteosarcoma, chondrosarcoma, Kaposi’s sarcoma, and mesothelioma</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Title 11">
            <a:extLst>
              <a:ext uri="{FF2B5EF4-FFF2-40B4-BE49-F238E27FC236}">
                <a16:creationId xmlns:a16="http://schemas.microsoft.com/office/drawing/2014/main" id="{8BE006B7-1676-4AE8-B2BE-001F01C90EAA}"/>
              </a:ext>
            </a:extLst>
          </p:cNvPr>
          <p:cNvSpPr>
            <a:spLocks noGrp="1"/>
          </p:cNvSpPr>
          <p:nvPr>
            <p:ph type="title"/>
          </p:nvPr>
        </p:nvSpPr>
        <p:spPr/>
        <p:txBody>
          <a:bodyPr>
            <a:noAutofit/>
          </a:bodyPr>
          <a:lstStyle/>
          <a:p>
            <a:r>
              <a:rPr lang="en-US" sz="2800" dirty="0">
                <a:solidFill>
                  <a:srgbClr val="FFC000"/>
                </a:solidFill>
              </a:rPr>
              <a:t>Agent Orange/ Herbicides Claims</a:t>
            </a:r>
          </a:p>
        </p:txBody>
      </p:sp>
      <p:pic>
        <p:nvPicPr>
          <p:cNvPr id="16" name="Content Placeholder 15">
            <a:extLst>
              <a:ext uri="{FF2B5EF4-FFF2-40B4-BE49-F238E27FC236}">
                <a16:creationId xmlns:a16="http://schemas.microsoft.com/office/drawing/2014/main" id="{40857D35-088F-46EE-92FB-A163AADCACC3}"/>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rcRect/>
          <a:stretch/>
        </p:blipFill>
        <p:spPr>
          <a:xfrm>
            <a:off x="9786265" y="3886200"/>
            <a:ext cx="2405735" cy="2971800"/>
          </a:xfrm>
        </p:spPr>
      </p:pic>
      <p:sp>
        <p:nvSpPr>
          <p:cNvPr id="14" name="Text Placeholder 13">
            <a:extLst>
              <a:ext uri="{FF2B5EF4-FFF2-40B4-BE49-F238E27FC236}">
                <a16:creationId xmlns:a16="http://schemas.microsoft.com/office/drawing/2014/main" id="{109A5A95-2B75-4B59-BED8-B77F50505F3A}"/>
              </a:ext>
            </a:extLst>
          </p:cNvPr>
          <p:cNvSpPr>
            <a:spLocks noGrp="1"/>
          </p:cNvSpPr>
          <p:nvPr>
            <p:ph type="body" sz="half" idx="2"/>
          </p:nvPr>
        </p:nvSpPr>
        <p:spPr>
          <a:xfrm>
            <a:off x="767857" y="2836653"/>
            <a:ext cx="3031852" cy="3478421"/>
          </a:xfrm>
        </p:spPr>
        <p:txBody>
          <a:bodyPr>
            <a:normAutofit fontScale="85000" lnSpcReduction="20000"/>
          </a:bodyPr>
          <a:lstStyle/>
          <a:p>
            <a:r>
              <a:rPr lang="en-US" dirty="0"/>
              <a:t>The Claim is in the title!!! </a:t>
            </a:r>
          </a:p>
          <a:p>
            <a:r>
              <a:rPr lang="en-US" dirty="0"/>
              <a:t>Please note that there are more Herbicides than Just Agent Orange. </a:t>
            </a:r>
          </a:p>
          <a:p>
            <a:r>
              <a:rPr lang="en-US" dirty="0"/>
              <a:t>6 Defoliants were used Agent Orange had at least 3 Variants</a:t>
            </a:r>
          </a:p>
          <a:p>
            <a:r>
              <a:rPr lang="en-US" dirty="0"/>
              <a:t>The defoliants all had Varying Chemical make ups. </a:t>
            </a:r>
          </a:p>
          <a:p>
            <a:r>
              <a:rPr lang="en-US" dirty="0"/>
              <a:t>A Veteran is not Sick with Agent Orange, Nor do they Have Agent Orange, rather they suffer from conditions caused by exposure to Agent Orange / Herbicides</a:t>
            </a:r>
          </a:p>
          <a:p>
            <a:r>
              <a:rPr lang="en-US" dirty="0">
                <a:solidFill>
                  <a:srgbClr val="FFFF00"/>
                </a:solidFill>
              </a:rPr>
              <a:t>Education is a great bedfellow and the basis to a well-developed claim</a:t>
            </a:r>
          </a:p>
          <a:p>
            <a:endParaRPr lang="en-US" dirty="0"/>
          </a:p>
          <a:p>
            <a:endParaRPr lang="en-US" dirty="0"/>
          </a:p>
        </p:txBody>
      </p:sp>
    </p:spTree>
    <p:extLst>
      <p:ext uri="{BB962C8B-B14F-4D97-AF65-F5344CB8AC3E}">
        <p14:creationId xmlns:p14="http://schemas.microsoft.com/office/powerpoint/2010/main" val="3238347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FA7AC8-65AE-41C7-8F76-8E23758D2B79}"/>
              </a:ext>
            </a:extLst>
          </p:cNvPr>
          <p:cNvSpPr>
            <a:spLocks noGrp="1"/>
          </p:cNvSpPr>
          <p:nvPr>
            <p:ph type="title"/>
          </p:nvPr>
        </p:nvSpPr>
        <p:spPr/>
        <p:txBody>
          <a:bodyPr>
            <a:normAutofit/>
          </a:bodyPr>
          <a:lstStyle/>
          <a:p>
            <a:pPr algn="ctr"/>
            <a:r>
              <a:rPr lang="en-US" sz="4000" dirty="0">
                <a:solidFill>
                  <a:srgbClr val="00B050"/>
                </a:solidFill>
              </a:rPr>
              <a:t>Know the Defoliants Used (Some are Bad)</a:t>
            </a:r>
          </a:p>
        </p:txBody>
      </p:sp>
      <p:sp>
        <p:nvSpPr>
          <p:cNvPr id="6" name="Content Placeholder 5">
            <a:extLst>
              <a:ext uri="{FF2B5EF4-FFF2-40B4-BE49-F238E27FC236}">
                <a16:creationId xmlns:a16="http://schemas.microsoft.com/office/drawing/2014/main" id="{E9052C0E-442D-4F3B-87BA-205D7A7D93D3}"/>
              </a:ext>
            </a:extLst>
          </p:cNvPr>
          <p:cNvSpPr>
            <a:spLocks noGrp="1"/>
          </p:cNvSpPr>
          <p:nvPr>
            <p:ph idx="1"/>
          </p:nvPr>
        </p:nvSpPr>
        <p:spPr>
          <a:xfrm>
            <a:off x="581192" y="1890876"/>
            <a:ext cx="11029615" cy="4814724"/>
          </a:xfrm>
        </p:spPr>
        <p:txBody>
          <a:bodyPr>
            <a:normAutofit fontScale="85000" lnSpcReduction="10000"/>
          </a:bodyPr>
          <a:lstStyle/>
          <a:p>
            <a:r>
              <a:rPr lang="en-US" sz="2100" dirty="0"/>
              <a:t>The Agents used in southeast Asia, their active ingredients and years used were as follow:[1]</a:t>
            </a:r>
          </a:p>
          <a:p>
            <a:r>
              <a:rPr lang="en-US" dirty="0"/>
              <a:t>Agent Pink: 60% - 40% n-butyl: isobutyl ester of 2,4,5-T used in 1961, 1965</a:t>
            </a:r>
          </a:p>
          <a:p>
            <a:r>
              <a:rPr lang="en-US" dirty="0"/>
              <a:t>Agent Green: (n-butyl ester 2,4,5-T) unclear when used but believed to be at the same time as Pink</a:t>
            </a:r>
          </a:p>
          <a:p>
            <a:r>
              <a:rPr lang="en-US" dirty="0"/>
              <a:t>Agent Purple: 50% n-butyl ester of 2,4-D, 30% n-butyl ester of 2,4,5-T, 20% isobutyl ester of 2,4,5-T used 1962–65</a:t>
            </a:r>
          </a:p>
          <a:p>
            <a:r>
              <a:rPr lang="en-US" dirty="0"/>
              <a:t>Agent Blue: cacodylic acid and sodium cacodylate used from 1962–71 in powder and water solution</a:t>
            </a:r>
          </a:p>
          <a:p>
            <a:r>
              <a:rPr lang="en-US" dirty="0"/>
              <a:t>Agent White (</a:t>
            </a:r>
            <a:r>
              <a:rPr lang="en-US" dirty="0" err="1"/>
              <a:t>Tordon</a:t>
            </a:r>
            <a:r>
              <a:rPr lang="en-US" dirty="0"/>
              <a:t> 101): 21.2% (acid weight basis) </a:t>
            </a:r>
            <a:r>
              <a:rPr lang="en-US" dirty="0" err="1"/>
              <a:t>triisopropanolamine</a:t>
            </a:r>
            <a:r>
              <a:rPr lang="en-US" dirty="0"/>
              <a:t> salts of 2,4-D and 5.7% picloram used 1966–71</a:t>
            </a:r>
          </a:p>
          <a:p>
            <a:r>
              <a:rPr lang="en-US" dirty="0"/>
              <a:t>Agent Orange (Herbicide Orange, HO): 50% n-butyl ester 2,4-D and 50% n-butyl ester 2,4,5-T used 1965–70</a:t>
            </a:r>
          </a:p>
          <a:p>
            <a:r>
              <a:rPr lang="en-US" dirty="0"/>
              <a:t>Agent Orange II: 50% butyl ester 2,4-D and 50% </a:t>
            </a:r>
            <a:r>
              <a:rPr lang="en-US" dirty="0" err="1"/>
              <a:t>isooctyl</a:t>
            </a:r>
            <a:r>
              <a:rPr lang="en-US" dirty="0"/>
              <a:t> ester 2,4,5-T used after 1968</a:t>
            </a:r>
          </a:p>
          <a:p>
            <a:r>
              <a:rPr lang="en-US" dirty="0"/>
              <a:t>Super-Orange (SO), DOW Herbicide M-3393, Agent Orange mixed with picloram an ingredient of Agent White was known to be tested by representatives from Fort Detrick and Dow chemical in Texas, Puerto Rico, and Hawaii and later in Malaysia in a cooperative project with the International Rubber Research Institute.[2] Picloram in Agent White and Super-Orange was contaminated by Hexachlorobenzene (HCB) a dioxin-like carcinogen.</a:t>
            </a:r>
          </a:p>
          <a:p>
            <a:r>
              <a:rPr lang="en-US" dirty="0"/>
              <a:t>See also: Agent White</a:t>
            </a:r>
          </a:p>
          <a:p>
            <a:r>
              <a:rPr lang="en-US" dirty="0"/>
              <a:t>In addition to testing and using the herbicides in Vietnam, Laos and Cambodia, the US military also tested the "Rainbow Herbicides" and many other chemical defoliants and herbicides in the US,[3] Canada, Puerto Rico, Korea, India, Okinawa, and Thailand[4] from the mid 1940s to the late 1960s</a:t>
            </a:r>
          </a:p>
        </p:txBody>
      </p:sp>
    </p:spTree>
    <p:extLst>
      <p:ext uri="{BB962C8B-B14F-4D97-AF65-F5344CB8AC3E}">
        <p14:creationId xmlns:p14="http://schemas.microsoft.com/office/powerpoint/2010/main" val="3546603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C96C92-25E4-4ABC-8C42-AE8A0BAEBEC2}"/>
              </a:ext>
            </a:extLst>
          </p:cNvPr>
          <p:cNvSpPr>
            <a:spLocks noGrp="1"/>
          </p:cNvSpPr>
          <p:nvPr>
            <p:ph type="title"/>
          </p:nvPr>
        </p:nvSpPr>
        <p:spPr/>
        <p:txBody>
          <a:bodyPr>
            <a:normAutofit/>
          </a:bodyPr>
          <a:lstStyle/>
          <a:p>
            <a:pPr algn="ctr"/>
            <a:r>
              <a:rPr lang="en-US" sz="4000" dirty="0">
                <a:solidFill>
                  <a:schemeClr val="accent2"/>
                </a:solidFill>
              </a:rPr>
              <a:t>Camp Lejeune And their Families</a:t>
            </a:r>
          </a:p>
        </p:txBody>
      </p:sp>
      <p:pic>
        <p:nvPicPr>
          <p:cNvPr id="8" name="Content Placeholder 7">
            <a:extLst>
              <a:ext uri="{FF2B5EF4-FFF2-40B4-BE49-F238E27FC236}">
                <a16:creationId xmlns:a16="http://schemas.microsoft.com/office/drawing/2014/main" id="{BD4B88FA-2907-4909-84AB-E86A4DD6CB93}"/>
              </a:ext>
            </a:extLst>
          </p:cNvPr>
          <p:cNvPicPr>
            <a:picLocks noGrp="1" noChangeAspect="1"/>
          </p:cNvPicPr>
          <p:nvPr>
            <p:ph sz="half" idx="1"/>
          </p:nvPr>
        </p:nvPicPr>
        <p:blipFill>
          <a:blip r:embed="rId2"/>
          <a:stretch>
            <a:fillRect/>
          </a:stretch>
        </p:blipFill>
        <p:spPr>
          <a:xfrm>
            <a:off x="581025" y="2380701"/>
            <a:ext cx="5194300" cy="3326911"/>
          </a:xfrm>
        </p:spPr>
      </p:pic>
      <p:pic>
        <p:nvPicPr>
          <p:cNvPr id="10" name="Content Placeholder 9">
            <a:extLst>
              <a:ext uri="{FF2B5EF4-FFF2-40B4-BE49-F238E27FC236}">
                <a16:creationId xmlns:a16="http://schemas.microsoft.com/office/drawing/2014/main" id="{551AF270-779C-4267-83BC-9DC21EF7231F}"/>
              </a:ext>
            </a:extLst>
          </p:cNvPr>
          <p:cNvPicPr>
            <a:picLocks noGrp="1" noChangeAspect="1"/>
          </p:cNvPicPr>
          <p:nvPr>
            <p:ph sz="half" idx="2"/>
          </p:nvPr>
        </p:nvPicPr>
        <p:blipFill>
          <a:blip r:embed="rId3"/>
          <a:stretch>
            <a:fillRect/>
          </a:stretch>
        </p:blipFill>
        <p:spPr>
          <a:xfrm>
            <a:off x="5866169" y="2182090"/>
            <a:ext cx="5194300" cy="3257600"/>
          </a:xfrm>
        </p:spPr>
      </p:pic>
      <p:sp>
        <p:nvSpPr>
          <p:cNvPr id="14" name="TextBox 13">
            <a:extLst>
              <a:ext uri="{FF2B5EF4-FFF2-40B4-BE49-F238E27FC236}">
                <a16:creationId xmlns:a16="http://schemas.microsoft.com/office/drawing/2014/main" id="{22973427-804C-4D0C-ADFC-34D280E2F12A}"/>
              </a:ext>
            </a:extLst>
          </p:cNvPr>
          <p:cNvSpPr txBox="1"/>
          <p:nvPr/>
        </p:nvSpPr>
        <p:spPr>
          <a:xfrm>
            <a:off x="7738771" y="3810890"/>
            <a:ext cx="6643396"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2020104020203"/>
                <a:ea typeface="+mn-ea"/>
                <a:cs typeface="+mn-cs"/>
              </a:rPr>
              <a:t>	Lung cancer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2020104020203"/>
                <a:ea typeface="+mn-ea"/>
                <a:cs typeface="+mn-cs"/>
              </a:rPr>
              <a:t>	Miscarriage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2020104020203"/>
                <a:ea typeface="+mn-ea"/>
                <a:cs typeface="+mn-cs"/>
              </a:rPr>
              <a:t>	Multiple myeloma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2020104020203"/>
                <a:ea typeface="+mn-ea"/>
                <a:cs typeface="+mn-cs"/>
              </a:rPr>
              <a:t>	Myelodysplastic syndromes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2020104020203"/>
                <a:ea typeface="+mn-ea"/>
                <a:cs typeface="+mn-cs"/>
              </a:rPr>
              <a:t>	Neurobehavioral effects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2020104020203"/>
                <a:ea typeface="+mn-ea"/>
                <a:cs typeface="+mn-cs"/>
              </a:rPr>
              <a:t>	Non-Hodgkin’s lymphoma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2020104020203"/>
                <a:ea typeface="+mn-ea"/>
                <a:cs typeface="+mn-cs"/>
              </a:rPr>
              <a:t>	Renal toxicity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2020104020203"/>
                <a:ea typeface="+mn-ea"/>
                <a:cs typeface="+mn-cs"/>
              </a:rPr>
              <a:t>	Scleroderma</a:t>
            </a:r>
          </a:p>
        </p:txBody>
      </p:sp>
    </p:spTree>
    <p:extLst>
      <p:ext uri="{BB962C8B-B14F-4D97-AF65-F5344CB8AC3E}">
        <p14:creationId xmlns:p14="http://schemas.microsoft.com/office/powerpoint/2010/main" val="646129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object 2"/>
          <p:cNvSpPr txBox="1"/>
          <p:nvPr/>
        </p:nvSpPr>
        <p:spPr>
          <a:xfrm>
            <a:off x="3069771" y="758189"/>
            <a:ext cx="6251511" cy="6108619"/>
          </a:xfrm>
          <a:prstGeom prst="rect">
            <a:avLst/>
          </a:prstGeom>
        </p:spPr>
        <p:txBody>
          <a:bodyPr vert="horz" wrap="square" lIns="0" tIns="8659" rIns="0" bIns="0" rtlCol="0">
            <a:spAutoFit/>
          </a:bodyPr>
          <a:lstStyle/>
          <a:p>
            <a:pPr marL="8659" marR="0" lvl="0" indent="0" algn="l" defTabSz="914400" rtl="0" eaLnBrk="1" fontAlgn="auto" latinLnBrk="0" hangingPunct="1">
              <a:lnSpc>
                <a:spcPct val="100000"/>
              </a:lnSpc>
              <a:spcBef>
                <a:spcPts val="68"/>
              </a:spcBef>
              <a:spcAft>
                <a:spcPts val="0"/>
              </a:spcAft>
              <a:buClrTx/>
              <a:buSzTx/>
              <a:buFontTx/>
              <a:buNone/>
              <a:tabLst/>
              <a:defRPr/>
            </a:pPr>
            <a:r>
              <a:rPr kumimoji="0" sz="2000" b="1" i="0" u="none" strike="noStrike" kern="1200" cap="none" spc="-3" normalizeH="0" baseline="0" noProof="0" dirty="0">
                <a:ln>
                  <a:noFill/>
                </a:ln>
                <a:solidFill>
                  <a:srgbClr val="313945"/>
                </a:solidFill>
                <a:effectLst/>
                <a:uLnTx/>
                <a:uFillTx/>
                <a:latin typeface="Georgia"/>
                <a:ea typeface="+mn-ea"/>
                <a:cs typeface="Georgia"/>
              </a:rPr>
              <a:t>How </a:t>
            </a:r>
            <a:r>
              <a:rPr kumimoji="0" sz="2000" b="1" i="0" u="none" strike="noStrike" kern="1200" cap="none" spc="0" normalizeH="0" baseline="0" noProof="0" dirty="0">
                <a:ln>
                  <a:noFill/>
                </a:ln>
                <a:solidFill>
                  <a:srgbClr val="313945"/>
                </a:solidFill>
                <a:effectLst/>
                <a:uLnTx/>
                <a:uFillTx/>
                <a:latin typeface="Georgia"/>
                <a:ea typeface="+mn-ea"/>
                <a:cs typeface="Georgia"/>
              </a:rPr>
              <a:t>do I get these </a:t>
            </a:r>
            <a:r>
              <a:rPr kumimoji="0" sz="2000" b="1" i="0" u="none" strike="noStrike" kern="1200" cap="none" spc="-3" normalizeH="0" baseline="0" noProof="0" dirty="0">
                <a:ln>
                  <a:noFill/>
                </a:ln>
                <a:solidFill>
                  <a:srgbClr val="313945"/>
                </a:solidFill>
                <a:effectLst/>
                <a:uLnTx/>
                <a:uFillTx/>
                <a:latin typeface="Georgia"/>
                <a:ea typeface="+mn-ea"/>
                <a:cs typeface="Georgia"/>
              </a:rPr>
              <a:t>benefits as </a:t>
            </a:r>
            <a:r>
              <a:rPr kumimoji="0" sz="2000" b="1" i="0" u="none" strike="noStrike" kern="1200" cap="none" spc="0" normalizeH="0" baseline="0" noProof="0" dirty="0">
                <a:ln>
                  <a:noFill/>
                </a:ln>
                <a:solidFill>
                  <a:srgbClr val="313945"/>
                </a:solidFill>
                <a:effectLst/>
                <a:uLnTx/>
                <a:uFillTx/>
                <a:latin typeface="Georgia"/>
                <a:ea typeface="+mn-ea"/>
                <a:cs typeface="Georgia"/>
              </a:rPr>
              <a:t>a </a:t>
            </a:r>
            <a:r>
              <a:rPr kumimoji="0" sz="2000" b="1" i="0" u="none" strike="noStrike" kern="1200" cap="none" spc="-3" normalizeH="0" baseline="0" noProof="0" dirty="0">
                <a:ln>
                  <a:noFill/>
                </a:ln>
                <a:solidFill>
                  <a:srgbClr val="313945"/>
                </a:solidFill>
                <a:effectLst/>
                <a:uLnTx/>
                <a:uFillTx/>
                <a:latin typeface="Georgia"/>
                <a:ea typeface="+mn-ea"/>
                <a:cs typeface="Georgia"/>
              </a:rPr>
              <a:t>family</a:t>
            </a:r>
            <a:r>
              <a:rPr kumimoji="0" sz="2000" b="1" i="0" u="none" strike="noStrike" kern="1200" cap="none" spc="-17" normalizeH="0" baseline="0" noProof="0" dirty="0">
                <a:ln>
                  <a:noFill/>
                </a:ln>
                <a:solidFill>
                  <a:srgbClr val="313945"/>
                </a:solidFill>
                <a:effectLst/>
                <a:uLnTx/>
                <a:uFillTx/>
                <a:latin typeface="Georgia"/>
                <a:ea typeface="+mn-ea"/>
                <a:cs typeface="Georgia"/>
              </a:rPr>
              <a:t> </a:t>
            </a:r>
            <a:r>
              <a:rPr kumimoji="0" sz="2000" b="1" i="0" u="none" strike="noStrike" kern="1200" cap="none" spc="-3" normalizeH="0" baseline="0" noProof="0" dirty="0">
                <a:ln>
                  <a:noFill/>
                </a:ln>
                <a:solidFill>
                  <a:srgbClr val="313945"/>
                </a:solidFill>
                <a:effectLst/>
                <a:uLnTx/>
                <a:uFillTx/>
                <a:latin typeface="Georgia"/>
                <a:ea typeface="+mn-ea"/>
                <a:cs typeface="Georgia"/>
              </a:rPr>
              <a:t>member?</a:t>
            </a:r>
            <a:endParaRPr kumimoji="0" sz="2000" b="0" i="0" u="none" strike="noStrike" kern="1200" cap="none" spc="0" normalizeH="0" baseline="0" noProof="0" dirty="0">
              <a:ln>
                <a:noFill/>
              </a:ln>
              <a:solidFill>
                <a:prstClr val="black"/>
              </a:solidFill>
              <a:effectLst/>
              <a:uLnTx/>
              <a:uFillTx/>
              <a:latin typeface="Georgia"/>
              <a:ea typeface="+mn-ea"/>
              <a:cs typeface="Georgia"/>
            </a:endParaRPr>
          </a:p>
          <a:p>
            <a:pPr marL="8659" marR="122090" lvl="0" indent="0" algn="l" defTabSz="914400" rtl="0" eaLnBrk="1" fontAlgn="auto" latinLnBrk="0" hangingPunct="1">
              <a:lnSpc>
                <a:spcPct val="105000"/>
              </a:lnSpc>
              <a:spcBef>
                <a:spcPts val="777"/>
              </a:spcBef>
              <a:spcAft>
                <a:spcPts val="0"/>
              </a:spcAft>
              <a:buClrTx/>
              <a:buSzTx/>
              <a:buFontTx/>
              <a:buNone/>
              <a:tabLst/>
              <a:defRPr/>
            </a:pPr>
            <a:r>
              <a:rPr kumimoji="0" sz="1100" b="0" i="0" u="none" strike="noStrike" kern="1200" cap="none" spc="-7" normalizeH="0" baseline="0" noProof="0" dirty="0">
                <a:ln>
                  <a:noFill/>
                </a:ln>
                <a:solidFill>
                  <a:srgbClr val="313945"/>
                </a:solidFill>
                <a:effectLst/>
                <a:uLnTx/>
                <a:uFillTx/>
                <a:latin typeface="Tahoma"/>
                <a:ea typeface="+mn-ea"/>
                <a:cs typeface="Tahoma"/>
              </a:rPr>
              <a:t>You’ll</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need</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0" normalizeH="0" baseline="0" noProof="0" dirty="0">
                <a:ln>
                  <a:noFill/>
                </a:ln>
                <a:solidFill>
                  <a:srgbClr val="313945"/>
                </a:solidFill>
                <a:effectLst/>
                <a:uLnTx/>
                <a:uFillTx/>
                <a:latin typeface="Tahoma"/>
                <a:ea typeface="+mn-ea"/>
                <a:cs typeface="Tahoma"/>
              </a:rPr>
              <a:t>to</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file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20" normalizeH="0" baseline="0" noProof="0" dirty="0">
                <a:ln>
                  <a:noFill/>
                </a:ln>
                <a:solidFill>
                  <a:srgbClr val="313945"/>
                </a:solidFill>
                <a:effectLst/>
                <a:uLnTx/>
                <a:uFillTx/>
                <a:latin typeface="Tahoma"/>
                <a:ea typeface="+mn-ea"/>
                <a:cs typeface="Tahoma"/>
              </a:rPr>
              <a:t>a</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3" normalizeH="0" baseline="0" noProof="0" dirty="0">
                <a:ln>
                  <a:noFill/>
                </a:ln>
                <a:solidFill>
                  <a:srgbClr val="313945"/>
                </a:solidFill>
                <a:effectLst/>
                <a:uLnTx/>
                <a:uFillTx/>
                <a:latin typeface="Tahoma"/>
                <a:ea typeface="+mn-ea"/>
                <a:cs typeface="Tahoma"/>
              </a:rPr>
              <a:t>claim</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for</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3" normalizeH="0" baseline="0" noProof="0" dirty="0">
                <a:ln>
                  <a:noFill/>
                </a:ln>
                <a:solidFill>
                  <a:srgbClr val="313945"/>
                </a:solidFill>
                <a:effectLst/>
                <a:uLnTx/>
                <a:uFillTx/>
                <a:latin typeface="Tahoma"/>
                <a:ea typeface="+mn-ea"/>
                <a:cs typeface="Tahoma"/>
              </a:rPr>
              <a:t>disability</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compensation</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and</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provide</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the</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evidence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(supporting  </a:t>
            </a:r>
            <a:r>
              <a:rPr kumimoji="0" sz="1100" b="0" i="0" u="none" strike="noStrike" kern="1200" cap="none" spc="-17" normalizeH="0" baseline="0" noProof="0" dirty="0">
                <a:ln>
                  <a:noFill/>
                </a:ln>
                <a:solidFill>
                  <a:srgbClr val="313945"/>
                </a:solidFill>
                <a:effectLst/>
                <a:uLnTx/>
                <a:uFillTx/>
                <a:latin typeface="Tahoma"/>
                <a:ea typeface="+mn-ea"/>
                <a:cs typeface="Tahoma"/>
              </a:rPr>
              <a:t>documents) </a:t>
            </a:r>
            <a:r>
              <a:rPr kumimoji="0" sz="1100" b="0" i="0" u="none" strike="noStrike" kern="1200" cap="none" spc="-3" normalizeH="0" baseline="0" noProof="0" dirty="0">
                <a:ln>
                  <a:noFill/>
                </a:ln>
                <a:solidFill>
                  <a:srgbClr val="313945"/>
                </a:solidFill>
                <a:effectLst/>
                <a:uLnTx/>
                <a:uFillTx/>
                <a:latin typeface="Tahoma"/>
                <a:ea typeface="+mn-ea"/>
                <a:cs typeface="Tahoma"/>
              </a:rPr>
              <a:t>listed</a:t>
            </a:r>
            <a:r>
              <a:rPr kumimoji="0" sz="1100" b="0" i="0" u="none" strike="noStrike" kern="1200" cap="none" spc="-181"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below.</a:t>
            </a:r>
            <a:endParaRPr kumimoji="0" sz="1100" b="0" i="0" u="none" strike="noStrike" kern="1200" cap="none" spc="0" normalizeH="0" baseline="0" noProof="0" dirty="0">
              <a:ln>
                <a:noFill/>
              </a:ln>
              <a:solidFill>
                <a:prstClr val="black"/>
              </a:solidFill>
              <a:effectLst/>
              <a:uLnTx/>
              <a:uFillTx/>
              <a:latin typeface="Tahoma"/>
              <a:ea typeface="+mn-ea"/>
              <a:cs typeface="Tahoma"/>
            </a:endParaRPr>
          </a:p>
          <a:p>
            <a:pPr marL="8659" marR="0" lvl="0" indent="0" algn="l" defTabSz="914400" rtl="0" eaLnBrk="1" fontAlgn="auto" latinLnBrk="0" hangingPunct="1">
              <a:lnSpc>
                <a:spcPct val="100000"/>
              </a:lnSpc>
              <a:spcBef>
                <a:spcPts val="866"/>
              </a:spcBef>
              <a:spcAft>
                <a:spcPts val="0"/>
              </a:spcAft>
              <a:buClrTx/>
              <a:buSzTx/>
              <a:buFontTx/>
              <a:buNone/>
              <a:tabLst/>
              <a:defRPr/>
            </a:pPr>
            <a:r>
              <a:rPr kumimoji="0" sz="1200" b="1" i="1" u="sng" strike="noStrike" kern="1200" cap="none" spc="17" normalizeH="0" baseline="0" noProof="0" dirty="0">
                <a:ln>
                  <a:noFill/>
                </a:ln>
                <a:solidFill>
                  <a:srgbClr val="313945"/>
                </a:solidFill>
                <a:effectLst/>
                <a:uLnTx/>
                <a:uFillTx/>
                <a:latin typeface="Calibri"/>
                <a:ea typeface="+mn-ea"/>
                <a:cs typeface="Calibri"/>
              </a:rPr>
              <a:t>You</a:t>
            </a:r>
            <a:r>
              <a:rPr kumimoji="0" sz="1200" b="1" i="1" u="sng" strike="noStrike" kern="1200" cap="none" spc="-24" normalizeH="0" baseline="0" noProof="0" dirty="0">
                <a:ln>
                  <a:noFill/>
                </a:ln>
                <a:solidFill>
                  <a:srgbClr val="313945"/>
                </a:solidFill>
                <a:effectLst/>
                <a:uLnTx/>
                <a:uFillTx/>
                <a:latin typeface="Calibri"/>
                <a:ea typeface="+mn-ea"/>
                <a:cs typeface="Calibri"/>
              </a:rPr>
              <a:t> </a:t>
            </a:r>
            <a:r>
              <a:rPr kumimoji="0" sz="1200" b="1" i="1" u="sng" strike="noStrike" kern="1200" cap="none" spc="27" normalizeH="0" baseline="0" noProof="0" dirty="0">
                <a:ln>
                  <a:noFill/>
                </a:ln>
                <a:solidFill>
                  <a:srgbClr val="313945"/>
                </a:solidFill>
                <a:effectLst/>
                <a:uLnTx/>
                <a:uFillTx/>
                <a:latin typeface="Calibri"/>
                <a:ea typeface="+mn-ea"/>
                <a:cs typeface="Calibri"/>
              </a:rPr>
              <a:t>must</a:t>
            </a:r>
            <a:r>
              <a:rPr kumimoji="0" sz="1200" b="1" i="1" u="sng" strike="noStrike" kern="1200" cap="none" spc="-24" normalizeH="0" baseline="0" noProof="0" dirty="0">
                <a:ln>
                  <a:noFill/>
                </a:ln>
                <a:solidFill>
                  <a:srgbClr val="313945"/>
                </a:solidFill>
                <a:effectLst/>
                <a:uLnTx/>
                <a:uFillTx/>
                <a:latin typeface="Calibri"/>
                <a:ea typeface="+mn-ea"/>
                <a:cs typeface="Calibri"/>
              </a:rPr>
              <a:t> </a:t>
            </a:r>
            <a:r>
              <a:rPr kumimoji="0" sz="1200" b="1" i="1" u="sng" strike="noStrike" kern="1200" cap="none" spc="24" normalizeH="0" baseline="0" noProof="0" dirty="0">
                <a:ln>
                  <a:noFill/>
                </a:ln>
                <a:solidFill>
                  <a:srgbClr val="313945"/>
                </a:solidFill>
                <a:effectLst/>
                <a:uLnTx/>
                <a:uFillTx/>
                <a:latin typeface="Calibri"/>
                <a:ea typeface="+mn-ea"/>
                <a:cs typeface="Calibri"/>
              </a:rPr>
              <a:t>provide</a:t>
            </a:r>
            <a:r>
              <a:rPr kumimoji="0" sz="1200" b="1" i="1" u="sng" strike="noStrike" kern="1200" cap="none" spc="-20" normalizeH="0" baseline="0" noProof="0" dirty="0">
                <a:ln>
                  <a:noFill/>
                </a:ln>
                <a:solidFill>
                  <a:srgbClr val="313945"/>
                </a:solidFill>
                <a:effectLst/>
                <a:uLnTx/>
                <a:uFillTx/>
                <a:latin typeface="Calibri"/>
                <a:ea typeface="+mn-ea"/>
                <a:cs typeface="Calibri"/>
              </a:rPr>
              <a:t> </a:t>
            </a:r>
            <a:r>
              <a:rPr kumimoji="0" sz="1200" b="1" i="1" u="sng" strike="noStrike" kern="1200" cap="none" spc="27" normalizeH="0" baseline="0" noProof="0" dirty="0">
                <a:ln>
                  <a:noFill/>
                </a:ln>
                <a:solidFill>
                  <a:srgbClr val="313945"/>
                </a:solidFill>
                <a:effectLst/>
                <a:uLnTx/>
                <a:uFillTx/>
                <a:latin typeface="Calibri"/>
                <a:ea typeface="+mn-ea"/>
                <a:cs typeface="Calibri"/>
              </a:rPr>
              <a:t>all</a:t>
            </a:r>
            <a:r>
              <a:rPr kumimoji="0" sz="1200" b="1" i="1" u="sng" strike="noStrike" kern="1200" cap="none" spc="-20" normalizeH="0" baseline="0" noProof="0" dirty="0">
                <a:ln>
                  <a:noFill/>
                </a:ln>
                <a:solidFill>
                  <a:srgbClr val="313945"/>
                </a:solidFill>
                <a:effectLst/>
                <a:uLnTx/>
                <a:uFillTx/>
                <a:latin typeface="Calibri"/>
                <a:ea typeface="+mn-ea"/>
                <a:cs typeface="Calibri"/>
              </a:rPr>
              <a:t> </a:t>
            </a:r>
            <a:r>
              <a:rPr kumimoji="0" sz="1200" b="1" i="1" u="sng" strike="noStrike" kern="1200" cap="none" spc="17" normalizeH="0" baseline="0" noProof="0" dirty="0">
                <a:ln>
                  <a:noFill/>
                </a:ln>
                <a:solidFill>
                  <a:srgbClr val="313945"/>
                </a:solidFill>
                <a:effectLst/>
                <a:uLnTx/>
                <a:uFillTx/>
                <a:latin typeface="Calibri"/>
                <a:ea typeface="+mn-ea"/>
                <a:cs typeface="Calibri"/>
              </a:rPr>
              <a:t>of</a:t>
            </a:r>
            <a:r>
              <a:rPr kumimoji="0" sz="1200" b="1" i="1" u="sng" strike="noStrike" kern="1200" cap="none" spc="-31" normalizeH="0" baseline="0" noProof="0" dirty="0">
                <a:ln>
                  <a:noFill/>
                </a:ln>
                <a:solidFill>
                  <a:srgbClr val="313945"/>
                </a:solidFill>
                <a:effectLst/>
                <a:uLnTx/>
                <a:uFillTx/>
                <a:latin typeface="Calibri"/>
                <a:ea typeface="+mn-ea"/>
                <a:cs typeface="Calibri"/>
              </a:rPr>
              <a:t> </a:t>
            </a:r>
            <a:r>
              <a:rPr kumimoji="0" sz="1200" b="1" i="1" u="sng" strike="noStrike" kern="1200" cap="none" spc="27" normalizeH="0" baseline="0" noProof="0" dirty="0">
                <a:ln>
                  <a:noFill/>
                </a:ln>
                <a:solidFill>
                  <a:srgbClr val="313945"/>
                </a:solidFill>
                <a:effectLst/>
                <a:uLnTx/>
                <a:uFillTx/>
                <a:latin typeface="Calibri"/>
                <a:ea typeface="+mn-ea"/>
                <a:cs typeface="Calibri"/>
              </a:rPr>
              <a:t>this</a:t>
            </a:r>
            <a:r>
              <a:rPr kumimoji="0" sz="1200" b="1" i="1" u="sng" strike="noStrike" kern="1200" cap="none" spc="-24" normalizeH="0" baseline="0" noProof="0" dirty="0">
                <a:ln>
                  <a:noFill/>
                </a:ln>
                <a:solidFill>
                  <a:srgbClr val="313945"/>
                </a:solidFill>
                <a:effectLst/>
                <a:uLnTx/>
                <a:uFillTx/>
                <a:latin typeface="Calibri"/>
                <a:ea typeface="+mn-ea"/>
                <a:cs typeface="Calibri"/>
              </a:rPr>
              <a:t> </a:t>
            </a:r>
            <a:r>
              <a:rPr kumimoji="0" sz="1200" b="1" i="1" u="sng" strike="noStrike" kern="1200" cap="none" spc="20" normalizeH="0" baseline="0" noProof="0" dirty="0">
                <a:ln>
                  <a:noFill/>
                </a:ln>
                <a:solidFill>
                  <a:srgbClr val="313945"/>
                </a:solidFill>
                <a:effectLst/>
                <a:uLnTx/>
                <a:uFillTx/>
                <a:latin typeface="Calibri"/>
                <a:ea typeface="+mn-ea"/>
                <a:cs typeface="Calibri"/>
              </a:rPr>
              <a:t>evidence:</a:t>
            </a:r>
            <a:endParaRPr kumimoji="0" sz="1200" b="1" i="1" u="sng"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4"/>
              </a:spcBef>
              <a:spcAft>
                <a:spcPts val="0"/>
              </a:spcAft>
              <a:buClrTx/>
              <a:buSzTx/>
              <a:buFontTx/>
              <a:buNone/>
              <a:tabLst/>
              <a:defRPr/>
            </a:pPr>
            <a:endParaRPr kumimoji="0" sz="1100" b="0" i="0" u="none" strike="noStrike" kern="1200" cap="none" spc="0" normalizeH="0" baseline="0" noProof="0" dirty="0">
              <a:ln>
                <a:noFill/>
              </a:ln>
              <a:solidFill>
                <a:prstClr val="black"/>
              </a:solidFill>
              <a:effectLst/>
              <a:uLnTx/>
              <a:uFillTx/>
              <a:latin typeface="Calibri"/>
              <a:ea typeface="+mn-ea"/>
              <a:cs typeface="Calibri"/>
            </a:endParaRPr>
          </a:p>
          <a:p>
            <a:pPr marL="320378" marR="65374" lvl="0" indent="-155859" algn="l" defTabSz="914400" rtl="0" eaLnBrk="1" fontAlgn="auto" latinLnBrk="0" hangingPunct="1">
              <a:lnSpc>
                <a:spcPct val="105000"/>
              </a:lnSpc>
              <a:spcBef>
                <a:spcPts val="0"/>
              </a:spcBef>
              <a:spcAft>
                <a:spcPts val="0"/>
              </a:spcAft>
              <a:buClrTx/>
              <a:buSzPct val="83333"/>
              <a:buFont typeface="Wingdings"/>
              <a:buChar char=""/>
              <a:tabLst>
                <a:tab pos="319945" algn="l"/>
                <a:tab pos="320378" algn="l"/>
              </a:tabLst>
              <a:defRPr/>
            </a:pPr>
            <a:r>
              <a:rPr kumimoji="0" sz="1100" b="0" i="0" u="none" strike="noStrike" kern="1200" cap="none" spc="-48" normalizeH="0" baseline="0" noProof="0" dirty="0">
                <a:ln>
                  <a:noFill/>
                </a:ln>
                <a:solidFill>
                  <a:srgbClr val="313945"/>
                </a:solidFill>
                <a:effectLst/>
                <a:uLnTx/>
                <a:uFillTx/>
                <a:latin typeface="Tahoma"/>
                <a:ea typeface="+mn-ea"/>
                <a:cs typeface="Tahoma"/>
              </a:rPr>
              <a:t>A</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document</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proving</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your</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relationship</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0" normalizeH="0" baseline="0" noProof="0" dirty="0">
                <a:ln>
                  <a:noFill/>
                </a:ln>
                <a:solidFill>
                  <a:srgbClr val="313945"/>
                </a:solidFill>
                <a:effectLst/>
                <a:uLnTx/>
                <a:uFillTx/>
                <a:latin typeface="Tahoma"/>
                <a:ea typeface="+mn-ea"/>
                <a:cs typeface="Tahoma"/>
              </a:rPr>
              <a:t>to</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the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24" normalizeH="0" baseline="0" noProof="0" dirty="0">
                <a:ln>
                  <a:noFill/>
                </a:ln>
                <a:solidFill>
                  <a:srgbClr val="313945"/>
                </a:solidFill>
                <a:effectLst/>
                <a:uLnTx/>
                <a:uFillTx/>
                <a:latin typeface="Tahoma"/>
                <a:ea typeface="+mn-ea"/>
                <a:cs typeface="Tahoma"/>
              </a:rPr>
              <a:t>Veteran</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who</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20" normalizeH="0" baseline="0" noProof="0" dirty="0">
                <a:ln>
                  <a:noFill/>
                </a:ln>
                <a:solidFill>
                  <a:srgbClr val="313945"/>
                </a:solidFill>
                <a:effectLst/>
                <a:uLnTx/>
                <a:uFillTx/>
                <a:latin typeface="Tahoma"/>
                <a:ea typeface="+mn-ea"/>
                <a:cs typeface="Tahoma"/>
              </a:rPr>
              <a:t>served</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on</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active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duty</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for</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at  least</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41" normalizeH="0" baseline="0" noProof="0" dirty="0">
                <a:ln>
                  <a:noFill/>
                </a:ln>
                <a:solidFill>
                  <a:srgbClr val="313945"/>
                </a:solidFill>
                <a:effectLst/>
                <a:uLnTx/>
                <a:uFillTx/>
                <a:latin typeface="Tahoma"/>
                <a:ea typeface="+mn-ea"/>
                <a:cs typeface="Tahoma"/>
              </a:rPr>
              <a:t>30</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days</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at</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Camp</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24" normalizeH="0" baseline="0" noProof="0" dirty="0">
                <a:ln>
                  <a:noFill/>
                </a:ln>
                <a:solidFill>
                  <a:srgbClr val="313945"/>
                </a:solidFill>
                <a:effectLst/>
                <a:uLnTx/>
                <a:uFillTx/>
                <a:latin typeface="Tahoma"/>
                <a:ea typeface="+mn-ea"/>
                <a:cs typeface="Tahoma"/>
              </a:rPr>
              <a:t>Lejeune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(like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20" normalizeH="0" baseline="0" noProof="0" dirty="0">
                <a:ln>
                  <a:noFill/>
                </a:ln>
                <a:solidFill>
                  <a:srgbClr val="313945"/>
                </a:solidFill>
                <a:effectLst/>
                <a:uLnTx/>
                <a:uFillTx/>
                <a:latin typeface="Tahoma"/>
                <a:ea typeface="+mn-ea"/>
                <a:cs typeface="Tahoma"/>
              </a:rPr>
              <a:t>a</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marriage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license,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3" normalizeH="0" baseline="0" noProof="0" dirty="0">
                <a:ln>
                  <a:noFill/>
                </a:ln>
                <a:solidFill>
                  <a:srgbClr val="313945"/>
                </a:solidFill>
                <a:effectLst/>
                <a:uLnTx/>
                <a:uFillTx/>
                <a:latin typeface="Tahoma"/>
                <a:ea typeface="+mn-ea"/>
                <a:cs typeface="Tahoma"/>
              </a:rPr>
              <a:t>birth</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certificate,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or</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3" normalizeH="0" baseline="0" noProof="0" dirty="0">
                <a:ln>
                  <a:noFill/>
                </a:ln>
                <a:solidFill>
                  <a:srgbClr val="313945"/>
                </a:solidFill>
                <a:effectLst/>
                <a:uLnTx/>
                <a:uFillTx/>
                <a:latin typeface="Tahoma"/>
                <a:ea typeface="+mn-ea"/>
                <a:cs typeface="Tahoma"/>
              </a:rPr>
              <a:t>adoption  </a:t>
            </a:r>
            <a:r>
              <a:rPr kumimoji="0" sz="1100" b="0" i="0" u="none" strike="noStrike" kern="1200" cap="none" spc="-24" normalizeH="0" baseline="0" noProof="0" dirty="0">
                <a:ln>
                  <a:noFill/>
                </a:ln>
                <a:solidFill>
                  <a:srgbClr val="313945"/>
                </a:solidFill>
                <a:effectLst/>
                <a:uLnTx/>
                <a:uFillTx/>
                <a:latin typeface="Tahoma"/>
                <a:ea typeface="+mn-ea"/>
                <a:cs typeface="Tahoma"/>
              </a:rPr>
              <a:t>papers),</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1" i="0" u="none" strike="noStrike" kern="1200" cap="none" spc="24" normalizeH="0" baseline="0" noProof="0" dirty="0">
                <a:ln>
                  <a:noFill/>
                </a:ln>
                <a:solidFill>
                  <a:srgbClr val="313945"/>
                </a:solidFill>
                <a:effectLst/>
                <a:uLnTx/>
                <a:uFillTx/>
                <a:latin typeface="Calibri"/>
                <a:ea typeface="+mn-ea"/>
                <a:cs typeface="Calibri"/>
              </a:rPr>
              <a:t>and</a:t>
            </a:r>
            <a:endParaRPr kumimoji="0" sz="1100" b="0" i="0" u="none" strike="noStrike" kern="1200" cap="none" spc="0" normalizeH="0" baseline="0" noProof="0" dirty="0">
              <a:ln>
                <a:noFill/>
              </a:ln>
              <a:solidFill>
                <a:prstClr val="black"/>
              </a:solidFill>
              <a:effectLst/>
              <a:uLnTx/>
              <a:uFillTx/>
              <a:latin typeface="Calibri"/>
              <a:ea typeface="+mn-ea"/>
              <a:cs typeface="Calibri"/>
            </a:endParaRPr>
          </a:p>
          <a:p>
            <a:pPr marL="320378" marR="23812" lvl="0" indent="-155859" algn="l" defTabSz="914400" rtl="0" eaLnBrk="1" fontAlgn="auto" latinLnBrk="0" hangingPunct="1">
              <a:lnSpc>
                <a:spcPct val="105000"/>
              </a:lnSpc>
              <a:spcBef>
                <a:spcPts val="402"/>
              </a:spcBef>
              <a:spcAft>
                <a:spcPts val="0"/>
              </a:spcAft>
              <a:buClrTx/>
              <a:buSzPct val="83333"/>
              <a:buFont typeface="Wingdings"/>
              <a:buChar char=""/>
              <a:tabLst>
                <a:tab pos="319945" algn="l"/>
                <a:tab pos="320378" algn="l"/>
              </a:tabLst>
              <a:defRPr/>
            </a:pPr>
            <a:r>
              <a:rPr kumimoji="0" sz="1100" b="0" i="0" u="none" strike="noStrike" kern="1200" cap="none" spc="-48" normalizeH="0" baseline="0" noProof="0" dirty="0">
                <a:ln>
                  <a:noFill/>
                </a:ln>
                <a:solidFill>
                  <a:srgbClr val="313945"/>
                </a:solidFill>
                <a:effectLst/>
                <a:uLnTx/>
                <a:uFillTx/>
                <a:latin typeface="Tahoma"/>
                <a:ea typeface="+mn-ea"/>
                <a:cs typeface="Tahoma"/>
              </a:rPr>
              <a:t>A</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document</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proving</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that</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you</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3" normalizeH="0" baseline="0" noProof="0" dirty="0">
                <a:ln>
                  <a:noFill/>
                </a:ln>
                <a:solidFill>
                  <a:srgbClr val="313945"/>
                </a:solidFill>
                <a:effectLst/>
                <a:uLnTx/>
                <a:uFillTx/>
                <a:latin typeface="Tahoma"/>
                <a:ea typeface="+mn-ea"/>
                <a:cs typeface="Tahoma"/>
              </a:rPr>
              <a:t>lived</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at</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Camp</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24" normalizeH="0" baseline="0" noProof="0" dirty="0">
                <a:ln>
                  <a:noFill/>
                </a:ln>
                <a:solidFill>
                  <a:srgbClr val="313945"/>
                </a:solidFill>
                <a:effectLst/>
                <a:uLnTx/>
                <a:uFillTx/>
                <a:latin typeface="Tahoma"/>
                <a:ea typeface="+mn-ea"/>
                <a:cs typeface="Tahoma"/>
              </a:rPr>
              <a:t>Lejeune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or</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34" normalizeH="0" baseline="0" noProof="0" dirty="0">
                <a:ln>
                  <a:noFill/>
                </a:ln>
                <a:solidFill>
                  <a:srgbClr val="313945"/>
                </a:solidFill>
                <a:effectLst/>
                <a:uLnTx/>
                <a:uFillTx/>
                <a:latin typeface="Tahoma"/>
                <a:ea typeface="+mn-ea"/>
                <a:cs typeface="Tahoma"/>
              </a:rPr>
              <a:t>MCAS</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20" normalizeH="0" baseline="0" noProof="0" dirty="0">
                <a:ln>
                  <a:noFill/>
                </a:ln>
                <a:solidFill>
                  <a:srgbClr val="313945"/>
                </a:solidFill>
                <a:effectLst/>
                <a:uLnTx/>
                <a:uFillTx/>
                <a:latin typeface="Tahoma"/>
                <a:ea typeface="+mn-ea"/>
                <a:cs typeface="Tahoma"/>
              </a:rPr>
              <a:t>New</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20" normalizeH="0" baseline="0" noProof="0" dirty="0">
                <a:ln>
                  <a:noFill/>
                </a:ln>
                <a:solidFill>
                  <a:srgbClr val="313945"/>
                </a:solidFill>
                <a:effectLst/>
                <a:uLnTx/>
                <a:uFillTx/>
                <a:latin typeface="Tahoma"/>
                <a:ea typeface="+mn-ea"/>
                <a:cs typeface="Tahoma"/>
              </a:rPr>
              <a:t>River</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for</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at</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least</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41" normalizeH="0" baseline="0" noProof="0" dirty="0">
                <a:ln>
                  <a:noFill/>
                </a:ln>
                <a:solidFill>
                  <a:srgbClr val="313945"/>
                </a:solidFill>
                <a:effectLst/>
                <a:uLnTx/>
                <a:uFillTx/>
                <a:latin typeface="Tahoma"/>
                <a:ea typeface="+mn-ea"/>
                <a:cs typeface="Tahoma"/>
              </a:rPr>
              <a:t>30  </a:t>
            </a:r>
            <a:r>
              <a:rPr kumimoji="0" sz="1100" b="0" i="0" u="none" strike="noStrike" kern="1200" cap="none" spc="-17" normalizeH="0" baseline="0" noProof="0" dirty="0">
                <a:ln>
                  <a:noFill/>
                </a:ln>
                <a:solidFill>
                  <a:srgbClr val="313945"/>
                </a:solidFill>
                <a:effectLst/>
                <a:uLnTx/>
                <a:uFillTx/>
                <a:latin typeface="Tahoma"/>
                <a:ea typeface="+mn-ea"/>
                <a:cs typeface="Tahoma"/>
              </a:rPr>
              <a:t>days</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from</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24" normalizeH="0" baseline="0" noProof="0" dirty="0">
                <a:ln>
                  <a:noFill/>
                </a:ln>
                <a:solidFill>
                  <a:srgbClr val="313945"/>
                </a:solidFill>
                <a:effectLst/>
                <a:uLnTx/>
                <a:uFillTx/>
                <a:latin typeface="Tahoma"/>
                <a:ea typeface="+mn-ea"/>
                <a:cs typeface="Tahoma"/>
              </a:rPr>
              <a:t>August</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41" normalizeH="0" baseline="0" noProof="0" dirty="0">
                <a:ln>
                  <a:noFill/>
                </a:ln>
                <a:solidFill>
                  <a:srgbClr val="313945"/>
                </a:solidFill>
                <a:effectLst/>
                <a:uLnTx/>
                <a:uFillTx/>
                <a:latin typeface="Tahoma"/>
                <a:ea typeface="+mn-ea"/>
                <a:cs typeface="Tahoma"/>
              </a:rPr>
              <a:t>1953</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through</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20" normalizeH="0" baseline="0" noProof="0" dirty="0">
                <a:ln>
                  <a:noFill/>
                </a:ln>
                <a:solidFill>
                  <a:srgbClr val="313945"/>
                </a:solidFill>
                <a:effectLst/>
                <a:uLnTx/>
                <a:uFillTx/>
                <a:latin typeface="Tahoma"/>
                <a:ea typeface="+mn-ea"/>
                <a:cs typeface="Tahoma"/>
              </a:rPr>
              <a:t>December</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44" normalizeH="0" baseline="0" noProof="0" dirty="0">
                <a:ln>
                  <a:noFill/>
                </a:ln>
                <a:solidFill>
                  <a:srgbClr val="313945"/>
                </a:solidFill>
                <a:effectLst/>
                <a:uLnTx/>
                <a:uFillTx/>
                <a:latin typeface="Tahoma"/>
                <a:ea typeface="+mn-ea"/>
                <a:cs typeface="Tahoma"/>
              </a:rPr>
              <a:t>1987</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(like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0" normalizeH="0" baseline="0" noProof="0" dirty="0">
                <a:ln>
                  <a:noFill/>
                </a:ln>
                <a:solidFill>
                  <a:srgbClr val="313945"/>
                </a:solidFill>
                <a:effectLst/>
                <a:uLnTx/>
                <a:uFillTx/>
                <a:latin typeface="Tahoma"/>
                <a:ea typeface="+mn-ea"/>
                <a:cs typeface="Tahoma"/>
              </a:rPr>
              <a:t>utility</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bills,</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20" normalizeH="0" baseline="0" noProof="0" dirty="0">
                <a:ln>
                  <a:noFill/>
                </a:ln>
                <a:solidFill>
                  <a:srgbClr val="313945"/>
                </a:solidFill>
                <a:effectLst/>
                <a:uLnTx/>
                <a:uFillTx/>
                <a:latin typeface="Tahoma"/>
                <a:ea typeface="+mn-ea"/>
                <a:cs typeface="Tahoma"/>
              </a:rPr>
              <a:t>base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housing</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records,  </a:t>
            </a:r>
            <a:r>
              <a:rPr kumimoji="0" sz="1100" b="0" i="0" u="none" strike="noStrike" kern="1200" cap="none" spc="-3" normalizeH="0" baseline="0" noProof="0" dirty="0">
                <a:ln>
                  <a:noFill/>
                </a:ln>
                <a:solidFill>
                  <a:srgbClr val="313945"/>
                </a:solidFill>
                <a:effectLst/>
                <a:uLnTx/>
                <a:uFillTx/>
                <a:latin typeface="Tahoma"/>
                <a:ea typeface="+mn-ea"/>
                <a:cs typeface="Tahoma"/>
              </a:rPr>
              <a:t>military</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20" normalizeH="0" baseline="0" noProof="0" dirty="0">
                <a:ln>
                  <a:noFill/>
                </a:ln>
                <a:solidFill>
                  <a:srgbClr val="313945"/>
                </a:solidFill>
                <a:effectLst/>
                <a:uLnTx/>
                <a:uFillTx/>
                <a:latin typeface="Tahoma"/>
                <a:ea typeface="+mn-ea"/>
                <a:cs typeface="Tahoma"/>
              </a:rPr>
              <a:t>orders,</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or</a:t>
            </a:r>
            <a:r>
              <a:rPr kumimoji="0" sz="1100" b="0" i="0" u="none" strike="noStrike" kern="1200" cap="none" spc="-99" normalizeH="0" baseline="0" noProof="0" dirty="0">
                <a:ln>
                  <a:noFill/>
                </a:ln>
                <a:solidFill>
                  <a:srgbClr val="313945"/>
                </a:solidFill>
                <a:effectLst/>
                <a:uLnTx/>
                <a:uFillTx/>
                <a:latin typeface="Tahoma"/>
                <a:ea typeface="+mn-ea"/>
                <a:cs typeface="Tahoma"/>
              </a:rPr>
              <a:t> </a:t>
            </a:r>
            <a:r>
              <a:rPr kumimoji="0" sz="1100" b="0" i="0" u="none" strike="noStrike" kern="1200" cap="none" spc="-20" normalizeH="0" baseline="0" noProof="0" dirty="0">
                <a:ln>
                  <a:noFill/>
                </a:ln>
                <a:solidFill>
                  <a:srgbClr val="313945"/>
                </a:solidFill>
                <a:effectLst/>
                <a:uLnTx/>
                <a:uFillTx/>
                <a:latin typeface="Tahoma"/>
                <a:ea typeface="+mn-ea"/>
                <a:cs typeface="Tahoma"/>
              </a:rPr>
              <a:t>tax</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27" normalizeH="0" baseline="0" noProof="0" dirty="0">
                <a:ln>
                  <a:noFill/>
                </a:ln>
                <a:solidFill>
                  <a:srgbClr val="313945"/>
                </a:solidFill>
                <a:effectLst/>
                <a:uLnTx/>
                <a:uFillTx/>
                <a:latin typeface="Tahoma"/>
                <a:ea typeface="+mn-ea"/>
                <a:cs typeface="Tahoma"/>
              </a:rPr>
              <a:t>forms),</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1" i="0" u="none" strike="noStrike" kern="1200" cap="none" spc="24" normalizeH="0" baseline="0" noProof="0" dirty="0">
                <a:ln>
                  <a:noFill/>
                </a:ln>
                <a:solidFill>
                  <a:srgbClr val="313945"/>
                </a:solidFill>
                <a:effectLst/>
                <a:uLnTx/>
                <a:uFillTx/>
                <a:latin typeface="Calibri"/>
                <a:ea typeface="+mn-ea"/>
                <a:cs typeface="Calibri"/>
              </a:rPr>
              <a:t>and</a:t>
            </a:r>
            <a:endParaRPr kumimoji="0" sz="1100" b="0" i="0" u="none" strike="noStrike" kern="1200" cap="none" spc="0" normalizeH="0" baseline="0" noProof="0" dirty="0">
              <a:ln>
                <a:noFill/>
              </a:ln>
              <a:solidFill>
                <a:prstClr val="black"/>
              </a:solidFill>
              <a:effectLst/>
              <a:uLnTx/>
              <a:uFillTx/>
              <a:latin typeface="Calibri"/>
              <a:ea typeface="+mn-ea"/>
              <a:cs typeface="Calibri"/>
            </a:endParaRPr>
          </a:p>
          <a:p>
            <a:pPr marL="320378" marR="49356" lvl="0" indent="-155859" algn="l" defTabSz="914400" rtl="0" eaLnBrk="1" fontAlgn="auto" latinLnBrk="0" hangingPunct="1">
              <a:lnSpc>
                <a:spcPct val="104600"/>
              </a:lnSpc>
              <a:spcBef>
                <a:spcPts val="402"/>
              </a:spcBef>
              <a:spcAft>
                <a:spcPts val="0"/>
              </a:spcAft>
              <a:buClrTx/>
              <a:buSzPct val="83333"/>
              <a:buFont typeface="Wingdings"/>
              <a:buChar char=""/>
              <a:tabLst>
                <a:tab pos="319945" algn="l"/>
                <a:tab pos="320378" algn="l"/>
              </a:tabLst>
              <a:defRPr/>
            </a:pPr>
            <a:r>
              <a:rPr kumimoji="0" sz="1100" b="0" i="0" u="none" strike="noStrike" kern="1200" cap="none" spc="-10" normalizeH="0" baseline="0" noProof="0" dirty="0">
                <a:ln>
                  <a:noFill/>
                </a:ln>
                <a:solidFill>
                  <a:srgbClr val="313945"/>
                </a:solidFill>
                <a:effectLst/>
                <a:uLnTx/>
                <a:uFillTx/>
                <a:latin typeface="Tahoma"/>
                <a:ea typeface="+mn-ea"/>
                <a:cs typeface="Tahoma"/>
              </a:rPr>
              <a:t>Medical</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records</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that</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show</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you</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24" normalizeH="0" baseline="0" noProof="0" dirty="0">
                <a:ln>
                  <a:noFill/>
                </a:ln>
                <a:solidFill>
                  <a:srgbClr val="313945"/>
                </a:solidFill>
                <a:effectLst/>
                <a:uLnTx/>
                <a:uFillTx/>
                <a:latin typeface="Tahoma"/>
                <a:ea typeface="+mn-ea"/>
                <a:cs typeface="Tahoma"/>
              </a:rPr>
              <a:t>have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one</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of</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the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41" normalizeH="0" baseline="0" noProof="0" dirty="0">
                <a:ln>
                  <a:noFill/>
                </a:ln>
                <a:solidFill>
                  <a:srgbClr val="313945"/>
                </a:solidFill>
                <a:effectLst/>
                <a:uLnTx/>
                <a:uFillTx/>
                <a:latin typeface="Tahoma"/>
                <a:ea typeface="+mn-ea"/>
                <a:cs typeface="Tahoma"/>
              </a:rPr>
              <a:t>15</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3" normalizeH="0" baseline="0" noProof="0" dirty="0">
                <a:ln>
                  <a:noFill/>
                </a:ln>
                <a:solidFill>
                  <a:srgbClr val="313945"/>
                </a:solidFill>
                <a:effectLst/>
                <a:uLnTx/>
                <a:uFillTx/>
                <a:latin typeface="Tahoma"/>
                <a:ea typeface="+mn-ea"/>
                <a:cs typeface="Tahoma"/>
              </a:rPr>
              <a:t>conditions</a:t>
            </a:r>
            <a:r>
              <a:rPr kumimoji="0" sz="1100" b="0" i="0" u="none" strike="noStrike" kern="1200" cap="none" spc="-102" normalizeH="0" baseline="0" noProof="0" dirty="0">
                <a:ln>
                  <a:noFill/>
                </a:ln>
                <a:solidFill>
                  <a:srgbClr val="313945"/>
                </a:solidFill>
                <a:effectLst/>
                <a:uLnTx/>
                <a:uFillTx/>
                <a:latin typeface="Tahoma"/>
                <a:ea typeface="+mn-ea"/>
                <a:cs typeface="Tahoma"/>
              </a:rPr>
              <a:t> </a:t>
            </a:r>
            <a:r>
              <a:rPr kumimoji="0" sz="1100" b="0" i="0" u="none" strike="noStrike" kern="1200" cap="none" spc="-3" normalizeH="0" baseline="0" noProof="0" dirty="0">
                <a:ln>
                  <a:noFill/>
                </a:ln>
                <a:solidFill>
                  <a:srgbClr val="313945"/>
                </a:solidFill>
                <a:effectLst/>
                <a:uLnTx/>
                <a:uFillTx/>
                <a:latin typeface="Tahoma"/>
                <a:ea typeface="+mn-ea"/>
                <a:cs typeface="Tahoma"/>
              </a:rPr>
              <a:t>listed</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above</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37" normalizeH="0" baseline="0" noProof="0" dirty="0">
                <a:ln>
                  <a:noFill/>
                </a:ln>
                <a:solidFill>
                  <a:srgbClr val="313945"/>
                </a:solidFill>
                <a:effectLst/>
                <a:uLnTx/>
                <a:uFillTx/>
                <a:latin typeface="Tahoma"/>
                <a:ea typeface="+mn-ea"/>
                <a:cs typeface="Tahoma"/>
              </a:rPr>
              <a:t>(as</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0" normalizeH="0" baseline="0" noProof="0" dirty="0">
                <a:ln>
                  <a:noFill/>
                </a:ln>
                <a:solidFill>
                  <a:srgbClr val="313945"/>
                </a:solidFill>
                <a:effectLst/>
                <a:uLnTx/>
                <a:uFillTx/>
                <a:latin typeface="Tahoma"/>
                <a:ea typeface="+mn-ea"/>
                <a:cs typeface="Tahoma"/>
              </a:rPr>
              <a:t>well</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24" normalizeH="0" baseline="0" noProof="0" dirty="0">
                <a:ln>
                  <a:noFill/>
                </a:ln>
                <a:solidFill>
                  <a:srgbClr val="313945"/>
                </a:solidFill>
                <a:effectLst/>
                <a:uLnTx/>
                <a:uFillTx/>
                <a:latin typeface="Tahoma"/>
                <a:ea typeface="+mn-ea"/>
                <a:cs typeface="Tahoma"/>
              </a:rPr>
              <a:t>as  </a:t>
            </a:r>
            <a:r>
              <a:rPr kumimoji="0" sz="1100" b="0" i="0" u="none" strike="noStrike" kern="1200" cap="none" spc="-14" normalizeH="0" baseline="0" noProof="0" dirty="0">
                <a:ln>
                  <a:noFill/>
                </a:ln>
                <a:solidFill>
                  <a:srgbClr val="313945"/>
                </a:solidFill>
                <a:effectLst/>
                <a:uLnTx/>
                <a:uFillTx/>
                <a:latin typeface="Tahoma"/>
                <a:ea typeface="+mn-ea"/>
                <a:cs typeface="Tahoma"/>
              </a:rPr>
              <a:t>the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date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the</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illness</a:t>
            </a:r>
            <a:r>
              <a:rPr kumimoji="0" sz="1100" b="0" i="0" u="none" strike="noStrike" kern="1200" cap="none" spc="-99" normalizeH="0" baseline="0" noProof="0" dirty="0">
                <a:ln>
                  <a:noFill/>
                </a:ln>
                <a:solidFill>
                  <a:srgbClr val="313945"/>
                </a:solidFill>
                <a:effectLst/>
                <a:uLnTx/>
                <a:uFillTx/>
                <a:latin typeface="Tahoma"/>
                <a:ea typeface="+mn-ea"/>
                <a:cs typeface="Tahoma"/>
              </a:rPr>
              <a:t> </a:t>
            </a:r>
            <a:r>
              <a:rPr kumimoji="0" sz="1100" b="0" i="0" u="none" strike="noStrike" kern="1200" cap="none" spc="-24" normalizeH="0" baseline="0" noProof="0" dirty="0">
                <a:ln>
                  <a:noFill/>
                </a:ln>
                <a:solidFill>
                  <a:srgbClr val="313945"/>
                </a:solidFill>
                <a:effectLst/>
                <a:uLnTx/>
                <a:uFillTx/>
                <a:latin typeface="Tahoma"/>
                <a:ea typeface="+mn-ea"/>
                <a:cs typeface="Tahoma"/>
              </a:rPr>
              <a:t>was</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diagnosed</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and</a:t>
            </a:r>
            <a:r>
              <a:rPr kumimoji="0" sz="1100" b="0" i="0" u="none" strike="noStrike" kern="1200" cap="none" spc="-82"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that</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you’re</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being</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treated</a:t>
            </a:r>
            <a:r>
              <a:rPr kumimoji="0" sz="1100" b="0" i="0" u="none" strike="noStrike" kern="1200" cap="none" spc="-82"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or</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24" normalizeH="0" baseline="0" noProof="0" dirty="0">
                <a:ln>
                  <a:noFill/>
                </a:ln>
                <a:solidFill>
                  <a:srgbClr val="313945"/>
                </a:solidFill>
                <a:effectLst/>
                <a:uLnTx/>
                <a:uFillTx/>
                <a:latin typeface="Tahoma"/>
                <a:ea typeface="+mn-ea"/>
                <a:cs typeface="Tahoma"/>
              </a:rPr>
              <a:t>have</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been</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treated  </a:t>
            </a:r>
            <a:r>
              <a:rPr kumimoji="0" sz="1100" b="0" i="0" u="none" strike="noStrike" kern="1200" cap="none" spc="0" normalizeH="0" baseline="0" noProof="0" dirty="0">
                <a:ln>
                  <a:noFill/>
                </a:ln>
                <a:solidFill>
                  <a:srgbClr val="313945"/>
                </a:solidFill>
                <a:effectLst/>
                <a:uLnTx/>
                <a:uFillTx/>
                <a:latin typeface="Tahoma"/>
                <a:ea typeface="+mn-ea"/>
                <a:cs typeface="Tahoma"/>
              </a:rPr>
              <a:t>in</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the</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past</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for</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this</a:t>
            </a:r>
            <a:r>
              <a:rPr kumimoji="0" sz="1100" b="0" i="0" u="none" strike="noStrike" kern="1200" cap="none" spc="-102"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illness)</a:t>
            </a:r>
            <a:endParaRPr kumimoji="0" sz="1100" b="0" i="0" u="none" strike="noStrike" kern="1200" cap="none" spc="0" normalizeH="0" baseline="0" noProof="0" dirty="0">
              <a:ln>
                <a:noFill/>
              </a:ln>
              <a:solidFill>
                <a:prstClr val="black"/>
              </a:solidFill>
              <a:effectLst/>
              <a:uLnTx/>
              <a:uFillTx/>
              <a:latin typeface="Tahoma"/>
              <a:ea typeface="+mn-ea"/>
              <a:cs typeface="Tahoma"/>
            </a:endParaRPr>
          </a:p>
          <a:p>
            <a:pPr marL="8659" marR="250674" lvl="0" indent="0" algn="l" defTabSz="914400" rtl="0" eaLnBrk="1" fontAlgn="auto" latinLnBrk="0" hangingPunct="1">
              <a:lnSpc>
                <a:spcPct val="105000"/>
              </a:lnSpc>
              <a:spcBef>
                <a:spcPts val="818"/>
              </a:spcBef>
              <a:spcAft>
                <a:spcPts val="0"/>
              </a:spcAft>
              <a:buClrTx/>
              <a:buSzTx/>
              <a:buFontTx/>
              <a:buNone/>
              <a:tabLst/>
              <a:defRPr/>
            </a:pPr>
            <a:r>
              <a:rPr kumimoji="0" sz="1100" b="0" i="0" u="none" strike="noStrike" kern="1200" cap="none" spc="-20" normalizeH="0" baseline="0" noProof="0" dirty="0">
                <a:ln>
                  <a:noFill/>
                </a:ln>
                <a:solidFill>
                  <a:srgbClr val="313945"/>
                </a:solidFill>
                <a:effectLst/>
                <a:uLnTx/>
                <a:uFillTx/>
                <a:latin typeface="Tahoma"/>
                <a:ea typeface="+mn-ea"/>
                <a:cs typeface="Tahoma"/>
              </a:rPr>
              <a:t>And</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3" normalizeH="0" baseline="0" noProof="0" dirty="0">
                <a:ln>
                  <a:noFill/>
                </a:ln>
                <a:solidFill>
                  <a:srgbClr val="313945"/>
                </a:solidFill>
                <a:effectLst/>
                <a:uLnTx/>
                <a:uFillTx/>
                <a:latin typeface="Tahoma"/>
                <a:ea typeface="+mn-ea"/>
                <a:cs typeface="Tahoma"/>
              </a:rPr>
              <a:t>you’ll</a:t>
            </a:r>
            <a:r>
              <a:rPr kumimoji="0" sz="1100" b="0" i="0" u="none" strike="noStrike" kern="1200" cap="none" spc="-82" normalizeH="0" baseline="0" noProof="0" dirty="0">
                <a:ln>
                  <a:noFill/>
                </a:ln>
                <a:solidFill>
                  <a:srgbClr val="313945"/>
                </a:solidFill>
                <a:effectLst/>
                <a:uLnTx/>
                <a:uFillTx/>
                <a:latin typeface="Tahoma"/>
                <a:ea typeface="+mn-ea"/>
                <a:cs typeface="Tahoma"/>
              </a:rPr>
              <a:t> </a:t>
            </a:r>
            <a:r>
              <a:rPr kumimoji="0" sz="1100" b="0" i="0" u="none" strike="noStrike" kern="1200" cap="none" spc="-20" normalizeH="0" baseline="0" noProof="0" dirty="0">
                <a:ln>
                  <a:noFill/>
                </a:ln>
                <a:solidFill>
                  <a:srgbClr val="313945"/>
                </a:solidFill>
                <a:effectLst/>
                <a:uLnTx/>
                <a:uFillTx/>
                <a:latin typeface="Tahoma"/>
                <a:ea typeface="+mn-ea"/>
                <a:cs typeface="Tahoma"/>
              </a:rPr>
              <a:t>need</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0" normalizeH="0" baseline="0" noProof="0" dirty="0">
                <a:ln>
                  <a:noFill/>
                </a:ln>
                <a:solidFill>
                  <a:srgbClr val="313945"/>
                </a:solidFill>
                <a:effectLst/>
                <a:uLnTx/>
                <a:uFillTx/>
                <a:latin typeface="Tahoma"/>
                <a:ea typeface="+mn-ea"/>
                <a:cs typeface="Tahoma"/>
              </a:rPr>
              <a:t>to</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provide</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evidence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that</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you</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3" normalizeH="0" baseline="0" noProof="0" dirty="0">
                <a:ln>
                  <a:noFill/>
                </a:ln>
                <a:solidFill>
                  <a:srgbClr val="313945"/>
                </a:solidFill>
                <a:effectLst/>
                <a:uLnTx/>
                <a:uFillTx/>
                <a:latin typeface="Tahoma"/>
                <a:ea typeface="+mn-ea"/>
                <a:cs typeface="Tahoma"/>
              </a:rPr>
              <a:t>paid</a:t>
            </a:r>
            <a:r>
              <a:rPr kumimoji="0" sz="1100" b="0" i="0" u="none" strike="noStrike" kern="1200" cap="none" spc="-82"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health</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care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24" normalizeH="0" baseline="0" noProof="0" dirty="0">
                <a:ln>
                  <a:noFill/>
                </a:ln>
                <a:solidFill>
                  <a:srgbClr val="313945"/>
                </a:solidFill>
                <a:effectLst/>
                <a:uLnTx/>
                <a:uFillTx/>
                <a:latin typeface="Tahoma"/>
                <a:ea typeface="+mn-ea"/>
                <a:cs typeface="Tahoma"/>
              </a:rPr>
              <a:t>expenses</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for</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your</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claimed  </a:t>
            </a:r>
            <a:r>
              <a:rPr kumimoji="0" sz="1100" b="0" i="0" u="none" strike="noStrike" kern="1200" cap="none" spc="0" normalizeH="0" baseline="0" noProof="0" dirty="0">
                <a:ln>
                  <a:noFill/>
                </a:ln>
                <a:solidFill>
                  <a:srgbClr val="313945"/>
                </a:solidFill>
                <a:effectLst/>
                <a:uLnTx/>
                <a:uFillTx/>
                <a:latin typeface="Tahoma"/>
                <a:ea typeface="+mn-ea"/>
                <a:cs typeface="Tahoma"/>
              </a:rPr>
              <a:t>condition</a:t>
            </a:r>
            <a:r>
              <a:rPr kumimoji="0" sz="1100" b="0" i="0" u="none" strike="noStrike" kern="1200" cap="none" spc="-102"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during</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one</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of</a:t>
            </a:r>
            <a:r>
              <a:rPr kumimoji="0" sz="1100" b="0" i="0" u="none" strike="noStrike" kern="1200" cap="none" spc="-102"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the</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time</a:t>
            </a:r>
            <a:r>
              <a:rPr kumimoji="0" sz="1100" b="0" i="0" u="none" strike="noStrike" kern="1200" cap="none" spc="-99"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periods</a:t>
            </a:r>
            <a:r>
              <a:rPr kumimoji="0" sz="1100" b="0" i="0" u="none" strike="noStrike" kern="1200" cap="none" spc="-102" normalizeH="0" baseline="0" noProof="0" dirty="0">
                <a:ln>
                  <a:noFill/>
                </a:ln>
                <a:solidFill>
                  <a:srgbClr val="313945"/>
                </a:solidFill>
                <a:effectLst/>
                <a:uLnTx/>
                <a:uFillTx/>
                <a:latin typeface="Tahoma"/>
                <a:ea typeface="+mn-ea"/>
                <a:cs typeface="Tahoma"/>
              </a:rPr>
              <a:t> </a:t>
            </a:r>
            <a:r>
              <a:rPr kumimoji="0" sz="1100" b="0" i="0" u="none" strike="noStrike" kern="1200" cap="none" spc="-3" normalizeH="0" baseline="0" noProof="0" dirty="0">
                <a:ln>
                  <a:noFill/>
                </a:ln>
                <a:solidFill>
                  <a:srgbClr val="313945"/>
                </a:solidFill>
                <a:effectLst/>
                <a:uLnTx/>
                <a:uFillTx/>
                <a:latin typeface="Tahoma"/>
                <a:ea typeface="+mn-ea"/>
                <a:cs typeface="Tahoma"/>
              </a:rPr>
              <a:t>listed</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below.</a:t>
            </a:r>
            <a:endParaRPr kumimoji="0" sz="1100" b="0" i="0" u="none" strike="noStrike" kern="1200" cap="none" spc="0" normalizeH="0" baseline="0" noProof="0" dirty="0">
              <a:ln>
                <a:noFill/>
              </a:ln>
              <a:solidFill>
                <a:prstClr val="black"/>
              </a:solidFill>
              <a:effectLst/>
              <a:uLnTx/>
              <a:uFillTx/>
              <a:latin typeface="Tahoma"/>
              <a:ea typeface="+mn-ea"/>
              <a:cs typeface="Tahoma"/>
            </a:endParaRPr>
          </a:p>
          <a:p>
            <a:pPr marL="8659" marR="0" lvl="0" indent="0" algn="l" defTabSz="914400" rtl="0" eaLnBrk="1" fontAlgn="auto" latinLnBrk="0" hangingPunct="1">
              <a:lnSpc>
                <a:spcPct val="100000"/>
              </a:lnSpc>
              <a:spcBef>
                <a:spcPts val="869"/>
              </a:spcBef>
              <a:spcAft>
                <a:spcPts val="0"/>
              </a:spcAft>
              <a:buClrTx/>
              <a:buSzTx/>
              <a:buFontTx/>
              <a:buNone/>
              <a:tabLst/>
              <a:defRPr/>
            </a:pPr>
            <a:r>
              <a:rPr kumimoji="0" sz="1200" b="1" i="1" u="sng" strike="noStrike" kern="1200" cap="none" spc="17" normalizeH="0" baseline="0" noProof="0" dirty="0">
                <a:ln>
                  <a:noFill/>
                </a:ln>
                <a:solidFill>
                  <a:srgbClr val="313945"/>
                </a:solidFill>
                <a:effectLst/>
                <a:uLnTx/>
                <a:uFillTx/>
                <a:latin typeface="Calibri"/>
                <a:ea typeface="+mn-ea"/>
                <a:cs typeface="Calibri"/>
              </a:rPr>
              <a:t>You</a:t>
            </a:r>
            <a:r>
              <a:rPr kumimoji="0" sz="1200" b="1" i="1" u="sng" strike="noStrike" kern="1200" cap="none" spc="-20" normalizeH="0" baseline="0" noProof="0" dirty="0">
                <a:ln>
                  <a:noFill/>
                </a:ln>
                <a:solidFill>
                  <a:srgbClr val="313945"/>
                </a:solidFill>
                <a:effectLst/>
                <a:uLnTx/>
                <a:uFillTx/>
                <a:latin typeface="Calibri"/>
                <a:ea typeface="+mn-ea"/>
                <a:cs typeface="Calibri"/>
              </a:rPr>
              <a:t> </a:t>
            </a:r>
            <a:r>
              <a:rPr kumimoji="0" sz="1200" b="1" i="1" u="sng" strike="noStrike" kern="1200" cap="none" spc="27" normalizeH="0" baseline="0" noProof="0" dirty="0">
                <a:ln>
                  <a:noFill/>
                </a:ln>
                <a:solidFill>
                  <a:srgbClr val="313945"/>
                </a:solidFill>
                <a:effectLst/>
                <a:uLnTx/>
                <a:uFillTx/>
                <a:latin typeface="Calibri"/>
                <a:ea typeface="+mn-ea"/>
                <a:cs typeface="Calibri"/>
              </a:rPr>
              <a:t>must</a:t>
            </a:r>
            <a:r>
              <a:rPr kumimoji="0" sz="1200" b="1" i="1" u="sng" strike="noStrike" kern="1200" cap="none" spc="-24" normalizeH="0" baseline="0" noProof="0" dirty="0">
                <a:ln>
                  <a:noFill/>
                </a:ln>
                <a:solidFill>
                  <a:srgbClr val="313945"/>
                </a:solidFill>
                <a:effectLst/>
                <a:uLnTx/>
                <a:uFillTx/>
                <a:latin typeface="Calibri"/>
                <a:ea typeface="+mn-ea"/>
                <a:cs typeface="Calibri"/>
              </a:rPr>
              <a:t> </a:t>
            </a:r>
            <a:r>
              <a:rPr kumimoji="0" sz="1200" b="1" i="1" u="sng" strike="noStrike" kern="1200" cap="none" spc="24" normalizeH="0" baseline="0" noProof="0" dirty="0">
                <a:ln>
                  <a:noFill/>
                </a:ln>
                <a:solidFill>
                  <a:srgbClr val="313945"/>
                </a:solidFill>
                <a:effectLst/>
                <a:uLnTx/>
                <a:uFillTx/>
                <a:latin typeface="Calibri"/>
                <a:ea typeface="+mn-ea"/>
                <a:cs typeface="Calibri"/>
              </a:rPr>
              <a:t>provide</a:t>
            </a:r>
            <a:r>
              <a:rPr kumimoji="0" sz="1200" b="1" i="1" u="sng" strike="noStrike" kern="1200" cap="none" spc="-20" normalizeH="0" baseline="0" noProof="0" dirty="0">
                <a:ln>
                  <a:noFill/>
                </a:ln>
                <a:solidFill>
                  <a:srgbClr val="313945"/>
                </a:solidFill>
                <a:effectLst/>
                <a:uLnTx/>
                <a:uFillTx/>
                <a:latin typeface="Calibri"/>
                <a:ea typeface="+mn-ea"/>
                <a:cs typeface="Calibri"/>
              </a:rPr>
              <a:t> </a:t>
            </a:r>
            <a:r>
              <a:rPr kumimoji="0" sz="1200" b="1" i="1" u="sng" strike="noStrike" kern="1200" cap="none" spc="20" normalizeH="0" baseline="0" noProof="0" dirty="0">
                <a:ln>
                  <a:noFill/>
                </a:ln>
                <a:solidFill>
                  <a:srgbClr val="313945"/>
                </a:solidFill>
                <a:effectLst/>
                <a:uLnTx/>
                <a:uFillTx/>
                <a:latin typeface="Calibri"/>
                <a:ea typeface="+mn-ea"/>
                <a:cs typeface="Calibri"/>
              </a:rPr>
              <a:t>evidence</a:t>
            </a:r>
            <a:r>
              <a:rPr kumimoji="0" sz="1200" b="1" i="1" u="sng" strike="noStrike" kern="1200" cap="none" spc="-20" normalizeH="0" baseline="0" noProof="0" dirty="0">
                <a:ln>
                  <a:noFill/>
                </a:ln>
                <a:solidFill>
                  <a:srgbClr val="313945"/>
                </a:solidFill>
                <a:effectLst/>
                <a:uLnTx/>
                <a:uFillTx/>
                <a:latin typeface="Calibri"/>
                <a:ea typeface="+mn-ea"/>
                <a:cs typeface="Calibri"/>
              </a:rPr>
              <a:t> </a:t>
            </a:r>
            <a:r>
              <a:rPr kumimoji="0" sz="1200" b="1" i="1" u="sng" strike="noStrike" kern="1200" cap="none" spc="17" normalizeH="0" baseline="0" noProof="0" dirty="0">
                <a:ln>
                  <a:noFill/>
                </a:ln>
                <a:solidFill>
                  <a:srgbClr val="313945"/>
                </a:solidFill>
                <a:effectLst/>
                <a:uLnTx/>
                <a:uFillTx/>
                <a:latin typeface="Calibri"/>
                <a:ea typeface="+mn-ea"/>
                <a:cs typeface="Calibri"/>
              </a:rPr>
              <a:t>of</a:t>
            </a:r>
            <a:r>
              <a:rPr kumimoji="0" sz="1200" b="1" i="1" u="sng" strike="noStrike" kern="1200" cap="none" spc="-20" normalizeH="0" baseline="0" noProof="0" dirty="0">
                <a:ln>
                  <a:noFill/>
                </a:ln>
                <a:solidFill>
                  <a:srgbClr val="313945"/>
                </a:solidFill>
                <a:effectLst/>
                <a:uLnTx/>
                <a:uFillTx/>
                <a:latin typeface="Calibri"/>
                <a:ea typeface="+mn-ea"/>
                <a:cs typeface="Calibri"/>
              </a:rPr>
              <a:t> </a:t>
            </a:r>
            <a:r>
              <a:rPr kumimoji="0" sz="1200" b="1" i="1" u="sng" strike="noStrike" kern="1200" cap="none" spc="27" normalizeH="0" baseline="0" noProof="0" dirty="0">
                <a:ln>
                  <a:noFill/>
                </a:ln>
                <a:solidFill>
                  <a:srgbClr val="313945"/>
                </a:solidFill>
                <a:effectLst/>
                <a:uLnTx/>
                <a:uFillTx/>
                <a:latin typeface="Calibri"/>
                <a:ea typeface="+mn-ea"/>
                <a:cs typeface="Calibri"/>
              </a:rPr>
              <a:t>payment</a:t>
            </a:r>
            <a:r>
              <a:rPr kumimoji="0" sz="1200" b="1" i="1" u="sng" strike="noStrike" kern="1200" cap="none" spc="-24" normalizeH="0" baseline="0" noProof="0" dirty="0">
                <a:ln>
                  <a:noFill/>
                </a:ln>
                <a:solidFill>
                  <a:srgbClr val="313945"/>
                </a:solidFill>
                <a:effectLst/>
                <a:uLnTx/>
                <a:uFillTx/>
                <a:latin typeface="Calibri"/>
                <a:ea typeface="+mn-ea"/>
                <a:cs typeface="Calibri"/>
              </a:rPr>
              <a:t> </a:t>
            </a:r>
            <a:r>
              <a:rPr kumimoji="0" sz="1200" b="1" i="1" u="sng" strike="noStrike" kern="1200" cap="none" spc="27" normalizeH="0" baseline="0" noProof="0" dirty="0">
                <a:ln>
                  <a:noFill/>
                </a:ln>
                <a:solidFill>
                  <a:srgbClr val="313945"/>
                </a:solidFill>
                <a:effectLst/>
                <a:uLnTx/>
                <a:uFillTx/>
                <a:latin typeface="Calibri"/>
                <a:ea typeface="+mn-ea"/>
                <a:cs typeface="Calibri"/>
              </a:rPr>
              <a:t>during</a:t>
            </a:r>
            <a:r>
              <a:rPr kumimoji="0" sz="1200" b="1" i="1" u="sng" strike="noStrike" kern="1200" cap="none" spc="-27" normalizeH="0" baseline="0" noProof="0" dirty="0">
                <a:ln>
                  <a:noFill/>
                </a:ln>
                <a:solidFill>
                  <a:srgbClr val="313945"/>
                </a:solidFill>
                <a:effectLst/>
                <a:uLnTx/>
                <a:uFillTx/>
                <a:latin typeface="Calibri"/>
                <a:ea typeface="+mn-ea"/>
                <a:cs typeface="Calibri"/>
              </a:rPr>
              <a:t> </a:t>
            </a:r>
            <a:r>
              <a:rPr kumimoji="0" sz="1200" b="1" i="1" u="sng" strike="noStrike" kern="1200" cap="none" spc="17" normalizeH="0" baseline="0" noProof="0" dirty="0">
                <a:ln>
                  <a:noFill/>
                </a:ln>
                <a:solidFill>
                  <a:srgbClr val="313945"/>
                </a:solidFill>
                <a:effectLst/>
                <a:uLnTx/>
                <a:uFillTx/>
                <a:latin typeface="Calibri"/>
                <a:ea typeface="+mn-ea"/>
                <a:cs typeface="Calibri"/>
              </a:rPr>
              <a:t>one</a:t>
            </a:r>
            <a:r>
              <a:rPr kumimoji="0" sz="1200" b="1" i="1" u="sng" strike="noStrike" kern="1200" cap="none" spc="-20" normalizeH="0" baseline="0" noProof="0" dirty="0">
                <a:ln>
                  <a:noFill/>
                </a:ln>
                <a:solidFill>
                  <a:srgbClr val="313945"/>
                </a:solidFill>
                <a:effectLst/>
                <a:uLnTx/>
                <a:uFillTx/>
                <a:latin typeface="Calibri"/>
                <a:ea typeface="+mn-ea"/>
                <a:cs typeface="Calibri"/>
              </a:rPr>
              <a:t> </a:t>
            </a:r>
            <a:r>
              <a:rPr kumimoji="0" sz="1200" b="1" i="1" u="sng" strike="noStrike" kern="1200" cap="none" spc="17" normalizeH="0" baseline="0" noProof="0" dirty="0">
                <a:ln>
                  <a:noFill/>
                </a:ln>
                <a:solidFill>
                  <a:srgbClr val="313945"/>
                </a:solidFill>
                <a:effectLst/>
                <a:uLnTx/>
                <a:uFillTx/>
                <a:latin typeface="Calibri"/>
                <a:ea typeface="+mn-ea"/>
                <a:cs typeface="Calibri"/>
              </a:rPr>
              <a:t>of</a:t>
            </a:r>
            <a:r>
              <a:rPr kumimoji="0" sz="1200" b="1" i="1" u="sng" strike="noStrike" kern="1200" cap="none" spc="-24" normalizeH="0" baseline="0" noProof="0" dirty="0">
                <a:ln>
                  <a:noFill/>
                </a:ln>
                <a:solidFill>
                  <a:srgbClr val="313945"/>
                </a:solidFill>
                <a:effectLst/>
                <a:uLnTx/>
                <a:uFillTx/>
                <a:latin typeface="Calibri"/>
                <a:ea typeface="+mn-ea"/>
                <a:cs typeface="Calibri"/>
              </a:rPr>
              <a:t> </a:t>
            </a:r>
            <a:r>
              <a:rPr kumimoji="0" sz="1200" b="1" i="1" u="sng" strike="noStrike" kern="1200" cap="none" spc="20" normalizeH="0" baseline="0" noProof="0" dirty="0">
                <a:ln>
                  <a:noFill/>
                </a:ln>
                <a:solidFill>
                  <a:srgbClr val="313945"/>
                </a:solidFill>
                <a:effectLst/>
                <a:uLnTx/>
                <a:uFillTx/>
                <a:latin typeface="Calibri"/>
                <a:ea typeface="+mn-ea"/>
                <a:cs typeface="Calibri"/>
              </a:rPr>
              <a:t>these</a:t>
            </a:r>
            <a:r>
              <a:rPr kumimoji="0" sz="1200" b="1" i="1" u="sng" strike="noStrike" kern="1200" cap="none" spc="-17" normalizeH="0" baseline="0" noProof="0" dirty="0">
                <a:ln>
                  <a:noFill/>
                </a:ln>
                <a:solidFill>
                  <a:srgbClr val="313945"/>
                </a:solidFill>
                <a:effectLst/>
                <a:uLnTx/>
                <a:uFillTx/>
                <a:latin typeface="Calibri"/>
                <a:ea typeface="+mn-ea"/>
                <a:cs typeface="Calibri"/>
              </a:rPr>
              <a:t> </a:t>
            </a:r>
            <a:r>
              <a:rPr kumimoji="0" sz="1200" b="1" i="1" u="sng" strike="noStrike" kern="1200" cap="none" spc="24" normalizeH="0" baseline="0" noProof="0" dirty="0">
                <a:ln>
                  <a:noFill/>
                </a:ln>
                <a:solidFill>
                  <a:srgbClr val="313945"/>
                </a:solidFill>
                <a:effectLst/>
                <a:uLnTx/>
                <a:uFillTx/>
                <a:latin typeface="Calibri"/>
                <a:ea typeface="+mn-ea"/>
                <a:cs typeface="Calibri"/>
              </a:rPr>
              <a:t>time</a:t>
            </a:r>
            <a:r>
              <a:rPr kumimoji="0" sz="1200" b="1" i="1" u="sng" strike="noStrike" kern="1200" cap="none" spc="-20" normalizeH="0" baseline="0" noProof="0" dirty="0">
                <a:ln>
                  <a:noFill/>
                </a:ln>
                <a:solidFill>
                  <a:srgbClr val="313945"/>
                </a:solidFill>
                <a:effectLst/>
                <a:uLnTx/>
                <a:uFillTx/>
                <a:latin typeface="Calibri"/>
                <a:ea typeface="+mn-ea"/>
                <a:cs typeface="Calibri"/>
              </a:rPr>
              <a:t> </a:t>
            </a:r>
            <a:r>
              <a:rPr kumimoji="0" sz="1200" b="1" i="1" u="sng" strike="noStrike" kern="1200" cap="none" spc="20" normalizeH="0" baseline="0" noProof="0" dirty="0">
                <a:ln>
                  <a:noFill/>
                </a:ln>
                <a:solidFill>
                  <a:srgbClr val="313945"/>
                </a:solidFill>
                <a:effectLst/>
                <a:uLnTx/>
                <a:uFillTx/>
                <a:latin typeface="Calibri"/>
                <a:ea typeface="+mn-ea"/>
                <a:cs typeface="Calibri"/>
              </a:rPr>
              <a:t>periods:</a:t>
            </a:r>
            <a:endParaRPr kumimoji="0" sz="1200" b="0" i="1" u="sng"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1"/>
              </a:spcBef>
              <a:spcAft>
                <a:spcPts val="0"/>
              </a:spcAft>
              <a:buClrTx/>
              <a:buSzTx/>
              <a:buFontTx/>
              <a:buNone/>
              <a:tabLst/>
              <a:defRPr/>
            </a:pPr>
            <a:endParaRPr kumimoji="0" sz="1100" b="0" i="0" u="none" strike="noStrike" kern="1200" cap="none" spc="0" normalizeH="0" baseline="0" noProof="0" dirty="0">
              <a:ln>
                <a:noFill/>
              </a:ln>
              <a:solidFill>
                <a:prstClr val="black"/>
              </a:solidFill>
              <a:effectLst/>
              <a:uLnTx/>
              <a:uFillTx/>
              <a:latin typeface="Calibri"/>
              <a:ea typeface="+mn-ea"/>
              <a:cs typeface="Calibri"/>
            </a:endParaRPr>
          </a:p>
          <a:p>
            <a:pPr marL="320378" marR="3464" lvl="0" indent="-155859" algn="l" defTabSz="914400" rtl="0" eaLnBrk="1" fontAlgn="auto" latinLnBrk="0" hangingPunct="1">
              <a:lnSpc>
                <a:spcPct val="105000"/>
              </a:lnSpc>
              <a:spcBef>
                <a:spcPts val="3"/>
              </a:spcBef>
              <a:spcAft>
                <a:spcPts val="0"/>
              </a:spcAft>
              <a:buClrTx/>
              <a:buSzPct val="83333"/>
              <a:buFont typeface="Wingdings"/>
              <a:buChar char=""/>
              <a:tabLst>
                <a:tab pos="319945" algn="l"/>
                <a:tab pos="320378" algn="l"/>
              </a:tabLst>
              <a:defRPr/>
            </a:pPr>
            <a:r>
              <a:rPr kumimoji="0" sz="1100" b="0" i="0" u="none" strike="noStrike" kern="1200" cap="none" spc="-17" normalizeH="0" baseline="0" noProof="0" dirty="0">
                <a:ln>
                  <a:noFill/>
                </a:ln>
                <a:solidFill>
                  <a:srgbClr val="313945"/>
                </a:solidFill>
                <a:effectLst/>
                <a:uLnTx/>
                <a:uFillTx/>
                <a:latin typeface="Tahoma"/>
                <a:ea typeface="+mn-ea"/>
                <a:cs typeface="Tahoma"/>
              </a:rPr>
              <a:t>Between</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January</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44" normalizeH="0" baseline="0" noProof="0" dirty="0">
                <a:ln>
                  <a:noFill/>
                </a:ln>
                <a:solidFill>
                  <a:srgbClr val="313945"/>
                </a:solidFill>
                <a:effectLst/>
                <a:uLnTx/>
                <a:uFillTx/>
                <a:latin typeface="Tahoma"/>
                <a:ea typeface="+mn-ea"/>
                <a:cs typeface="Tahoma"/>
              </a:rPr>
              <a:t>1,</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44" normalizeH="0" baseline="0" noProof="0" dirty="0">
                <a:ln>
                  <a:noFill/>
                </a:ln>
                <a:solidFill>
                  <a:srgbClr val="313945"/>
                </a:solidFill>
                <a:effectLst/>
                <a:uLnTx/>
                <a:uFillTx/>
                <a:latin typeface="Tahoma"/>
                <a:ea typeface="+mn-ea"/>
                <a:cs typeface="Tahoma"/>
              </a:rPr>
              <a:t>1957,</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and</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24" normalizeH="0" baseline="0" noProof="0" dirty="0">
                <a:ln>
                  <a:noFill/>
                </a:ln>
                <a:solidFill>
                  <a:srgbClr val="313945"/>
                </a:solidFill>
                <a:effectLst/>
                <a:uLnTx/>
                <a:uFillTx/>
                <a:latin typeface="Tahoma"/>
                <a:ea typeface="+mn-ea"/>
                <a:cs typeface="Tahoma"/>
              </a:rPr>
              <a:t>December</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44" normalizeH="0" baseline="0" noProof="0" dirty="0">
                <a:ln>
                  <a:noFill/>
                </a:ln>
                <a:solidFill>
                  <a:srgbClr val="313945"/>
                </a:solidFill>
                <a:effectLst/>
                <a:uLnTx/>
                <a:uFillTx/>
                <a:latin typeface="Tahoma"/>
                <a:ea typeface="+mn-ea"/>
                <a:cs typeface="Tahoma"/>
              </a:rPr>
              <a:t>31,</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44" normalizeH="0" baseline="0" noProof="0" dirty="0">
                <a:ln>
                  <a:noFill/>
                </a:ln>
                <a:solidFill>
                  <a:srgbClr val="313945"/>
                </a:solidFill>
                <a:effectLst/>
                <a:uLnTx/>
                <a:uFillTx/>
                <a:latin typeface="Tahoma"/>
                <a:ea typeface="+mn-ea"/>
                <a:cs typeface="Tahoma"/>
              </a:rPr>
              <a:t>1987</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27" normalizeH="0" baseline="0" noProof="0" dirty="0">
                <a:ln>
                  <a:noFill/>
                </a:ln>
                <a:solidFill>
                  <a:srgbClr val="313945"/>
                </a:solidFill>
                <a:effectLst/>
                <a:uLnTx/>
                <a:uFillTx/>
                <a:latin typeface="Tahoma"/>
                <a:ea typeface="+mn-ea"/>
                <a:cs typeface="Tahoma"/>
              </a:rPr>
              <a:t>(if</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you</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3" normalizeH="0" baseline="0" noProof="0" dirty="0">
                <a:ln>
                  <a:noFill/>
                </a:ln>
                <a:solidFill>
                  <a:srgbClr val="313945"/>
                </a:solidFill>
                <a:effectLst/>
                <a:uLnTx/>
                <a:uFillTx/>
                <a:latin typeface="Tahoma"/>
                <a:ea typeface="+mn-ea"/>
                <a:cs typeface="Tahoma"/>
              </a:rPr>
              <a:t>lived</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on</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Camp</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20" normalizeH="0" baseline="0" noProof="0" dirty="0">
                <a:ln>
                  <a:noFill/>
                </a:ln>
                <a:solidFill>
                  <a:srgbClr val="313945"/>
                </a:solidFill>
                <a:effectLst/>
                <a:uLnTx/>
                <a:uFillTx/>
                <a:latin typeface="Tahoma"/>
                <a:ea typeface="+mn-ea"/>
                <a:cs typeface="Tahoma"/>
              </a:rPr>
              <a:t>Lejeune</a:t>
            </a:r>
            <a:r>
              <a:rPr kumimoji="0" sz="1100" b="0" i="0" u="none" strike="noStrike" kern="1200" cap="none" spc="-9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during  </a:t>
            </a:r>
            <a:r>
              <a:rPr kumimoji="0" sz="1100" b="0" i="0" u="none" strike="noStrike" kern="1200" cap="none" spc="-7" normalizeH="0" baseline="0" noProof="0" dirty="0">
                <a:ln>
                  <a:noFill/>
                </a:ln>
                <a:solidFill>
                  <a:srgbClr val="313945"/>
                </a:solidFill>
                <a:effectLst/>
                <a:uLnTx/>
                <a:uFillTx/>
                <a:latin typeface="Tahoma"/>
                <a:ea typeface="+mn-ea"/>
                <a:cs typeface="Tahoma"/>
              </a:rPr>
              <a:t>this</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time</a:t>
            </a:r>
            <a:r>
              <a:rPr kumimoji="0" sz="1100" b="0" i="0" u="none" strike="noStrike" kern="1200" cap="none" spc="-9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period,</a:t>
            </a:r>
            <a:r>
              <a:rPr kumimoji="0" sz="1100" b="0" i="0" u="none" strike="noStrike" kern="1200" cap="none" spc="-99" normalizeH="0" baseline="0" noProof="0" dirty="0">
                <a:ln>
                  <a:noFill/>
                </a:ln>
                <a:solidFill>
                  <a:srgbClr val="313945"/>
                </a:solidFill>
                <a:effectLst/>
                <a:uLnTx/>
                <a:uFillTx/>
                <a:latin typeface="Tahoma"/>
                <a:ea typeface="+mn-ea"/>
                <a:cs typeface="Tahoma"/>
              </a:rPr>
              <a:t> </a:t>
            </a:r>
            <a:r>
              <a:rPr kumimoji="0" sz="1100" b="0" i="0" u="none" strike="noStrike" kern="1200" cap="none" spc="3" normalizeH="0" baseline="0" noProof="0" dirty="0">
                <a:ln>
                  <a:noFill/>
                </a:ln>
                <a:solidFill>
                  <a:srgbClr val="313945"/>
                </a:solidFill>
                <a:effectLst/>
                <a:uLnTx/>
                <a:uFillTx/>
                <a:latin typeface="Tahoma"/>
                <a:ea typeface="+mn-ea"/>
                <a:cs typeface="Tahoma"/>
              </a:rPr>
              <a:t>we’ll</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reimburse</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you</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for</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care</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received</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on</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or</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after</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24" normalizeH="0" baseline="0" noProof="0" dirty="0">
                <a:ln>
                  <a:noFill/>
                </a:ln>
                <a:solidFill>
                  <a:srgbClr val="313945"/>
                </a:solidFill>
                <a:effectLst/>
                <a:uLnTx/>
                <a:uFillTx/>
                <a:latin typeface="Tahoma"/>
                <a:ea typeface="+mn-ea"/>
                <a:cs typeface="Tahoma"/>
              </a:rPr>
              <a:t>August</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44" normalizeH="0" baseline="0" noProof="0" dirty="0">
                <a:ln>
                  <a:noFill/>
                </a:ln>
                <a:solidFill>
                  <a:srgbClr val="313945"/>
                </a:solidFill>
                <a:effectLst/>
                <a:uLnTx/>
                <a:uFillTx/>
                <a:latin typeface="Tahoma"/>
                <a:ea typeface="+mn-ea"/>
                <a:cs typeface="Tahoma"/>
              </a:rPr>
              <a:t>6,</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44" normalizeH="0" baseline="0" noProof="0" dirty="0">
                <a:ln>
                  <a:noFill/>
                </a:ln>
                <a:solidFill>
                  <a:srgbClr val="313945"/>
                </a:solidFill>
                <a:effectLst/>
                <a:uLnTx/>
                <a:uFillTx/>
                <a:latin typeface="Tahoma"/>
                <a:ea typeface="+mn-ea"/>
                <a:cs typeface="Tahoma"/>
              </a:rPr>
              <a:t>2012,</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and  </a:t>
            </a:r>
            <a:r>
              <a:rPr kumimoji="0" sz="1100" b="0" i="0" u="none" strike="noStrike" kern="1200" cap="none" spc="-7" normalizeH="0" baseline="0" noProof="0" dirty="0">
                <a:ln>
                  <a:noFill/>
                </a:ln>
                <a:solidFill>
                  <a:srgbClr val="313945"/>
                </a:solidFill>
                <a:effectLst/>
                <a:uLnTx/>
                <a:uFillTx/>
                <a:latin typeface="Tahoma"/>
                <a:ea typeface="+mn-ea"/>
                <a:cs typeface="Tahoma"/>
              </a:rPr>
              <a:t>up</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0" normalizeH="0" baseline="0" noProof="0" dirty="0">
                <a:ln>
                  <a:noFill/>
                </a:ln>
                <a:solidFill>
                  <a:srgbClr val="313945"/>
                </a:solidFill>
                <a:effectLst/>
                <a:uLnTx/>
                <a:uFillTx/>
                <a:latin typeface="Tahoma"/>
                <a:ea typeface="+mn-ea"/>
                <a:cs typeface="Tahoma"/>
              </a:rPr>
              <a:t>to</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41" normalizeH="0" baseline="0" noProof="0" dirty="0">
                <a:ln>
                  <a:noFill/>
                </a:ln>
                <a:solidFill>
                  <a:srgbClr val="313945"/>
                </a:solidFill>
                <a:effectLst/>
                <a:uLnTx/>
                <a:uFillTx/>
                <a:latin typeface="Tahoma"/>
                <a:ea typeface="+mn-ea"/>
                <a:cs typeface="Tahoma"/>
              </a:rPr>
              <a:t>2</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24" normalizeH="0" baseline="0" noProof="0" dirty="0">
                <a:ln>
                  <a:noFill/>
                </a:ln>
                <a:solidFill>
                  <a:srgbClr val="313945"/>
                </a:solidFill>
                <a:effectLst/>
                <a:uLnTx/>
                <a:uFillTx/>
                <a:latin typeface="Tahoma"/>
                <a:ea typeface="+mn-ea"/>
                <a:cs typeface="Tahoma"/>
              </a:rPr>
              <a:t>years</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before</a:t>
            </a:r>
            <a:r>
              <a:rPr kumimoji="0" sz="1100" b="0" i="0" u="none" strike="noStrike" kern="1200" cap="none" spc="-9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the</a:t>
            </a:r>
            <a:r>
              <a:rPr kumimoji="0" sz="1100" b="0" i="0" u="none" strike="noStrike" kern="1200" cap="none" spc="-9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date</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of</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your</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application),</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1" i="0" u="none" strike="noStrike" kern="1200" cap="none" spc="27" normalizeH="0" baseline="0" noProof="0" dirty="0">
                <a:ln>
                  <a:noFill/>
                </a:ln>
                <a:solidFill>
                  <a:srgbClr val="313945"/>
                </a:solidFill>
                <a:effectLst/>
                <a:uLnTx/>
                <a:uFillTx/>
                <a:latin typeface="Calibri"/>
                <a:ea typeface="+mn-ea"/>
                <a:cs typeface="Calibri"/>
              </a:rPr>
              <a:t>or</a:t>
            </a:r>
            <a:endParaRPr kumimoji="0" sz="1100" b="0" i="0" u="none" strike="noStrike" kern="1200" cap="none" spc="0" normalizeH="0" baseline="0" noProof="0" dirty="0">
              <a:ln>
                <a:noFill/>
              </a:ln>
              <a:solidFill>
                <a:prstClr val="black"/>
              </a:solidFill>
              <a:effectLst/>
              <a:uLnTx/>
              <a:uFillTx/>
              <a:latin typeface="Calibri"/>
              <a:ea typeface="+mn-ea"/>
              <a:cs typeface="Calibri"/>
            </a:endParaRPr>
          </a:p>
          <a:p>
            <a:pPr marL="320378" marR="54118" lvl="0" indent="-155859" algn="just" defTabSz="914400" rtl="0" eaLnBrk="1" fontAlgn="auto" latinLnBrk="0" hangingPunct="1">
              <a:lnSpc>
                <a:spcPct val="104600"/>
              </a:lnSpc>
              <a:spcBef>
                <a:spcPts val="402"/>
              </a:spcBef>
              <a:spcAft>
                <a:spcPts val="0"/>
              </a:spcAft>
              <a:buClrTx/>
              <a:buSzPct val="83333"/>
              <a:buFont typeface="Wingdings"/>
              <a:buChar char=""/>
              <a:tabLst>
                <a:tab pos="320378" algn="l"/>
              </a:tabLst>
              <a:defRPr/>
            </a:pPr>
            <a:r>
              <a:rPr kumimoji="0" sz="1100" b="0" i="0" u="none" strike="noStrike" kern="1200" cap="none" spc="-17" normalizeH="0" baseline="0" noProof="0" dirty="0">
                <a:ln>
                  <a:noFill/>
                </a:ln>
                <a:solidFill>
                  <a:srgbClr val="313945"/>
                </a:solidFill>
                <a:effectLst/>
                <a:uLnTx/>
                <a:uFillTx/>
                <a:latin typeface="Tahoma"/>
                <a:ea typeface="+mn-ea"/>
                <a:cs typeface="Tahoma"/>
              </a:rPr>
              <a:t>Between</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24" normalizeH="0" baseline="0" noProof="0" dirty="0">
                <a:ln>
                  <a:noFill/>
                </a:ln>
                <a:solidFill>
                  <a:srgbClr val="313945"/>
                </a:solidFill>
                <a:effectLst/>
                <a:uLnTx/>
                <a:uFillTx/>
                <a:latin typeface="Tahoma"/>
                <a:ea typeface="+mn-ea"/>
                <a:cs typeface="Tahoma"/>
              </a:rPr>
              <a:t>August</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44" normalizeH="0" baseline="0" noProof="0" dirty="0">
                <a:ln>
                  <a:noFill/>
                </a:ln>
                <a:solidFill>
                  <a:srgbClr val="313945"/>
                </a:solidFill>
                <a:effectLst/>
                <a:uLnTx/>
                <a:uFillTx/>
                <a:latin typeface="Tahoma"/>
                <a:ea typeface="+mn-ea"/>
                <a:cs typeface="Tahoma"/>
              </a:rPr>
              <a:t>1,</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41" normalizeH="0" baseline="0" noProof="0" dirty="0">
                <a:ln>
                  <a:noFill/>
                </a:ln>
                <a:solidFill>
                  <a:srgbClr val="313945"/>
                </a:solidFill>
                <a:effectLst/>
                <a:uLnTx/>
                <a:uFillTx/>
                <a:latin typeface="Tahoma"/>
                <a:ea typeface="+mn-ea"/>
                <a:cs typeface="Tahoma"/>
              </a:rPr>
              <a:t>1953,</a:t>
            </a:r>
            <a:r>
              <a:rPr kumimoji="0" sz="1100" b="0" i="0" u="none" strike="noStrike" kern="1200" cap="none" spc="-9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and</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24" normalizeH="0" baseline="0" noProof="0" dirty="0">
                <a:ln>
                  <a:noFill/>
                </a:ln>
                <a:solidFill>
                  <a:srgbClr val="313945"/>
                </a:solidFill>
                <a:effectLst/>
                <a:uLnTx/>
                <a:uFillTx/>
                <a:latin typeface="Tahoma"/>
                <a:ea typeface="+mn-ea"/>
                <a:cs typeface="Tahoma"/>
              </a:rPr>
              <a:t>December</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44" normalizeH="0" baseline="0" noProof="0" dirty="0">
                <a:ln>
                  <a:noFill/>
                </a:ln>
                <a:solidFill>
                  <a:srgbClr val="313945"/>
                </a:solidFill>
                <a:effectLst/>
                <a:uLnTx/>
                <a:uFillTx/>
                <a:latin typeface="Tahoma"/>
                <a:ea typeface="+mn-ea"/>
                <a:cs typeface="Tahoma"/>
              </a:rPr>
              <a:t>31,</a:t>
            </a:r>
            <a:r>
              <a:rPr kumimoji="0" sz="1100" b="0" i="0" u="none" strike="noStrike" kern="1200" cap="none" spc="-99" normalizeH="0" baseline="0" noProof="0" dirty="0">
                <a:ln>
                  <a:noFill/>
                </a:ln>
                <a:solidFill>
                  <a:srgbClr val="313945"/>
                </a:solidFill>
                <a:effectLst/>
                <a:uLnTx/>
                <a:uFillTx/>
                <a:latin typeface="Tahoma"/>
                <a:ea typeface="+mn-ea"/>
                <a:cs typeface="Tahoma"/>
              </a:rPr>
              <a:t> </a:t>
            </a:r>
            <a:r>
              <a:rPr kumimoji="0" sz="1100" b="0" i="0" u="none" strike="noStrike" kern="1200" cap="none" spc="-41" normalizeH="0" baseline="0" noProof="0" dirty="0">
                <a:ln>
                  <a:noFill/>
                </a:ln>
                <a:solidFill>
                  <a:srgbClr val="313945"/>
                </a:solidFill>
                <a:effectLst/>
                <a:uLnTx/>
                <a:uFillTx/>
                <a:latin typeface="Tahoma"/>
                <a:ea typeface="+mn-ea"/>
                <a:cs typeface="Tahoma"/>
              </a:rPr>
              <a:t>1956</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27" normalizeH="0" baseline="0" noProof="0" dirty="0">
                <a:ln>
                  <a:noFill/>
                </a:ln>
                <a:solidFill>
                  <a:srgbClr val="313945"/>
                </a:solidFill>
                <a:effectLst/>
                <a:uLnTx/>
                <a:uFillTx/>
                <a:latin typeface="Tahoma"/>
                <a:ea typeface="+mn-ea"/>
                <a:cs typeface="Tahoma"/>
              </a:rPr>
              <a:t>(if</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you</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3" normalizeH="0" baseline="0" noProof="0" dirty="0">
                <a:ln>
                  <a:noFill/>
                </a:ln>
                <a:solidFill>
                  <a:srgbClr val="313945"/>
                </a:solidFill>
                <a:effectLst/>
                <a:uLnTx/>
                <a:uFillTx/>
                <a:latin typeface="Tahoma"/>
                <a:ea typeface="+mn-ea"/>
                <a:cs typeface="Tahoma"/>
              </a:rPr>
              <a:t>lived</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on</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Camp</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24" normalizeH="0" baseline="0" noProof="0" dirty="0">
                <a:ln>
                  <a:noFill/>
                </a:ln>
                <a:solidFill>
                  <a:srgbClr val="313945"/>
                </a:solidFill>
                <a:effectLst/>
                <a:uLnTx/>
                <a:uFillTx/>
                <a:latin typeface="Tahoma"/>
                <a:ea typeface="+mn-ea"/>
                <a:cs typeface="Tahoma"/>
              </a:rPr>
              <a:t>Lejeune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during  </a:t>
            </a:r>
            <a:r>
              <a:rPr kumimoji="0" sz="1100" b="0" i="0" u="none" strike="noStrike" kern="1200" cap="none" spc="-7" normalizeH="0" baseline="0" noProof="0" dirty="0">
                <a:ln>
                  <a:noFill/>
                </a:ln>
                <a:solidFill>
                  <a:srgbClr val="313945"/>
                </a:solidFill>
                <a:effectLst/>
                <a:uLnTx/>
                <a:uFillTx/>
                <a:latin typeface="Tahoma"/>
                <a:ea typeface="+mn-ea"/>
                <a:cs typeface="Tahoma"/>
              </a:rPr>
              <a:t>this</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time</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period,</a:t>
            </a:r>
            <a:r>
              <a:rPr kumimoji="0" sz="1100" b="0" i="0" u="none" strike="noStrike" kern="1200" cap="none" spc="-99" normalizeH="0" baseline="0" noProof="0" dirty="0">
                <a:ln>
                  <a:noFill/>
                </a:ln>
                <a:solidFill>
                  <a:srgbClr val="313945"/>
                </a:solidFill>
                <a:effectLst/>
                <a:uLnTx/>
                <a:uFillTx/>
                <a:latin typeface="Tahoma"/>
                <a:ea typeface="+mn-ea"/>
                <a:cs typeface="Tahoma"/>
              </a:rPr>
              <a:t> </a:t>
            </a:r>
            <a:r>
              <a:rPr kumimoji="0" sz="1100" b="0" i="0" u="none" strike="noStrike" kern="1200" cap="none" spc="3" normalizeH="0" baseline="0" noProof="0" dirty="0">
                <a:ln>
                  <a:noFill/>
                </a:ln>
                <a:solidFill>
                  <a:srgbClr val="313945"/>
                </a:solidFill>
                <a:effectLst/>
                <a:uLnTx/>
                <a:uFillTx/>
                <a:latin typeface="Tahoma"/>
                <a:ea typeface="+mn-ea"/>
                <a:cs typeface="Tahoma"/>
              </a:rPr>
              <a:t>we’ll</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reimburse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you</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for</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care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received</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on</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or</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after</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24" normalizeH="0" baseline="0" noProof="0" dirty="0">
                <a:ln>
                  <a:noFill/>
                </a:ln>
                <a:solidFill>
                  <a:srgbClr val="313945"/>
                </a:solidFill>
                <a:effectLst/>
                <a:uLnTx/>
                <a:uFillTx/>
                <a:latin typeface="Tahoma"/>
                <a:ea typeface="+mn-ea"/>
                <a:cs typeface="Tahoma"/>
              </a:rPr>
              <a:t>December</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44" normalizeH="0" baseline="0" noProof="0" dirty="0">
                <a:ln>
                  <a:noFill/>
                </a:ln>
                <a:solidFill>
                  <a:srgbClr val="313945"/>
                </a:solidFill>
                <a:effectLst/>
                <a:uLnTx/>
                <a:uFillTx/>
                <a:latin typeface="Tahoma"/>
                <a:ea typeface="+mn-ea"/>
                <a:cs typeface="Tahoma"/>
              </a:rPr>
              <a:t>16,</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44" normalizeH="0" baseline="0" noProof="0" dirty="0">
                <a:ln>
                  <a:noFill/>
                </a:ln>
                <a:solidFill>
                  <a:srgbClr val="313945"/>
                </a:solidFill>
                <a:effectLst/>
                <a:uLnTx/>
                <a:uFillTx/>
                <a:latin typeface="Tahoma"/>
                <a:ea typeface="+mn-ea"/>
                <a:cs typeface="Tahoma"/>
              </a:rPr>
              <a:t>2014,  </a:t>
            </a:r>
            <a:r>
              <a:rPr kumimoji="0" sz="1100" b="0" i="0" u="none" strike="noStrike" kern="1200" cap="none" spc="-10" normalizeH="0" baseline="0" noProof="0" dirty="0">
                <a:ln>
                  <a:noFill/>
                </a:ln>
                <a:solidFill>
                  <a:srgbClr val="313945"/>
                </a:solidFill>
                <a:effectLst/>
                <a:uLnTx/>
                <a:uFillTx/>
                <a:latin typeface="Tahoma"/>
                <a:ea typeface="+mn-ea"/>
                <a:cs typeface="Tahoma"/>
              </a:rPr>
              <a:t>and</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up</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0" normalizeH="0" baseline="0" noProof="0" dirty="0">
                <a:ln>
                  <a:noFill/>
                </a:ln>
                <a:solidFill>
                  <a:srgbClr val="313945"/>
                </a:solidFill>
                <a:effectLst/>
                <a:uLnTx/>
                <a:uFillTx/>
                <a:latin typeface="Tahoma"/>
                <a:ea typeface="+mn-ea"/>
                <a:cs typeface="Tahoma"/>
              </a:rPr>
              <a:t>to</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41" normalizeH="0" baseline="0" noProof="0" dirty="0">
                <a:ln>
                  <a:noFill/>
                </a:ln>
                <a:solidFill>
                  <a:srgbClr val="313945"/>
                </a:solidFill>
                <a:effectLst/>
                <a:uLnTx/>
                <a:uFillTx/>
                <a:latin typeface="Tahoma"/>
                <a:ea typeface="+mn-ea"/>
                <a:cs typeface="Tahoma"/>
              </a:rPr>
              <a:t>2</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24" normalizeH="0" baseline="0" noProof="0" dirty="0">
                <a:ln>
                  <a:noFill/>
                </a:ln>
                <a:solidFill>
                  <a:srgbClr val="313945"/>
                </a:solidFill>
                <a:effectLst/>
                <a:uLnTx/>
                <a:uFillTx/>
                <a:latin typeface="Tahoma"/>
                <a:ea typeface="+mn-ea"/>
                <a:cs typeface="Tahoma"/>
              </a:rPr>
              <a:t>years</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20" normalizeH="0" baseline="0" noProof="0" dirty="0">
                <a:ln>
                  <a:noFill/>
                </a:ln>
                <a:solidFill>
                  <a:srgbClr val="313945"/>
                </a:solidFill>
                <a:effectLst/>
                <a:uLnTx/>
                <a:uFillTx/>
                <a:latin typeface="Tahoma"/>
                <a:ea typeface="+mn-ea"/>
                <a:cs typeface="Tahoma"/>
              </a:rPr>
              <a:t>before</a:t>
            </a:r>
            <a:r>
              <a:rPr kumimoji="0" sz="1100" b="0" i="0" u="none" strike="noStrike" kern="1200" cap="none" spc="-9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the</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date</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you</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apply</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for</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20" normalizeH="0" baseline="0" noProof="0" dirty="0">
                <a:ln>
                  <a:noFill/>
                </a:ln>
                <a:solidFill>
                  <a:srgbClr val="313945"/>
                </a:solidFill>
                <a:effectLst/>
                <a:uLnTx/>
                <a:uFillTx/>
                <a:latin typeface="Tahoma"/>
                <a:ea typeface="+mn-ea"/>
                <a:cs typeface="Tahoma"/>
              </a:rPr>
              <a:t>benefits)</a:t>
            </a:r>
            <a:endParaRPr kumimoji="0" sz="1100" b="0" i="0" u="none" strike="noStrike" kern="1200" cap="none" spc="0" normalizeH="0" baseline="0" noProof="0" dirty="0">
              <a:ln>
                <a:noFill/>
              </a:ln>
              <a:solidFill>
                <a:prstClr val="black"/>
              </a:solidFill>
              <a:effectLst/>
              <a:uLnTx/>
              <a:uFillTx/>
              <a:latin typeface="Tahoma"/>
              <a:ea typeface="+mn-ea"/>
              <a:cs typeface="Tahoma"/>
            </a:endParaRPr>
          </a:p>
          <a:p>
            <a:pPr marL="8659" marR="147201" lvl="0" indent="0" algn="l" defTabSz="914400" rtl="0" eaLnBrk="1" fontAlgn="auto" latinLnBrk="0" hangingPunct="1">
              <a:lnSpc>
                <a:spcPct val="105000"/>
              </a:lnSpc>
              <a:spcBef>
                <a:spcPts val="818"/>
              </a:spcBef>
              <a:spcAft>
                <a:spcPts val="0"/>
              </a:spcAft>
              <a:buClrTx/>
              <a:buSzTx/>
              <a:buFontTx/>
              <a:buNone/>
              <a:tabLst/>
              <a:defRPr/>
            </a:pPr>
            <a:r>
              <a:rPr kumimoji="0" sz="1100" b="1" i="0" u="none" strike="noStrike" kern="1200" cap="none" spc="17" normalizeH="0" baseline="0" noProof="0" dirty="0">
                <a:ln>
                  <a:noFill/>
                </a:ln>
                <a:solidFill>
                  <a:srgbClr val="313945"/>
                </a:solidFill>
                <a:effectLst/>
                <a:uLnTx/>
                <a:uFillTx/>
                <a:latin typeface="Calibri"/>
                <a:ea typeface="+mn-ea"/>
                <a:cs typeface="Calibri"/>
              </a:rPr>
              <a:t>You</a:t>
            </a:r>
            <a:r>
              <a:rPr kumimoji="0" sz="1100" b="1" i="0" u="none" strike="noStrike" kern="1200" cap="none" spc="-20" normalizeH="0" baseline="0" noProof="0" dirty="0">
                <a:ln>
                  <a:noFill/>
                </a:ln>
                <a:solidFill>
                  <a:srgbClr val="313945"/>
                </a:solidFill>
                <a:effectLst/>
                <a:uLnTx/>
                <a:uFillTx/>
                <a:latin typeface="Calibri"/>
                <a:ea typeface="+mn-ea"/>
                <a:cs typeface="Calibri"/>
              </a:rPr>
              <a:t> </a:t>
            </a:r>
            <a:r>
              <a:rPr kumimoji="0" sz="1100" b="1" i="0" u="none" strike="noStrike" kern="1200" cap="none" spc="31" normalizeH="0" baseline="0" noProof="0" dirty="0">
                <a:ln>
                  <a:noFill/>
                </a:ln>
                <a:solidFill>
                  <a:srgbClr val="313945"/>
                </a:solidFill>
                <a:effectLst/>
                <a:uLnTx/>
                <a:uFillTx/>
                <a:latin typeface="Calibri"/>
                <a:ea typeface="+mn-ea"/>
                <a:cs typeface="Calibri"/>
              </a:rPr>
              <a:t>may</a:t>
            </a:r>
            <a:r>
              <a:rPr kumimoji="0" sz="1100" b="1" i="0" u="none" strike="noStrike" kern="1200" cap="none" spc="-20" normalizeH="0" baseline="0" noProof="0" dirty="0">
                <a:ln>
                  <a:noFill/>
                </a:ln>
                <a:solidFill>
                  <a:srgbClr val="313945"/>
                </a:solidFill>
                <a:effectLst/>
                <a:uLnTx/>
                <a:uFillTx/>
                <a:latin typeface="Calibri"/>
                <a:ea typeface="+mn-ea"/>
                <a:cs typeface="Calibri"/>
              </a:rPr>
              <a:t> </a:t>
            </a:r>
            <a:r>
              <a:rPr kumimoji="0" sz="1100" b="1" i="0" u="none" strike="noStrike" kern="1200" cap="none" spc="24" normalizeH="0" baseline="0" noProof="0" dirty="0">
                <a:ln>
                  <a:noFill/>
                </a:ln>
                <a:solidFill>
                  <a:srgbClr val="313945"/>
                </a:solidFill>
                <a:effectLst/>
                <a:uLnTx/>
                <a:uFillTx/>
                <a:latin typeface="Calibri"/>
                <a:ea typeface="+mn-ea"/>
                <a:cs typeface="Calibri"/>
              </a:rPr>
              <a:t>want</a:t>
            </a:r>
            <a:r>
              <a:rPr kumimoji="0" sz="1100" b="1" i="0" u="none" strike="noStrike" kern="1200" cap="none" spc="-20" normalizeH="0" baseline="0" noProof="0" dirty="0">
                <a:ln>
                  <a:noFill/>
                </a:ln>
                <a:solidFill>
                  <a:srgbClr val="313945"/>
                </a:solidFill>
                <a:effectLst/>
                <a:uLnTx/>
                <a:uFillTx/>
                <a:latin typeface="Calibri"/>
                <a:ea typeface="+mn-ea"/>
                <a:cs typeface="Calibri"/>
              </a:rPr>
              <a:t> </a:t>
            </a:r>
            <a:r>
              <a:rPr kumimoji="0" sz="1100" b="1" i="0" u="none" strike="noStrike" kern="1200" cap="none" spc="17" normalizeH="0" baseline="0" noProof="0" dirty="0">
                <a:ln>
                  <a:noFill/>
                </a:ln>
                <a:solidFill>
                  <a:srgbClr val="313945"/>
                </a:solidFill>
                <a:effectLst/>
                <a:uLnTx/>
                <a:uFillTx/>
                <a:latin typeface="Calibri"/>
                <a:ea typeface="+mn-ea"/>
                <a:cs typeface="Calibri"/>
              </a:rPr>
              <a:t>to</a:t>
            </a:r>
            <a:r>
              <a:rPr kumimoji="0" sz="1100" b="1" i="0" u="none" strike="noStrike" kern="1200" cap="none" spc="-17" normalizeH="0" baseline="0" noProof="0" dirty="0">
                <a:ln>
                  <a:noFill/>
                </a:ln>
                <a:solidFill>
                  <a:srgbClr val="313945"/>
                </a:solidFill>
                <a:effectLst/>
                <a:uLnTx/>
                <a:uFillTx/>
                <a:latin typeface="Calibri"/>
                <a:ea typeface="+mn-ea"/>
                <a:cs typeface="Calibri"/>
              </a:rPr>
              <a:t> </a:t>
            </a:r>
            <a:r>
              <a:rPr kumimoji="0" sz="1100" b="1" i="0" u="none" strike="noStrike" kern="1200" cap="none" spc="20" normalizeH="0" baseline="0" noProof="0" dirty="0">
                <a:ln>
                  <a:noFill/>
                </a:ln>
                <a:solidFill>
                  <a:srgbClr val="313945"/>
                </a:solidFill>
                <a:effectLst/>
                <a:uLnTx/>
                <a:uFillTx/>
                <a:latin typeface="Calibri"/>
                <a:ea typeface="+mn-ea"/>
                <a:cs typeface="Calibri"/>
              </a:rPr>
              <a:t>provide</a:t>
            </a:r>
            <a:r>
              <a:rPr kumimoji="0" sz="1100" b="1" i="0" u="none" strike="noStrike" kern="1200" cap="none" spc="-17" normalizeH="0" baseline="0" noProof="0" dirty="0">
                <a:ln>
                  <a:noFill/>
                </a:ln>
                <a:solidFill>
                  <a:srgbClr val="313945"/>
                </a:solidFill>
                <a:effectLst/>
                <a:uLnTx/>
                <a:uFillTx/>
                <a:latin typeface="Calibri"/>
                <a:ea typeface="+mn-ea"/>
                <a:cs typeface="Calibri"/>
              </a:rPr>
              <a:t> </a:t>
            </a:r>
            <a:r>
              <a:rPr kumimoji="0" sz="1100" b="1" i="0" u="none" strike="noStrike" kern="1200" cap="none" spc="27" normalizeH="0" baseline="0" noProof="0" dirty="0">
                <a:ln>
                  <a:noFill/>
                </a:ln>
                <a:solidFill>
                  <a:srgbClr val="313945"/>
                </a:solidFill>
                <a:effectLst/>
                <a:uLnTx/>
                <a:uFillTx/>
                <a:latin typeface="Calibri"/>
                <a:ea typeface="+mn-ea"/>
                <a:cs typeface="Calibri"/>
              </a:rPr>
              <a:t>a</a:t>
            </a:r>
            <a:r>
              <a:rPr kumimoji="0" sz="1100" b="1" i="0" u="none" strike="noStrike" kern="1200" cap="none" spc="-17" normalizeH="0" baseline="0" noProof="0" dirty="0">
                <a:ln>
                  <a:noFill/>
                </a:ln>
                <a:solidFill>
                  <a:srgbClr val="313945"/>
                </a:solidFill>
                <a:effectLst/>
                <a:uLnTx/>
                <a:uFillTx/>
                <a:latin typeface="Calibri"/>
                <a:ea typeface="+mn-ea"/>
                <a:cs typeface="Calibri"/>
              </a:rPr>
              <a:t> </a:t>
            </a:r>
            <a:r>
              <a:rPr kumimoji="0" sz="1100" b="1" i="0" u="none" strike="noStrike" kern="1200" cap="none" spc="31" normalizeH="0" baseline="0" noProof="0" dirty="0">
                <a:ln>
                  <a:noFill/>
                </a:ln>
                <a:solidFill>
                  <a:srgbClr val="313945"/>
                </a:solidFill>
                <a:effectLst/>
                <a:uLnTx/>
                <a:uFillTx/>
                <a:latin typeface="Calibri"/>
                <a:ea typeface="+mn-ea"/>
                <a:cs typeface="Calibri"/>
              </a:rPr>
              <a:t>Camp</a:t>
            </a:r>
            <a:r>
              <a:rPr kumimoji="0" sz="1100" b="1" i="0" u="none" strike="noStrike" kern="1200" cap="none" spc="-24" normalizeH="0" baseline="0" noProof="0" dirty="0">
                <a:ln>
                  <a:noFill/>
                </a:ln>
                <a:solidFill>
                  <a:srgbClr val="313945"/>
                </a:solidFill>
                <a:effectLst/>
                <a:uLnTx/>
                <a:uFillTx/>
                <a:latin typeface="Calibri"/>
                <a:ea typeface="+mn-ea"/>
                <a:cs typeface="Calibri"/>
              </a:rPr>
              <a:t> </a:t>
            </a:r>
            <a:r>
              <a:rPr kumimoji="0" sz="1100" b="1" i="0" u="none" strike="noStrike" kern="1200" cap="none" spc="24" normalizeH="0" baseline="0" noProof="0" dirty="0">
                <a:ln>
                  <a:noFill/>
                </a:ln>
                <a:solidFill>
                  <a:srgbClr val="313945"/>
                </a:solidFill>
                <a:effectLst/>
                <a:uLnTx/>
                <a:uFillTx/>
                <a:latin typeface="Calibri"/>
                <a:ea typeface="+mn-ea"/>
                <a:cs typeface="Calibri"/>
              </a:rPr>
              <a:t>Lejeune</a:t>
            </a:r>
            <a:r>
              <a:rPr kumimoji="0" sz="1100" b="1" i="0" u="none" strike="noStrike" kern="1200" cap="none" spc="-17" normalizeH="0" baseline="0" noProof="0" dirty="0">
                <a:ln>
                  <a:noFill/>
                </a:ln>
                <a:solidFill>
                  <a:srgbClr val="313945"/>
                </a:solidFill>
                <a:effectLst/>
                <a:uLnTx/>
                <a:uFillTx/>
                <a:latin typeface="Calibri"/>
                <a:ea typeface="+mn-ea"/>
                <a:cs typeface="Calibri"/>
              </a:rPr>
              <a:t> </a:t>
            </a:r>
            <a:r>
              <a:rPr kumimoji="0" sz="1100" b="1" i="0" u="none" strike="noStrike" kern="1200" cap="none" spc="31" normalizeH="0" baseline="0" noProof="0" dirty="0">
                <a:ln>
                  <a:noFill/>
                </a:ln>
                <a:solidFill>
                  <a:srgbClr val="313945"/>
                </a:solidFill>
                <a:effectLst/>
                <a:uLnTx/>
                <a:uFillTx/>
                <a:latin typeface="Calibri"/>
                <a:ea typeface="+mn-ea"/>
                <a:cs typeface="Calibri"/>
              </a:rPr>
              <a:t>Family</a:t>
            </a:r>
            <a:r>
              <a:rPr kumimoji="0" sz="1100" b="1" i="0" u="none" strike="noStrike" kern="1200" cap="none" spc="-20" normalizeH="0" baseline="0" noProof="0" dirty="0">
                <a:ln>
                  <a:noFill/>
                </a:ln>
                <a:solidFill>
                  <a:srgbClr val="313945"/>
                </a:solidFill>
                <a:effectLst/>
                <a:uLnTx/>
                <a:uFillTx/>
                <a:latin typeface="Calibri"/>
                <a:ea typeface="+mn-ea"/>
                <a:cs typeface="Calibri"/>
              </a:rPr>
              <a:t> </a:t>
            </a:r>
            <a:r>
              <a:rPr kumimoji="0" sz="1100" b="1" i="0" u="none" strike="noStrike" kern="1200" cap="none" spc="3" normalizeH="0" baseline="0" noProof="0" dirty="0">
                <a:ln>
                  <a:noFill/>
                </a:ln>
                <a:solidFill>
                  <a:srgbClr val="313945"/>
                </a:solidFill>
                <a:effectLst/>
                <a:uLnTx/>
                <a:uFillTx/>
                <a:latin typeface="Calibri"/>
                <a:ea typeface="+mn-ea"/>
                <a:cs typeface="Calibri"/>
              </a:rPr>
              <a:t>Member</a:t>
            </a:r>
            <a:r>
              <a:rPr kumimoji="0" sz="1100" b="1" i="0" u="none" strike="noStrike" kern="1200" cap="none" spc="-27" normalizeH="0" baseline="0" noProof="0" dirty="0">
                <a:ln>
                  <a:noFill/>
                </a:ln>
                <a:solidFill>
                  <a:srgbClr val="313945"/>
                </a:solidFill>
                <a:effectLst/>
                <a:uLnTx/>
                <a:uFillTx/>
                <a:latin typeface="Calibri"/>
                <a:ea typeface="+mn-ea"/>
                <a:cs typeface="Calibri"/>
              </a:rPr>
              <a:t> </a:t>
            </a:r>
            <a:r>
              <a:rPr kumimoji="0" sz="1100" b="1" i="0" u="none" strike="noStrike" kern="1200" cap="none" spc="34" normalizeH="0" baseline="0" noProof="0" dirty="0">
                <a:ln>
                  <a:noFill/>
                </a:ln>
                <a:solidFill>
                  <a:srgbClr val="313945"/>
                </a:solidFill>
                <a:effectLst/>
                <a:uLnTx/>
                <a:uFillTx/>
                <a:latin typeface="Calibri"/>
                <a:ea typeface="+mn-ea"/>
                <a:cs typeface="Calibri"/>
              </a:rPr>
              <a:t>Program</a:t>
            </a:r>
            <a:r>
              <a:rPr kumimoji="0" sz="1100" b="1" i="0" u="none" strike="noStrike" kern="1200" cap="none" spc="-24" normalizeH="0" baseline="0" noProof="0" dirty="0">
                <a:ln>
                  <a:noFill/>
                </a:ln>
                <a:solidFill>
                  <a:srgbClr val="313945"/>
                </a:solidFill>
                <a:effectLst/>
                <a:uLnTx/>
                <a:uFillTx/>
                <a:latin typeface="Calibri"/>
                <a:ea typeface="+mn-ea"/>
                <a:cs typeface="Calibri"/>
              </a:rPr>
              <a:t> </a:t>
            </a:r>
            <a:r>
              <a:rPr kumimoji="0" sz="1100" b="1" i="0" u="none" strike="noStrike" kern="1200" cap="none" spc="31" normalizeH="0" baseline="0" noProof="0" dirty="0">
                <a:ln>
                  <a:noFill/>
                </a:ln>
                <a:solidFill>
                  <a:srgbClr val="313945"/>
                </a:solidFill>
                <a:effectLst/>
                <a:uLnTx/>
                <a:uFillTx/>
                <a:latin typeface="Calibri"/>
                <a:ea typeface="+mn-ea"/>
                <a:cs typeface="Calibri"/>
              </a:rPr>
              <a:t>Treating</a:t>
            </a:r>
            <a:r>
              <a:rPr kumimoji="0" sz="1100" b="1" i="0" u="none" strike="noStrike" kern="1200" cap="none" spc="-27" normalizeH="0" baseline="0" noProof="0" dirty="0">
                <a:ln>
                  <a:noFill/>
                </a:ln>
                <a:solidFill>
                  <a:srgbClr val="313945"/>
                </a:solidFill>
                <a:effectLst/>
                <a:uLnTx/>
                <a:uFillTx/>
                <a:latin typeface="Calibri"/>
                <a:ea typeface="+mn-ea"/>
                <a:cs typeface="Calibri"/>
              </a:rPr>
              <a:t> </a:t>
            </a:r>
            <a:r>
              <a:rPr kumimoji="0" sz="1100" b="1" i="0" u="none" strike="noStrike" kern="1200" cap="none" spc="31" normalizeH="0" baseline="0" noProof="0" dirty="0">
                <a:ln>
                  <a:noFill/>
                </a:ln>
                <a:solidFill>
                  <a:srgbClr val="313945"/>
                </a:solidFill>
                <a:effectLst/>
                <a:uLnTx/>
                <a:uFillTx/>
                <a:latin typeface="Calibri"/>
                <a:ea typeface="+mn-ea"/>
                <a:cs typeface="Calibri"/>
              </a:rPr>
              <a:t>Physician  </a:t>
            </a:r>
            <a:r>
              <a:rPr kumimoji="0" sz="1100" b="1" i="0" u="none" strike="noStrike" kern="1200" cap="none" spc="24" normalizeH="0" baseline="0" noProof="0" dirty="0">
                <a:ln>
                  <a:noFill/>
                </a:ln>
                <a:solidFill>
                  <a:srgbClr val="313945"/>
                </a:solidFill>
                <a:effectLst/>
                <a:uLnTx/>
                <a:uFillTx/>
                <a:latin typeface="Calibri"/>
                <a:ea typeface="+mn-ea"/>
                <a:cs typeface="Calibri"/>
              </a:rPr>
              <a:t>Report </a:t>
            </a:r>
            <a:r>
              <a:rPr kumimoji="0" sz="1100" b="1" i="0" u="none" strike="noStrike" kern="1200" cap="none" spc="-14" normalizeH="0" baseline="0" noProof="0" dirty="0">
                <a:ln>
                  <a:noFill/>
                </a:ln>
                <a:solidFill>
                  <a:srgbClr val="313945"/>
                </a:solidFill>
                <a:effectLst/>
                <a:uLnTx/>
                <a:uFillTx/>
                <a:latin typeface="Calibri"/>
                <a:ea typeface="+mn-ea"/>
                <a:cs typeface="Calibri"/>
              </a:rPr>
              <a:t>(VA </a:t>
            </a:r>
            <a:r>
              <a:rPr kumimoji="0" sz="1100" b="1" i="0" u="none" strike="noStrike" kern="1200" cap="none" spc="34" normalizeH="0" baseline="0" noProof="0" dirty="0">
                <a:ln>
                  <a:noFill/>
                </a:ln>
                <a:solidFill>
                  <a:srgbClr val="313945"/>
                </a:solidFill>
                <a:effectLst/>
                <a:uLnTx/>
                <a:uFillTx/>
                <a:latin typeface="Calibri"/>
                <a:ea typeface="+mn-ea"/>
                <a:cs typeface="Calibri"/>
              </a:rPr>
              <a:t>Form</a:t>
            </a:r>
            <a:r>
              <a:rPr kumimoji="0" sz="1100" b="1" i="0" u="none" strike="noStrike" kern="1200" cap="none" spc="-82" normalizeH="0" baseline="0" noProof="0" dirty="0">
                <a:ln>
                  <a:noFill/>
                </a:ln>
                <a:solidFill>
                  <a:srgbClr val="313945"/>
                </a:solidFill>
                <a:effectLst/>
                <a:uLnTx/>
                <a:uFillTx/>
                <a:latin typeface="Calibri"/>
                <a:ea typeface="+mn-ea"/>
                <a:cs typeface="Calibri"/>
              </a:rPr>
              <a:t> </a:t>
            </a:r>
            <a:r>
              <a:rPr kumimoji="0" sz="1100" b="1" i="0" u="none" strike="noStrike" kern="1200" cap="none" spc="17" normalizeH="0" baseline="0" noProof="0" dirty="0">
                <a:ln>
                  <a:noFill/>
                </a:ln>
                <a:solidFill>
                  <a:srgbClr val="313945"/>
                </a:solidFill>
                <a:effectLst/>
                <a:uLnTx/>
                <a:uFillTx/>
                <a:latin typeface="Calibri"/>
                <a:ea typeface="+mn-ea"/>
                <a:cs typeface="Calibri"/>
              </a:rPr>
              <a:t>10-10068b)</a:t>
            </a:r>
            <a:endParaRPr kumimoji="0" sz="1100" b="0" i="0" u="none" strike="noStrike" kern="1200" cap="none" spc="0" normalizeH="0" baseline="0" noProof="0" dirty="0">
              <a:ln>
                <a:noFill/>
              </a:ln>
              <a:solidFill>
                <a:prstClr val="black"/>
              </a:solidFill>
              <a:effectLst/>
              <a:uLnTx/>
              <a:uFillTx/>
              <a:latin typeface="Calibri"/>
              <a:ea typeface="+mn-ea"/>
              <a:cs typeface="Calibri"/>
            </a:endParaRPr>
          </a:p>
          <a:p>
            <a:pPr marL="8659" marR="12555" lvl="0" indent="0" algn="l" defTabSz="914400" rtl="0" eaLnBrk="1" fontAlgn="auto" latinLnBrk="0" hangingPunct="1">
              <a:lnSpc>
                <a:spcPct val="104600"/>
              </a:lnSpc>
              <a:spcBef>
                <a:spcPts val="3"/>
              </a:spcBef>
              <a:spcAft>
                <a:spcPts val="0"/>
              </a:spcAft>
              <a:buClrTx/>
              <a:buSzTx/>
              <a:buFontTx/>
              <a:buNone/>
              <a:tabLst/>
              <a:defRPr/>
            </a:pPr>
            <a:r>
              <a:rPr kumimoji="0" sz="1100" b="0" i="0" u="none" strike="noStrike" kern="1200" cap="none" spc="-7" normalizeH="0" baseline="0" noProof="0" dirty="0">
                <a:ln>
                  <a:noFill/>
                </a:ln>
                <a:solidFill>
                  <a:srgbClr val="313945"/>
                </a:solidFill>
                <a:effectLst/>
                <a:uLnTx/>
                <a:uFillTx/>
                <a:latin typeface="Tahoma"/>
                <a:ea typeface="+mn-ea"/>
                <a:cs typeface="Tahoma"/>
              </a:rPr>
              <a:t>You’ll</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need</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0" normalizeH="0" baseline="0" noProof="0" dirty="0">
                <a:ln>
                  <a:noFill/>
                </a:ln>
                <a:solidFill>
                  <a:srgbClr val="313945"/>
                </a:solidFill>
                <a:effectLst/>
                <a:uLnTx/>
                <a:uFillTx/>
                <a:latin typeface="Tahoma"/>
                <a:ea typeface="+mn-ea"/>
                <a:cs typeface="Tahoma"/>
              </a:rPr>
              <a:t>to</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ask</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your</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doctor</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0" normalizeH="0" baseline="0" noProof="0" dirty="0">
                <a:ln>
                  <a:noFill/>
                </a:ln>
                <a:solidFill>
                  <a:srgbClr val="313945"/>
                </a:solidFill>
                <a:effectLst/>
                <a:uLnTx/>
                <a:uFillTx/>
                <a:latin typeface="Tahoma"/>
                <a:ea typeface="+mn-ea"/>
                <a:cs typeface="Tahoma"/>
              </a:rPr>
              <a:t>to</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3" normalizeH="0" baseline="0" noProof="0" dirty="0">
                <a:ln>
                  <a:noFill/>
                </a:ln>
                <a:solidFill>
                  <a:srgbClr val="313945"/>
                </a:solidFill>
                <a:effectLst/>
                <a:uLnTx/>
                <a:uFillTx/>
                <a:latin typeface="Tahoma"/>
                <a:ea typeface="+mn-ea"/>
                <a:cs typeface="Tahoma"/>
              </a:rPr>
              <a:t>fill</a:t>
            </a:r>
            <a:r>
              <a:rPr kumimoji="0" sz="1100" b="0" i="0" u="none" strike="noStrike" kern="1200" cap="none" spc="-82"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out</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and</a:t>
            </a:r>
            <a:r>
              <a:rPr kumimoji="0" sz="1100" b="0" i="0" u="none" strike="noStrike" kern="1200" cap="none" spc="-82"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sign</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this</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form</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before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0" normalizeH="0" baseline="0" noProof="0" dirty="0">
                <a:ln>
                  <a:noFill/>
                </a:ln>
                <a:solidFill>
                  <a:srgbClr val="313945"/>
                </a:solidFill>
                <a:effectLst/>
                <a:uLnTx/>
                <a:uFillTx/>
                <a:latin typeface="Tahoma"/>
                <a:ea typeface="+mn-ea"/>
                <a:cs typeface="Tahoma"/>
              </a:rPr>
              <a:t>submitting</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it</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0" normalizeH="0" baseline="0" noProof="0" dirty="0">
                <a:ln>
                  <a:noFill/>
                </a:ln>
                <a:solidFill>
                  <a:srgbClr val="313945"/>
                </a:solidFill>
                <a:effectLst/>
                <a:uLnTx/>
                <a:uFillTx/>
                <a:latin typeface="Tahoma"/>
                <a:ea typeface="+mn-ea"/>
                <a:cs typeface="Tahoma"/>
              </a:rPr>
              <a:t>to</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27" normalizeH="0" baseline="0" noProof="0" dirty="0">
                <a:ln>
                  <a:noFill/>
                </a:ln>
                <a:solidFill>
                  <a:srgbClr val="313945"/>
                </a:solidFill>
                <a:effectLst/>
                <a:uLnTx/>
                <a:uFillTx/>
                <a:latin typeface="Tahoma"/>
                <a:ea typeface="+mn-ea"/>
                <a:cs typeface="Tahoma"/>
              </a:rPr>
              <a:t>us.</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61" normalizeH="0" baseline="0" noProof="0" dirty="0">
                <a:ln>
                  <a:noFill/>
                </a:ln>
                <a:solidFill>
                  <a:srgbClr val="313945"/>
                </a:solidFill>
                <a:effectLst/>
                <a:uLnTx/>
                <a:uFillTx/>
                <a:latin typeface="Tahoma"/>
                <a:ea typeface="+mn-ea"/>
                <a:cs typeface="Tahoma"/>
              </a:rPr>
              <a:t>We</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3" normalizeH="0" baseline="0" noProof="0" dirty="0">
                <a:ln>
                  <a:noFill/>
                </a:ln>
                <a:solidFill>
                  <a:srgbClr val="313945"/>
                </a:solidFill>
                <a:effectLst/>
                <a:uLnTx/>
                <a:uFillTx/>
                <a:latin typeface="Tahoma"/>
                <a:ea typeface="+mn-ea"/>
                <a:cs typeface="Tahoma"/>
              </a:rPr>
              <a:t>don’t  </a:t>
            </a:r>
            <a:r>
              <a:rPr kumimoji="0" sz="1100" b="0" i="0" u="none" strike="noStrike" kern="1200" cap="none" spc="-14" normalizeH="0" baseline="0" noProof="0" dirty="0">
                <a:ln>
                  <a:noFill/>
                </a:ln>
                <a:solidFill>
                  <a:srgbClr val="313945"/>
                </a:solidFill>
                <a:effectLst/>
                <a:uLnTx/>
                <a:uFillTx/>
                <a:latin typeface="Tahoma"/>
                <a:ea typeface="+mn-ea"/>
                <a:cs typeface="Tahoma"/>
              </a:rPr>
              <a:t>require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this</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20" normalizeH="0" baseline="0" noProof="0" dirty="0">
                <a:ln>
                  <a:noFill/>
                </a:ln>
                <a:solidFill>
                  <a:srgbClr val="313945"/>
                </a:solidFill>
                <a:effectLst/>
                <a:uLnTx/>
                <a:uFillTx/>
                <a:latin typeface="Tahoma"/>
                <a:ea typeface="+mn-ea"/>
                <a:cs typeface="Tahoma"/>
              </a:rPr>
              <a:t>form,</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but</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it</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can</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3" normalizeH="0" baseline="0" noProof="0" dirty="0">
                <a:ln>
                  <a:noFill/>
                </a:ln>
                <a:solidFill>
                  <a:srgbClr val="313945"/>
                </a:solidFill>
                <a:effectLst/>
                <a:uLnTx/>
                <a:uFillTx/>
                <a:latin typeface="Tahoma"/>
                <a:ea typeface="+mn-ea"/>
                <a:cs typeface="Tahoma"/>
              </a:rPr>
              <a:t>help</a:t>
            </a:r>
            <a:r>
              <a:rPr kumimoji="0" sz="1100" b="0" i="0" u="none" strike="noStrike" kern="1200" cap="none" spc="-82" normalizeH="0" baseline="0" noProof="0" dirty="0">
                <a:ln>
                  <a:noFill/>
                </a:ln>
                <a:solidFill>
                  <a:srgbClr val="313945"/>
                </a:solidFill>
                <a:effectLst/>
                <a:uLnTx/>
                <a:uFillTx/>
                <a:latin typeface="Tahoma"/>
                <a:ea typeface="+mn-ea"/>
                <a:cs typeface="Tahoma"/>
              </a:rPr>
              <a:t> </a:t>
            </a:r>
            <a:r>
              <a:rPr kumimoji="0" sz="1100" b="0" i="0" u="none" strike="noStrike" kern="1200" cap="none" spc="-24" normalizeH="0" baseline="0" noProof="0" dirty="0">
                <a:ln>
                  <a:noFill/>
                </a:ln>
                <a:solidFill>
                  <a:srgbClr val="313945"/>
                </a:solidFill>
                <a:effectLst/>
                <a:uLnTx/>
                <a:uFillTx/>
                <a:latin typeface="Tahoma"/>
                <a:ea typeface="+mn-ea"/>
                <a:cs typeface="Tahoma"/>
              </a:rPr>
              <a:t>give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20" normalizeH="0" baseline="0" noProof="0" dirty="0">
                <a:ln>
                  <a:noFill/>
                </a:ln>
                <a:solidFill>
                  <a:srgbClr val="313945"/>
                </a:solidFill>
                <a:effectLst/>
                <a:uLnTx/>
                <a:uFillTx/>
                <a:latin typeface="Tahoma"/>
                <a:ea typeface="+mn-ea"/>
                <a:cs typeface="Tahoma"/>
              </a:rPr>
              <a:t>us</a:t>
            </a:r>
            <a:r>
              <a:rPr kumimoji="0" sz="1100" b="0" i="0" u="none" strike="noStrike" kern="1200" cap="none" spc="-85"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important</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7" normalizeH="0" baseline="0" noProof="0" dirty="0">
                <a:ln>
                  <a:noFill/>
                </a:ln>
                <a:solidFill>
                  <a:srgbClr val="313945"/>
                </a:solidFill>
                <a:effectLst/>
                <a:uLnTx/>
                <a:uFillTx/>
                <a:latin typeface="Tahoma"/>
                <a:ea typeface="+mn-ea"/>
                <a:cs typeface="Tahoma"/>
              </a:rPr>
              <a:t>information</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0" normalizeH="0" baseline="0" noProof="0" dirty="0">
                <a:ln>
                  <a:noFill/>
                </a:ln>
                <a:solidFill>
                  <a:srgbClr val="313945"/>
                </a:solidFill>
                <a:effectLst/>
                <a:uLnTx/>
                <a:uFillTx/>
                <a:latin typeface="Tahoma"/>
                <a:ea typeface="+mn-ea"/>
                <a:cs typeface="Tahoma"/>
              </a:rPr>
              <a:t>to</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4" normalizeH="0" baseline="0" noProof="0" dirty="0">
                <a:ln>
                  <a:noFill/>
                </a:ln>
                <a:solidFill>
                  <a:srgbClr val="313945"/>
                </a:solidFill>
                <a:effectLst/>
                <a:uLnTx/>
                <a:uFillTx/>
                <a:latin typeface="Tahoma"/>
                <a:ea typeface="+mn-ea"/>
                <a:cs typeface="Tahoma"/>
              </a:rPr>
              <a:t>determine</a:t>
            </a:r>
            <a:r>
              <a:rPr kumimoji="0" sz="1100" b="0" i="0" u="none" strike="noStrike" kern="1200" cap="none" spc="-89"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your</a:t>
            </a:r>
            <a:r>
              <a:rPr kumimoji="0" sz="1100" b="0" i="0" u="none" strike="noStrike" kern="1200" cap="none" spc="-92" normalizeH="0" baseline="0" noProof="0" dirty="0">
                <a:ln>
                  <a:noFill/>
                </a:ln>
                <a:solidFill>
                  <a:srgbClr val="313945"/>
                </a:solidFill>
                <a:effectLst/>
                <a:uLnTx/>
                <a:uFillTx/>
                <a:latin typeface="Tahoma"/>
                <a:ea typeface="+mn-ea"/>
                <a:cs typeface="Tahoma"/>
              </a:rPr>
              <a:t> </a:t>
            </a:r>
            <a:r>
              <a:rPr kumimoji="0" sz="1100" b="0" i="0" u="none" strike="noStrike" kern="1200" cap="none" spc="-3" normalizeH="0" baseline="0" noProof="0" dirty="0">
                <a:ln>
                  <a:noFill/>
                </a:ln>
                <a:solidFill>
                  <a:srgbClr val="313945"/>
                </a:solidFill>
                <a:effectLst/>
                <a:uLnTx/>
                <a:uFillTx/>
                <a:latin typeface="Tahoma"/>
                <a:ea typeface="+mn-ea"/>
                <a:cs typeface="Tahoma"/>
              </a:rPr>
              <a:t>eligibility  </a:t>
            </a:r>
            <a:r>
              <a:rPr kumimoji="0" sz="1100" b="0" i="0" u="none" strike="noStrike" kern="1200" cap="none" spc="-14" normalizeH="0" baseline="0" noProof="0" dirty="0">
                <a:ln>
                  <a:noFill/>
                </a:ln>
                <a:solidFill>
                  <a:srgbClr val="313945"/>
                </a:solidFill>
                <a:effectLst/>
                <a:uLnTx/>
                <a:uFillTx/>
                <a:latin typeface="Tahoma"/>
                <a:ea typeface="+mn-ea"/>
                <a:cs typeface="Tahoma"/>
              </a:rPr>
              <a:t>for</a:t>
            </a:r>
            <a:r>
              <a:rPr kumimoji="0" sz="1100" b="0" i="0" u="none" strike="noStrike" kern="1200" cap="none" spc="-95" normalizeH="0" baseline="0" noProof="0" dirty="0">
                <a:ln>
                  <a:noFill/>
                </a:ln>
                <a:solidFill>
                  <a:srgbClr val="313945"/>
                </a:solidFill>
                <a:effectLst/>
                <a:uLnTx/>
                <a:uFillTx/>
                <a:latin typeface="Tahoma"/>
                <a:ea typeface="+mn-ea"/>
                <a:cs typeface="Tahoma"/>
              </a:rPr>
              <a:t> </a:t>
            </a:r>
            <a:r>
              <a:rPr kumimoji="0" sz="1100" b="0" i="0" u="none" strike="noStrike" kern="1200" cap="none" spc="-17" normalizeH="0" baseline="0" noProof="0" dirty="0">
                <a:ln>
                  <a:noFill/>
                </a:ln>
                <a:solidFill>
                  <a:srgbClr val="313945"/>
                </a:solidFill>
                <a:effectLst/>
                <a:uLnTx/>
                <a:uFillTx/>
                <a:latin typeface="Tahoma"/>
                <a:ea typeface="+mn-ea"/>
                <a:cs typeface="Tahoma"/>
              </a:rPr>
              <a:t>benefits.</a:t>
            </a:r>
            <a:endParaRPr kumimoji="0" sz="1100" b="0" i="0" u="none" strike="noStrike" kern="1200" cap="none" spc="0" normalizeH="0" baseline="0" noProof="0" dirty="0">
              <a:ln>
                <a:noFill/>
              </a:ln>
              <a:solidFill>
                <a:prstClr val="black"/>
              </a:solidFill>
              <a:effectLst/>
              <a:uLnTx/>
              <a:uFillTx/>
              <a:latin typeface="Tahoma"/>
              <a:ea typeface="+mn-ea"/>
              <a:cs typeface="Tahoma"/>
            </a:endParaRPr>
          </a:p>
          <a:p>
            <a:pPr marL="8659" marR="0" lvl="0" indent="0" algn="l" defTabSz="914400" rtl="0" eaLnBrk="1" fontAlgn="auto" latinLnBrk="0" hangingPunct="1">
              <a:lnSpc>
                <a:spcPct val="100000"/>
              </a:lnSpc>
              <a:spcBef>
                <a:spcPts val="51"/>
              </a:spcBef>
              <a:spcAft>
                <a:spcPts val="0"/>
              </a:spcAft>
              <a:buClrTx/>
              <a:buSzTx/>
              <a:buFontTx/>
              <a:buNone/>
              <a:tabLst/>
              <a:defRPr/>
            </a:pPr>
            <a:r>
              <a:rPr kumimoji="0" sz="2400" b="0" i="0" u="sng" strike="noStrike" kern="1200" cap="none" spc="-10" normalizeH="0" baseline="0" noProof="0" dirty="0">
                <a:ln>
                  <a:noFill/>
                </a:ln>
                <a:solidFill>
                  <a:srgbClr val="004694"/>
                </a:solidFill>
                <a:effectLst/>
                <a:highlight>
                  <a:srgbClr val="000080"/>
                </a:highlight>
                <a:uLnTx/>
                <a:uFill>
                  <a:solidFill>
                    <a:srgbClr val="004694"/>
                  </a:solidFill>
                </a:uFill>
                <a:latin typeface="Tahoma"/>
                <a:ea typeface="+mn-ea"/>
                <a:cs typeface="Tahoma"/>
                <a:hlinkClick r:id="rId2"/>
              </a:rPr>
              <a:t>Download</a:t>
            </a:r>
            <a:r>
              <a:rPr kumimoji="0" sz="2400" b="0" i="0" u="sng" strike="noStrike" kern="1200" cap="none" spc="-102" normalizeH="0" baseline="0" noProof="0" dirty="0">
                <a:ln>
                  <a:noFill/>
                </a:ln>
                <a:solidFill>
                  <a:srgbClr val="004694"/>
                </a:solidFill>
                <a:effectLst/>
                <a:highlight>
                  <a:srgbClr val="000080"/>
                </a:highlight>
                <a:uLnTx/>
                <a:uFill>
                  <a:solidFill>
                    <a:srgbClr val="004694"/>
                  </a:solidFill>
                </a:uFill>
                <a:latin typeface="Tahoma"/>
                <a:ea typeface="+mn-ea"/>
                <a:cs typeface="Tahoma"/>
                <a:hlinkClick r:id="rId2"/>
              </a:rPr>
              <a:t> </a:t>
            </a:r>
            <a:r>
              <a:rPr kumimoji="0" sz="2400" b="0" i="0" u="sng" strike="noStrike" kern="1200" cap="none" spc="-55" normalizeH="0" baseline="0" noProof="0" dirty="0">
                <a:ln>
                  <a:noFill/>
                </a:ln>
                <a:solidFill>
                  <a:srgbClr val="004694"/>
                </a:solidFill>
                <a:effectLst/>
                <a:highlight>
                  <a:srgbClr val="000080"/>
                </a:highlight>
                <a:uLnTx/>
                <a:uFill>
                  <a:solidFill>
                    <a:srgbClr val="004694"/>
                  </a:solidFill>
                </a:uFill>
                <a:latin typeface="Tahoma"/>
                <a:ea typeface="+mn-ea"/>
                <a:cs typeface="Tahoma"/>
                <a:hlinkClick r:id="rId2"/>
              </a:rPr>
              <a:t>VA</a:t>
            </a:r>
            <a:r>
              <a:rPr kumimoji="0" sz="2400" b="0" i="0" u="sng" strike="noStrike" kern="1200" cap="none" spc="-95" normalizeH="0" baseline="0" noProof="0" dirty="0">
                <a:ln>
                  <a:noFill/>
                </a:ln>
                <a:solidFill>
                  <a:srgbClr val="004694"/>
                </a:solidFill>
                <a:effectLst/>
                <a:highlight>
                  <a:srgbClr val="000080"/>
                </a:highlight>
                <a:uLnTx/>
                <a:uFill>
                  <a:solidFill>
                    <a:srgbClr val="004694"/>
                  </a:solidFill>
                </a:uFill>
                <a:latin typeface="Tahoma"/>
                <a:ea typeface="+mn-ea"/>
                <a:cs typeface="Tahoma"/>
                <a:hlinkClick r:id="rId2"/>
              </a:rPr>
              <a:t> </a:t>
            </a:r>
            <a:r>
              <a:rPr kumimoji="0" sz="2400" b="0" i="0" u="sng" strike="noStrike" kern="1200" cap="none" spc="-14" normalizeH="0" baseline="0" noProof="0" dirty="0">
                <a:ln>
                  <a:noFill/>
                </a:ln>
                <a:solidFill>
                  <a:srgbClr val="004694"/>
                </a:solidFill>
                <a:effectLst/>
                <a:highlight>
                  <a:srgbClr val="000080"/>
                </a:highlight>
                <a:uLnTx/>
                <a:uFill>
                  <a:solidFill>
                    <a:srgbClr val="004694"/>
                  </a:solidFill>
                </a:uFill>
                <a:latin typeface="Tahoma"/>
                <a:ea typeface="+mn-ea"/>
                <a:cs typeface="Tahoma"/>
                <a:hlinkClick r:id="rId2"/>
              </a:rPr>
              <a:t>Form</a:t>
            </a:r>
            <a:r>
              <a:rPr kumimoji="0" sz="2400" b="0" i="0" u="sng" strike="noStrike" kern="1200" cap="none" spc="-92" normalizeH="0" baseline="0" noProof="0" dirty="0">
                <a:ln>
                  <a:noFill/>
                </a:ln>
                <a:solidFill>
                  <a:srgbClr val="004694"/>
                </a:solidFill>
                <a:effectLst/>
                <a:highlight>
                  <a:srgbClr val="000080"/>
                </a:highlight>
                <a:uLnTx/>
                <a:uFill>
                  <a:solidFill>
                    <a:srgbClr val="004694"/>
                  </a:solidFill>
                </a:uFill>
                <a:latin typeface="Tahoma"/>
                <a:ea typeface="+mn-ea"/>
                <a:cs typeface="Tahoma"/>
                <a:hlinkClick r:id="rId2"/>
              </a:rPr>
              <a:t> </a:t>
            </a:r>
            <a:r>
              <a:rPr kumimoji="0" sz="2400" b="0" i="0" u="sng" strike="noStrike" kern="1200" cap="none" spc="-37" normalizeH="0" baseline="0" noProof="0" dirty="0">
                <a:ln>
                  <a:noFill/>
                </a:ln>
                <a:solidFill>
                  <a:srgbClr val="004694"/>
                </a:solidFill>
                <a:effectLst/>
                <a:highlight>
                  <a:srgbClr val="000080"/>
                </a:highlight>
                <a:uLnTx/>
                <a:uFill>
                  <a:solidFill>
                    <a:srgbClr val="004694"/>
                  </a:solidFill>
                </a:uFill>
                <a:latin typeface="Tahoma"/>
                <a:ea typeface="+mn-ea"/>
                <a:cs typeface="Tahoma"/>
                <a:hlinkClick r:id="rId2"/>
              </a:rPr>
              <a:t>10-10068b</a:t>
            </a:r>
            <a:r>
              <a:rPr kumimoji="0" lang="en-US" sz="2400" b="0" i="0" u="sng" strike="noStrike" kern="1200" cap="none" spc="-37" normalizeH="0" baseline="0" noProof="0" dirty="0">
                <a:ln>
                  <a:noFill/>
                </a:ln>
                <a:solidFill>
                  <a:srgbClr val="004694"/>
                </a:solidFill>
                <a:effectLst/>
                <a:highlight>
                  <a:srgbClr val="000080"/>
                </a:highlight>
                <a:uLnTx/>
                <a:uFill>
                  <a:solidFill>
                    <a:srgbClr val="004694"/>
                  </a:solidFill>
                </a:uFill>
                <a:latin typeface="Tahoma"/>
                <a:ea typeface="+mn-ea"/>
                <a:cs typeface="Tahoma"/>
              </a:rPr>
              <a:t>    </a:t>
            </a:r>
            <a:endParaRPr kumimoji="0" sz="2400" b="0" i="0" u="none" strike="noStrike" kern="1200" cap="none" spc="0" normalizeH="0" baseline="0" noProof="0" dirty="0">
              <a:ln>
                <a:noFill/>
              </a:ln>
              <a:solidFill>
                <a:prstClr val="black"/>
              </a:solidFill>
              <a:effectLst/>
              <a:highlight>
                <a:srgbClr val="000080"/>
              </a:highlight>
              <a:uLnTx/>
              <a:uFillTx/>
              <a:latin typeface="Tahoma"/>
              <a:ea typeface="+mn-ea"/>
              <a:cs typeface="Tahoma"/>
            </a:endParaRPr>
          </a:p>
        </p:txBody>
      </p:sp>
      <p:sp>
        <p:nvSpPr>
          <p:cNvPr id="3" name="TextBox 2">
            <a:extLst>
              <a:ext uri="{FF2B5EF4-FFF2-40B4-BE49-F238E27FC236}">
                <a16:creationId xmlns:a16="http://schemas.microsoft.com/office/drawing/2014/main" id="{8149EC29-186E-4B71-8BFD-939E0A7C6B4F}"/>
              </a:ext>
            </a:extLst>
          </p:cNvPr>
          <p:cNvSpPr txBox="1"/>
          <p:nvPr/>
        </p:nvSpPr>
        <p:spPr>
          <a:xfrm>
            <a:off x="3963955" y="26587"/>
            <a:ext cx="42640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                      </a:t>
            </a:r>
            <a:r>
              <a:rPr kumimoji="0" lang="en-US" sz="1800" b="1" i="1" u="none" strike="noStrike" kern="1200" cap="none" spc="0" normalizeH="0" baseline="0" noProof="0" dirty="0">
                <a:ln>
                  <a:noFill/>
                </a:ln>
                <a:solidFill>
                  <a:srgbClr val="C00000"/>
                </a:solidFill>
                <a:effectLst/>
                <a:uLnTx/>
                <a:uFillTx/>
                <a:latin typeface="Franklin Gothic Book" panose="020B0502020104020203"/>
                <a:ea typeface="+mn-ea"/>
                <a:cs typeface="+mn-cs"/>
              </a:rPr>
              <a:t>CAMP LEJEUNE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F161291-765C-4033-9E84-52C51C6A5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sp>
        <p:nvSpPr>
          <p:cNvPr id="14" name="Rectangle 13">
            <a:extLst>
              <a:ext uri="{FF2B5EF4-FFF2-40B4-BE49-F238E27FC236}">
                <a16:creationId xmlns:a16="http://schemas.microsoft.com/office/drawing/2014/main" id="{37F69638-8A6F-45AB-B9EC-9D8C8FC37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2020104020203"/>
              <a:ea typeface="+mn-ea"/>
              <a:cs typeface="+mn-cs"/>
            </a:endParaRPr>
          </a:p>
        </p:txBody>
      </p:sp>
      <p:pic>
        <p:nvPicPr>
          <p:cNvPr id="7" name="Picture 6">
            <a:extLst>
              <a:ext uri="{FF2B5EF4-FFF2-40B4-BE49-F238E27FC236}">
                <a16:creationId xmlns:a16="http://schemas.microsoft.com/office/drawing/2014/main" id="{6B03535E-15DE-4F10-B4E5-0C633A1E758B}"/>
              </a:ext>
            </a:extLst>
          </p:cNvPr>
          <p:cNvPicPr>
            <a:picLocks noChangeAspect="1"/>
          </p:cNvPicPr>
          <p:nvPr/>
        </p:nvPicPr>
        <p:blipFill rotWithShape="1">
          <a:blip r:embed="rId2"/>
          <a:srcRect t="-1" b="-6830"/>
          <a:stretch/>
        </p:blipFill>
        <p:spPr>
          <a:xfrm>
            <a:off x="4835546" y="578498"/>
            <a:ext cx="2520907" cy="6195526"/>
          </a:xfrm>
          <a:prstGeom prst="rect">
            <a:avLst/>
          </a:prstGeom>
        </p:spPr>
      </p:pic>
      <p:pic>
        <p:nvPicPr>
          <p:cNvPr id="24" name="Graphic 23" descr="Arrow Right with solid fill">
            <a:extLst>
              <a:ext uri="{FF2B5EF4-FFF2-40B4-BE49-F238E27FC236}">
                <a16:creationId xmlns:a16="http://schemas.microsoft.com/office/drawing/2014/main" id="{065747E9-3FA3-426F-9375-123AA25C0D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13065" y="2233276"/>
            <a:ext cx="914400" cy="914400"/>
          </a:xfrm>
          <a:prstGeom prst="rect">
            <a:avLst/>
          </a:prstGeom>
        </p:spPr>
      </p:pic>
      <p:pic>
        <p:nvPicPr>
          <p:cNvPr id="42" name="Graphic 41" descr="Arrow Right with solid fill">
            <a:extLst>
              <a:ext uri="{FF2B5EF4-FFF2-40B4-BE49-F238E27FC236}">
                <a16:creationId xmlns:a16="http://schemas.microsoft.com/office/drawing/2014/main" id="{37834CED-DA81-4B58-8574-150D4A64B4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85942" y="4195516"/>
            <a:ext cx="914400" cy="914400"/>
          </a:xfrm>
          <a:prstGeom prst="rect">
            <a:avLst/>
          </a:prstGeom>
        </p:spPr>
      </p:pic>
      <p:pic>
        <p:nvPicPr>
          <p:cNvPr id="44" name="Graphic 43" descr="Arrow Right with solid fill">
            <a:extLst>
              <a:ext uri="{FF2B5EF4-FFF2-40B4-BE49-F238E27FC236}">
                <a16:creationId xmlns:a16="http://schemas.microsoft.com/office/drawing/2014/main" id="{AB206FB7-2BC6-449F-A4B4-ECDB6C36E9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4907" y="775316"/>
            <a:ext cx="914400" cy="914400"/>
          </a:xfrm>
          <a:prstGeom prst="rect">
            <a:avLst/>
          </a:prstGeom>
        </p:spPr>
      </p:pic>
      <p:sp>
        <p:nvSpPr>
          <p:cNvPr id="17" name="TextBox 16">
            <a:extLst>
              <a:ext uri="{FF2B5EF4-FFF2-40B4-BE49-F238E27FC236}">
                <a16:creationId xmlns:a16="http://schemas.microsoft.com/office/drawing/2014/main" id="{87E08487-B204-415C-887C-CE14CB3EEC69}"/>
              </a:ext>
            </a:extLst>
          </p:cNvPr>
          <p:cNvSpPr txBox="1"/>
          <p:nvPr/>
        </p:nvSpPr>
        <p:spPr>
          <a:xfrm>
            <a:off x="3517728" y="1129143"/>
            <a:ext cx="21290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BA79D"/>
                </a:solidFill>
                <a:effectLst/>
                <a:uLnTx/>
                <a:uFillTx/>
                <a:latin typeface="Franklin Gothic Book" panose="020B0502020104020203"/>
                <a:ea typeface="+mn-ea"/>
                <a:cs typeface="+mn-cs"/>
              </a:rPr>
              <a:t>Tinnitus</a:t>
            </a:r>
            <a:r>
              <a:rPr kumimoji="0" lang="en-US" sz="1800" b="0" i="0" u="none" strike="noStrike" kern="1200" cap="none" spc="0" normalizeH="0" baseline="0" noProof="0" dirty="0">
                <a:ln>
                  <a:noFill/>
                </a:ln>
                <a:solidFill>
                  <a:srgbClr val="E25D3C">
                    <a:lumMod val="60000"/>
                    <a:lumOff val="40000"/>
                  </a:srgbClr>
                </a:solidFill>
                <a:effectLst/>
                <a:uLnTx/>
                <a:uFillTx/>
                <a:latin typeface="Franklin Gothic Book" panose="020B0502020104020203"/>
                <a:ea typeface="+mn-ea"/>
                <a:cs typeface="+mn-cs"/>
              </a:rPr>
              <a:t> </a:t>
            </a: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1B9E4">
                    <a:lumMod val="75000"/>
                  </a:srgbClr>
                </a:solidFill>
                <a:effectLst/>
                <a:uLnTx/>
                <a:uFillTx/>
                <a:latin typeface="Franklin Gothic Book" panose="020B0502020104020203"/>
                <a:ea typeface="+mn-ea"/>
                <a:cs typeface="+mn-cs"/>
              </a:rPr>
              <a:t>BHL</a:t>
            </a: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 0-100% + SMC</a:t>
            </a:r>
          </a:p>
        </p:txBody>
      </p:sp>
      <p:sp>
        <p:nvSpPr>
          <p:cNvPr id="25" name="TextBox 24">
            <a:extLst>
              <a:ext uri="{FF2B5EF4-FFF2-40B4-BE49-F238E27FC236}">
                <a16:creationId xmlns:a16="http://schemas.microsoft.com/office/drawing/2014/main" id="{55B513FD-C22C-41EA-B662-3799834BDD8E}"/>
              </a:ext>
            </a:extLst>
          </p:cNvPr>
          <p:cNvSpPr txBox="1"/>
          <p:nvPr/>
        </p:nvSpPr>
        <p:spPr>
          <a:xfrm>
            <a:off x="1931438" y="2407298"/>
            <a:ext cx="269654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Elbow up 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Elbow Down 40%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Franklin Gothic Book" panose="020B0502020104020203"/>
                <a:ea typeface="+mn-ea"/>
                <a:cs typeface="+mn-cs"/>
              </a:rPr>
              <a:t>Bilateral factor and Major minor factor must be used (often missed)</a:t>
            </a:r>
          </a:p>
        </p:txBody>
      </p:sp>
      <p:sp>
        <p:nvSpPr>
          <p:cNvPr id="26" name="TextBox 25">
            <a:extLst>
              <a:ext uri="{FF2B5EF4-FFF2-40B4-BE49-F238E27FC236}">
                <a16:creationId xmlns:a16="http://schemas.microsoft.com/office/drawing/2014/main" id="{184F321E-0894-422B-8AE8-85216DA40D22}"/>
              </a:ext>
            </a:extLst>
          </p:cNvPr>
          <p:cNvSpPr txBox="1"/>
          <p:nvPr/>
        </p:nvSpPr>
        <p:spPr>
          <a:xfrm>
            <a:off x="1931438" y="4525347"/>
            <a:ext cx="285450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Above the knee 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Knee down 40% (only part of the body that can be rated Multiple ways)</a:t>
            </a:r>
          </a:p>
        </p:txBody>
      </p:sp>
      <p:sp>
        <p:nvSpPr>
          <p:cNvPr id="27" name="TextBox 26">
            <a:extLst>
              <a:ext uri="{FF2B5EF4-FFF2-40B4-BE49-F238E27FC236}">
                <a16:creationId xmlns:a16="http://schemas.microsoft.com/office/drawing/2014/main" id="{AEB79E28-10A6-436F-902D-632C4321148C}"/>
              </a:ext>
            </a:extLst>
          </p:cNvPr>
          <p:cNvSpPr txBox="1"/>
          <p:nvPr/>
        </p:nvSpPr>
        <p:spPr>
          <a:xfrm>
            <a:off x="7598912" y="1076806"/>
            <a:ext cx="388153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5D3C">
                    <a:lumMod val="75000"/>
                  </a:srgbClr>
                </a:solidFill>
                <a:effectLst/>
                <a:uLnTx/>
                <a:uFillTx/>
                <a:latin typeface="Franklin Gothic Book" panose="020B0502020104020203"/>
                <a:ea typeface="+mn-ea"/>
                <a:cs typeface="+mn-cs"/>
              </a:rPr>
              <a:t>SMC k1 </a:t>
            </a: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for loss of use creative organ should be considered, ED, Gynecological cond., Vision Loss, Severe Hearing loss, Speech, Certain Hand conditions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endParaRPr>
          </a:p>
        </p:txBody>
      </p:sp>
      <p:sp>
        <p:nvSpPr>
          <p:cNvPr id="32" name="TextBox 31">
            <a:extLst>
              <a:ext uri="{FF2B5EF4-FFF2-40B4-BE49-F238E27FC236}">
                <a16:creationId xmlns:a16="http://schemas.microsoft.com/office/drawing/2014/main" id="{2A4ECEC4-EF4C-4421-8CC6-D494AC198636}"/>
              </a:ext>
            </a:extLst>
          </p:cNvPr>
          <p:cNvSpPr txBox="1"/>
          <p:nvPr/>
        </p:nvSpPr>
        <p:spPr>
          <a:xfrm>
            <a:off x="733598" y="1781407"/>
            <a:ext cx="3200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Franklin Gothic Book" panose="020B0502020104020203"/>
                <a:ea typeface="+mn-ea"/>
                <a:cs typeface="+mn-cs"/>
              </a:rPr>
              <a:t>Amputation Rules Upper Lower Extremities</a:t>
            </a:r>
          </a:p>
        </p:txBody>
      </p:sp>
      <p:pic>
        <p:nvPicPr>
          <p:cNvPr id="45" name="Graphic 44" descr="Arrow Right with solid fill">
            <a:extLst>
              <a:ext uri="{FF2B5EF4-FFF2-40B4-BE49-F238E27FC236}">
                <a16:creationId xmlns:a16="http://schemas.microsoft.com/office/drawing/2014/main" id="{F961C3FF-9489-44EA-9865-70EC605417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71748" y="406841"/>
            <a:ext cx="914400" cy="914400"/>
          </a:xfrm>
          <a:prstGeom prst="rect">
            <a:avLst/>
          </a:prstGeom>
        </p:spPr>
      </p:pic>
      <p:sp>
        <p:nvSpPr>
          <p:cNvPr id="34" name="TextBox 33">
            <a:extLst>
              <a:ext uri="{FF2B5EF4-FFF2-40B4-BE49-F238E27FC236}">
                <a16:creationId xmlns:a16="http://schemas.microsoft.com/office/drawing/2014/main" id="{618FC2B0-772A-4B04-886D-DC32A8667ADA}"/>
              </a:ext>
            </a:extLst>
          </p:cNvPr>
          <p:cNvSpPr txBox="1"/>
          <p:nvPr/>
        </p:nvSpPr>
        <p:spPr>
          <a:xfrm>
            <a:off x="1951310" y="462802"/>
            <a:ext cx="37520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25D3C">
                    <a:lumMod val="75000"/>
                  </a:srgbClr>
                </a:solidFill>
                <a:effectLst/>
                <a:uLnTx/>
                <a:uFillTx/>
                <a:latin typeface="Franklin Gothic Book" panose="020B0502020104020203"/>
                <a:ea typeface="+mn-ea"/>
                <a:cs typeface="+mn-cs"/>
              </a:rPr>
              <a:t>TBI</a:t>
            </a:r>
            <a:r>
              <a:rPr kumimoji="0" lang="en-US" sz="1800" b="0" i="0" u="none" strike="noStrike" kern="1200" cap="none" spc="0" normalizeH="0" baseline="0" noProof="0" dirty="0">
                <a:ln>
                  <a:noFill/>
                </a:ln>
                <a:solidFill>
                  <a:srgbClr val="E25D3C">
                    <a:lumMod val="50000"/>
                  </a:srgbClr>
                </a:solidFill>
                <a:effectLst/>
                <a:uLnTx/>
                <a:uFillTx/>
                <a:latin typeface="Franklin Gothic Book" panose="020B0502020104020203"/>
                <a:ea typeface="+mn-ea"/>
                <a:cs typeface="+mn-cs"/>
              </a:rPr>
              <a:t> </a:t>
            </a: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See attached 0-100% + SMC Residual conditions</a:t>
            </a:r>
          </a:p>
        </p:txBody>
      </p:sp>
      <p:pic>
        <p:nvPicPr>
          <p:cNvPr id="47" name="Picture 46" descr="A picture containing text, sign, clock, reading&#10;&#10;Description automatically generated">
            <a:extLst>
              <a:ext uri="{FF2B5EF4-FFF2-40B4-BE49-F238E27FC236}">
                <a16:creationId xmlns:a16="http://schemas.microsoft.com/office/drawing/2014/main" id="{71318873-3321-45A1-83D0-52C15731E82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887361" y="2790881"/>
            <a:ext cx="5304638" cy="3419475"/>
          </a:xfrm>
          <a:prstGeom prst="rect">
            <a:avLst/>
          </a:prstGeom>
        </p:spPr>
      </p:pic>
      <p:sp>
        <p:nvSpPr>
          <p:cNvPr id="49" name="TextBox 48">
            <a:extLst>
              <a:ext uri="{FF2B5EF4-FFF2-40B4-BE49-F238E27FC236}">
                <a16:creationId xmlns:a16="http://schemas.microsoft.com/office/drawing/2014/main" id="{A2A61F8C-B539-4EC9-98A9-AA71610A827C}"/>
              </a:ext>
            </a:extLst>
          </p:cNvPr>
          <p:cNvSpPr txBox="1"/>
          <p:nvPr/>
        </p:nvSpPr>
        <p:spPr>
          <a:xfrm>
            <a:off x="6168862" y="440041"/>
            <a:ext cx="589377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highlight>
                  <a:srgbClr val="FFFF00"/>
                </a:highlight>
                <a:uLnTx/>
                <a:uFillTx/>
                <a:latin typeface="Verdana" panose="020B0604030504040204" pitchFamily="34" charset="0"/>
                <a:ea typeface="+mn-ea"/>
                <a:cs typeface="+mn-cs"/>
              </a:rPr>
              <a:t>3.350 - Special monthly compensation ratings.</a:t>
            </a:r>
          </a:p>
        </p:txBody>
      </p:sp>
      <p:sp>
        <p:nvSpPr>
          <p:cNvPr id="50" name="TextBox 49">
            <a:extLst>
              <a:ext uri="{FF2B5EF4-FFF2-40B4-BE49-F238E27FC236}">
                <a16:creationId xmlns:a16="http://schemas.microsoft.com/office/drawing/2014/main" id="{177AB40C-1058-4B0A-A5E7-D37997E652DA}"/>
              </a:ext>
            </a:extLst>
          </p:cNvPr>
          <p:cNvSpPr txBox="1"/>
          <p:nvPr/>
        </p:nvSpPr>
        <p:spPr>
          <a:xfrm>
            <a:off x="562062" y="5872185"/>
            <a:ext cx="4223880" cy="369332"/>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2020104020203"/>
                <a:ea typeface="+mn-ea"/>
                <a:cs typeface="+mn-cs"/>
              </a:rPr>
              <a:t>Always watch Effective Date of Claim</a:t>
            </a:r>
          </a:p>
        </p:txBody>
      </p:sp>
    </p:spTree>
    <p:extLst>
      <p:ext uri="{BB962C8B-B14F-4D97-AF65-F5344CB8AC3E}">
        <p14:creationId xmlns:p14="http://schemas.microsoft.com/office/powerpoint/2010/main" val="3486479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docProps/app.xml><?xml version="1.0" encoding="utf-8"?>
<Properties xmlns="http://schemas.openxmlformats.org/officeDocument/2006/extended-properties" xmlns:vt="http://schemas.openxmlformats.org/officeDocument/2006/docPropsVTypes">
  <TotalTime>5</TotalTime>
  <Words>1779</Words>
  <Application>Microsoft Office PowerPoint</Application>
  <PresentationFormat>Widescreen</PresentationFormat>
  <Paragraphs>125</Paragraphs>
  <Slides>10</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vt:i4>
      </vt:variant>
    </vt:vector>
  </HeadingPairs>
  <TitlesOfParts>
    <vt:vector size="22" baseType="lpstr">
      <vt:lpstr>Arial</vt:lpstr>
      <vt:lpstr>Calibri</vt:lpstr>
      <vt:lpstr>Franklin Gothic Book</vt:lpstr>
      <vt:lpstr>Franklin Gothic Demi</vt:lpstr>
      <vt:lpstr>Georgia</vt:lpstr>
      <vt:lpstr>Merriweather</vt:lpstr>
      <vt:lpstr>Poppins</vt:lpstr>
      <vt:lpstr>Tahoma</vt:lpstr>
      <vt:lpstr>Verdana</vt:lpstr>
      <vt:lpstr>Wingdings</vt:lpstr>
      <vt:lpstr>Wingdings 2</vt:lpstr>
      <vt:lpstr>DividendVTI</vt:lpstr>
      <vt:lpstr>Toolbox</vt:lpstr>
      <vt:lpstr>VA Law (Fun with Harry’s Cheat Sheet)</vt:lpstr>
      <vt:lpstr>VA Law (Fun with Harry’s Cheat Sheet)</vt:lpstr>
      <vt:lpstr>VA Law (Fun with Harry’s Cheat Sheet)</vt:lpstr>
      <vt:lpstr>Agent Orange/ Herbicides Claims</vt:lpstr>
      <vt:lpstr>Know the Defoliants Used (Some are Bad)</vt:lpstr>
      <vt:lpstr>Camp Lejeune And their Families</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Toolbox</dc:title>
  <dc:creator>Shawn Morris</dc:creator>
  <cp:lastModifiedBy>Shawn Morris</cp:lastModifiedBy>
  <cp:revision>1</cp:revision>
  <dcterms:created xsi:type="dcterms:W3CDTF">2021-09-29T16:01:09Z</dcterms:created>
  <dcterms:modified xsi:type="dcterms:W3CDTF">2021-09-29T16:08:57Z</dcterms:modified>
</cp:coreProperties>
</file>