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7" r:id="rId5"/>
    <p:sldId id="264" r:id="rId6"/>
    <p:sldId id="322" r:id="rId7"/>
    <p:sldId id="274" r:id="rId8"/>
    <p:sldId id="267" r:id="rId9"/>
    <p:sldId id="293" r:id="rId10"/>
    <p:sldId id="423" r:id="rId11"/>
    <p:sldId id="428" r:id="rId12"/>
    <p:sldId id="328" r:id="rId13"/>
    <p:sldId id="294" r:id="rId14"/>
    <p:sldId id="329" r:id="rId15"/>
    <p:sldId id="330" r:id="rId16"/>
    <p:sldId id="300" r:id="rId17"/>
    <p:sldId id="335" r:id="rId18"/>
    <p:sldId id="336" r:id="rId19"/>
    <p:sldId id="337" r:id="rId20"/>
    <p:sldId id="429" r:id="rId21"/>
    <p:sldId id="431" r:id="rId22"/>
    <p:sldId id="432" r:id="rId23"/>
    <p:sldId id="433" r:id="rId24"/>
    <p:sldId id="434" r:id="rId25"/>
  </p:sldIdLst>
  <p:sldSz cx="9144000" cy="6858000" type="screen4x3"/>
  <p:notesSz cx="9223375" cy="70104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0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 N. Retzer" initials="JNR" lastIdx="3" clrIdx="0">
    <p:extLst>
      <p:ext uri="{19B8F6BF-5375-455C-9EA6-DF929625EA0E}">
        <p15:presenceInfo xmlns:p15="http://schemas.microsoft.com/office/powerpoint/2012/main" userId="S-1-5-21-2070623138-2023035594-965413785-4069" providerId="AD"/>
      </p:ext>
    </p:extLst>
  </p:cmAuthor>
  <p:cmAuthor id="2" name="Michelotti, Michael, VBASPT" initials="MMV" lastIdx="2" clrIdx="1">
    <p:extLst>
      <p:ext uri="{19B8F6BF-5375-455C-9EA6-DF929625EA0E}">
        <p15:presenceInfo xmlns:p15="http://schemas.microsoft.com/office/powerpoint/2012/main" userId="S::Michael.Michelotti@va.gov::e76d8010-3f0f-434e-8294-e3a70fe5da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5C5A"/>
    <a:srgbClr val="005D7D"/>
    <a:srgbClr val="A1CB05"/>
    <a:srgbClr val="CC0000"/>
    <a:srgbClr val="BED12B"/>
    <a:srgbClr val="D8D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5887" autoAdjust="0"/>
  </p:normalViewPr>
  <p:slideViewPr>
    <p:cSldViewPr>
      <p:cViewPr varScale="1">
        <p:scale>
          <a:sx n="109" d="100"/>
          <a:sy n="109" d="100"/>
        </p:scale>
        <p:origin x="171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882" y="72"/>
      </p:cViewPr>
      <p:guideLst>
        <p:guide orient="horz" pos="2208"/>
        <p:guide pos="29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3" y="0"/>
            <a:ext cx="3996239" cy="351603"/>
          </a:xfrm>
          <a:prstGeom prst="rect">
            <a:avLst/>
          </a:prstGeom>
          <a:noFill/>
          <a:ln>
            <a:noFill/>
          </a:ln>
        </p:spPr>
        <p:txBody>
          <a:bodyPr vert="horz" wrap="square" lIns="92298" tIns="46149" rIns="92298" bIns="46149" numCol="1" anchor="t" anchorCtr="0" compatLnSpc="1">
            <a:prstTxWarp prst="textNoShape">
              <a:avLst/>
            </a:prstTxWarp>
          </a:bodyPr>
          <a:lstStyle>
            <a:lvl1pPr defTabSz="921997">
              <a:defRPr sz="1200">
                <a:latin typeface="Arial" charset="0"/>
                <a:ea typeface="ＭＳ Ｐゴシック" charset="0"/>
                <a:cs typeface="ＭＳ Ｐゴシック" charset="0"/>
              </a:defRPr>
            </a:lvl1pPr>
          </a:lstStyle>
          <a:p>
            <a:pPr>
              <a:defRPr/>
            </a:pPr>
            <a:endParaRPr lang="en-US" dirty="0"/>
          </a:p>
        </p:txBody>
      </p:sp>
      <p:sp>
        <p:nvSpPr>
          <p:cNvPr id="3" name="Date Placeholder 2"/>
          <p:cNvSpPr>
            <a:spLocks noGrp="1"/>
          </p:cNvSpPr>
          <p:nvPr>
            <p:ph type="dt" sz="quarter" idx="1"/>
          </p:nvPr>
        </p:nvSpPr>
        <p:spPr bwMode="auto">
          <a:xfrm>
            <a:off x="5224352" y="0"/>
            <a:ext cx="3997632" cy="351603"/>
          </a:xfrm>
          <a:prstGeom prst="rect">
            <a:avLst/>
          </a:prstGeom>
          <a:noFill/>
          <a:ln>
            <a:noFill/>
          </a:ln>
        </p:spPr>
        <p:txBody>
          <a:bodyPr vert="horz" wrap="square" lIns="92298" tIns="46149" rIns="92298" bIns="46149" numCol="1" anchor="t" anchorCtr="0" compatLnSpc="1">
            <a:prstTxWarp prst="textNoShape">
              <a:avLst/>
            </a:prstTxWarp>
          </a:bodyPr>
          <a:lstStyle>
            <a:lvl1pPr algn="r" defTabSz="921997">
              <a:defRPr sz="1200">
                <a:latin typeface="Arial" pitchFamily="34" charset="0"/>
                <a:ea typeface="ＭＳ Ｐゴシック" pitchFamily="34" charset="-128"/>
              </a:defRPr>
            </a:lvl1pPr>
          </a:lstStyle>
          <a:p>
            <a:pPr>
              <a:defRPr/>
            </a:pPr>
            <a:fld id="{4229C5D7-D02A-4879-91C4-8718F758F64F}" type="datetime1">
              <a:rPr lang="en-US"/>
              <a:pPr>
                <a:defRPr/>
              </a:pPr>
              <a:t>10/01/2021</a:t>
            </a:fld>
            <a:endParaRPr lang="en-US" dirty="0"/>
          </a:p>
        </p:txBody>
      </p:sp>
      <p:sp>
        <p:nvSpPr>
          <p:cNvPr id="4" name="Footer Placeholder 3"/>
          <p:cNvSpPr>
            <a:spLocks noGrp="1"/>
          </p:cNvSpPr>
          <p:nvPr>
            <p:ph type="ftr" sz="quarter" idx="2"/>
          </p:nvPr>
        </p:nvSpPr>
        <p:spPr bwMode="auto">
          <a:xfrm>
            <a:off x="3" y="6658799"/>
            <a:ext cx="3996239" cy="350250"/>
          </a:xfrm>
          <a:prstGeom prst="rect">
            <a:avLst/>
          </a:prstGeom>
          <a:noFill/>
          <a:ln>
            <a:noFill/>
          </a:ln>
        </p:spPr>
        <p:txBody>
          <a:bodyPr vert="horz" wrap="square" lIns="92298" tIns="46149" rIns="92298" bIns="46149" numCol="1" anchor="b" anchorCtr="0" compatLnSpc="1">
            <a:prstTxWarp prst="textNoShape">
              <a:avLst/>
            </a:prstTxWarp>
          </a:bodyPr>
          <a:lstStyle>
            <a:lvl1pPr defTabSz="921997">
              <a:defRPr sz="1200">
                <a:latin typeface="Arial" charset="0"/>
                <a:ea typeface="ＭＳ Ｐゴシック" charset="0"/>
                <a:cs typeface="ＭＳ Ｐゴシック" charset="0"/>
              </a:defRPr>
            </a:lvl1pPr>
          </a:lstStyle>
          <a:p>
            <a:pPr>
              <a:defRPr/>
            </a:pPr>
            <a:endParaRPr lang="en-US" dirty="0"/>
          </a:p>
        </p:txBody>
      </p:sp>
      <p:sp>
        <p:nvSpPr>
          <p:cNvPr id="5" name="Slide Number Placeholder 4"/>
          <p:cNvSpPr>
            <a:spLocks noGrp="1"/>
          </p:cNvSpPr>
          <p:nvPr>
            <p:ph type="sldNum" sz="quarter" idx="3"/>
          </p:nvPr>
        </p:nvSpPr>
        <p:spPr bwMode="auto">
          <a:xfrm>
            <a:off x="5224352" y="6658799"/>
            <a:ext cx="3997632" cy="350250"/>
          </a:xfrm>
          <a:prstGeom prst="rect">
            <a:avLst/>
          </a:prstGeom>
          <a:noFill/>
          <a:ln>
            <a:noFill/>
          </a:ln>
        </p:spPr>
        <p:txBody>
          <a:bodyPr vert="horz" wrap="square" lIns="92298" tIns="46149" rIns="92298" bIns="46149" numCol="1" anchor="b" anchorCtr="0" compatLnSpc="1">
            <a:prstTxWarp prst="textNoShape">
              <a:avLst/>
            </a:prstTxWarp>
          </a:bodyPr>
          <a:lstStyle>
            <a:lvl1pPr algn="r" defTabSz="921997">
              <a:defRPr sz="1200">
                <a:latin typeface="Arial" pitchFamily="34" charset="0"/>
                <a:ea typeface="ＭＳ Ｐゴシック" pitchFamily="34" charset="-128"/>
              </a:defRPr>
            </a:lvl1pPr>
          </a:lstStyle>
          <a:p>
            <a:pPr>
              <a:defRPr/>
            </a:pPr>
            <a:fld id="{9D6126A4-51FE-48F9-906A-99842DE2925E}" type="slidenum">
              <a:rPr lang="en-US"/>
              <a:pPr>
                <a:defRPr/>
              </a:pPr>
              <a:t>‹#›</a:t>
            </a:fld>
            <a:endParaRPr lang="en-US" dirty="0"/>
          </a:p>
        </p:txBody>
      </p:sp>
    </p:spTree>
    <p:extLst>
      <p:ext uri="{BB962C8B-B14F-4D97-AF65-F5344CB8AC3E}">
        <p14:creationId xmlns:p14="http://schemas.microsoft.com/office/powerpoint/2010/main" val="708457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3" y="0"/>
            <a:ext cx="3996239" cy="351603"/>
          </a:xfrm>
          <a:prstGeom prst="rect">
            <a:avLst/>
          </a:prstGeom>
          <a:noFill/>
          <a:ln>
            <a:noFill/>
          </a:ln>
        </p:spPr>
        <p:txBody>
          <a:bodyPr vert="horz" wrap="square" lIns="92298" tIns="46149" rIns="92298" bIns="46149" numCol="1" anchor="t" anchorCtr="0" compatLnSpc="1">
            <a:prstTxWarp prst="textNoShape">
              <a:avLst/>
            </a:prstTxWarp>
          </a:bodyPr>
          <a:lstStyle>
            <a:lvl1pPr defTabSz="921997">
              <a:defRPr sz="1200">
                <a:latin typeface="Calibri" charset="0"/>
                <a:ea typeface="ＭＳ Ｐゴシック" charset="0"/>
                <a:cs typeface="ＭＳ Ｐゴシック" charset="0"/>
              </a:defRPr>
            </a:lvl1pPr>
          </a:lstStyle>
          <a:p>
            <a:pPr>
              <a:defRPr/>
            </a:pPr>
            <a:endParaRPr lang="en-US" dirty="0"/>
          </a:p>
        </p:txBody>
      </p:sp>
      <p:sp>
        <p:nvSpPr>
          <p:cNvPr id="3" name="Date Placeholder 2"/>
          <p:cNvSpPr>
            <a:spLocks noGrp="1"/>
          </p:cNvSpPr>
          <p:nvPr>
            <p:ph type="dt" idx="1"/>
          </p:nvPr>
        </p:nvSpPr>
        <p:spPr bwMode="auto">
          <a:xfrm>
            <a:off x="5224352" y="0"/>
            <a:ext cx="3997632" cy="351603"/>
          </a:xfrm>
          <a:prstGeom prst="rect">
            <a:avLst/>
          </a:prstGeom>
          <a:noFill/>
          <a:ln>
            <a:noFill/>
          </a:ln>
        </p:spPr>
        <p:txBody>
          <a:bodyPr vert="horz" wrap="square" lIns="92298" tIns="46149" rIns="92298" bIns="46149" numCol="1" anchor="t" anchorCtr="0" compatLnSpc="1">
            <a:prstTxWarp prst="textNoShape">
              <a:avLst/>
            </a:prstTxWarp>
          </a:bodyPr>
          <a:lstStyle>
            <a:lvl1pPr algn="r" defTabSz="921997">
              <a:defRPr sz="1200">
                <a:latin typeface="Calibri" pitchFamily="34" charset="0"/>
                <a:ea typeface="ＭＳ Ｐゴシック" pitchFamily="34" charset="-128"/>
              </a:defRPr>
            </a:lvl1pPr>
          </a:lstStyle>
          <a:p>
            <a:pPr>
              <a:defRPr/>
            </a:pPr>
            <a:fld id="{77EED891-DC17-4A36-A3F0-B441AEDC0E27}" type="datetime1">
              <a:rPr lang="en-US"/>
              <a:pPr>
                <a:defRPr/>
              </a:pPr>
              <a:t>10/01/2021</a:t>
            </a:fld>
            <a:endParaRPr lang="en-US" dirty="0"/>
          </a:p>
        </p:txBody>
      </p:sp>
      <p:sp>
        <p:nvSpPr>
          <p:cNvPr id="4" name="Slide Image Placeholder 3"/>
          <p:cNvSpPr>
            <a:spLocks noGrp="1" noRot="1" noChangeAspect="1"/>
          </p:cNvSpPr>
          <p:nvPr>
            <p:ph type="sldImg" idx="2"/>
          </p:nvPr>
        </p:nvSpPr>
        <p:spPr bwMode="auto">
          <a:xfrm>
            <a:off x="2859088" y="523875"/>
            <a:ext cx="3505200" cy="2628900"/>
          </a:xfrm>
          <a:prstGeom prst="rect">
            <a:avLst/>
          </a:prstGeom>
          <a:noFill/>
          <a:ln w="12700">
            <a:solidFill>
              <a:srgbClr val="000000"/>
            </a:solidFill>
            <a:miter lim="800000"/>
            <a:headEnd/>
            <a:tailEnd/>
          </a:ln>
        </p:spPr>
        <p:txBody>
          <a:bodyPr vert="horz" wrap="square" lIns="92298" tIns="46149" rIns="92298" bIns="46149"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bwMode="auto">
          <a:xfrm>
            <a:off x="921782" y="3329400"/>
            <a:ext cx="7379814" cy="3156303"/>
          </a:xfrm>
          <a:prstGeom prst="rect">
            <a:avLst/>
          </a:prstGeom>
          <a:noFill/>
          <a:ln>
            <a:noFill/>
          </a:ln>
        </p:spPr>
        <p:txBody>
          <a:bodyPr vert="horz" wrap="square" lIns="92298" tIns="46149" rIns="92298" bIns="4614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3" y="6658799"/>
            <a:ext cx="3996239" cy="350250"/>
          </a:xfrm>
          <a:prstGeom prst="rect">
            <a:avLst/>
          </a:prstGeom>
          <a:noFill/>
          <a:ln>
            <a:noFill/>
          </a:ln>
        </p:spPr>
        <p:txBody>
          <a:bodyPr vert="horz" wrap="square" lIns="92298" tIns="46149" rIns="92298" bIns="46149" numCol="1" anchor="b" anchorCtr="0" compatLnSpc="1">
            <a:prstTxWarp prst="textNoShape">
              <a:avLst/>
            </a:prstTxWarp>
          </a:bodyPr>
          <a:lstStyle>
            <a:lvl1pPr defTabSz="921997">
              <a:defRPr sz="1200">
                <a:latin typeface="Calibri" charset="0"/>
                <a:ea typeface="ＭＳ Ｐゴシック" charset="0"/>
                <a:cs typeface="ＭＳ Ｐゴシック" charset="0"/>
              </a:defRPr>
            </a:lvl1pPr>
          </a:lstStyle>
          <a:p>
            <a:pPr>
              <a:defRPr/>
            </a:pPr>
            <a:endParaRPr lang="en-US" dirty="0"/>
          </a:p>
        </p:txBody>
      </p:sp>
      <p:sp>
        <p:nvSpPr>
          <p:cNvPr id="7" name="Slide Number Placeholder 6"/>
          <p:cNvSpPr>
            <a:spLocks noGrp="1"/>
          </p:cNvSpPr>
          <p:nvPr>
            <p:ph type="sldNum" sz="quarter" idx="5"/>
          </p:nvPr>
        </p:nvSpPr>
        <p:spPr bwMode="auto">
          <a:xfrm>
            <a:off x="5224352" y="6658799"/>
            <a:ext cx="3997632" cy="350250"/>
          </a:xfrm>
          <a:prstGeom prst="rect">
            <a:avLst/>
          </a:prstGeom>
          <a:noFill/>
          <a:ln>
            <a:noFill/>
          </a:ln>
        </p:spPr>
        <p:txBody>
          <a:bodyPr vert="horz" wrap="square" lIns="92298" tIns="46149" rIns="92298" bIns="46149" numCol="1" anchor="b" anchorCtr="0" compatLnSpc="1">
            <a:prstTxWarp prst="textNoShape">
              <a:avLst/>
            </a:prstTxWarp>
          </a:bodyPr>
          <a:lstStyle>
            <a:lvl1pPr algn="r" defTabSz="921997">
              <a:defRPr sz="1200">
                <a:latin typeface="Calibri" pitchFamily="34" charset="0"/>
                <a:ea typeface="ＭＳ Ｐゴシック" pitchFamily="34" charset="-128"/>
              </a:defRPr>
            </a:lvl1pPr>
          </a:lstStyle>
          <a:p>
            <a:pPr>
              <a:defRPr/>
            </a:pPr>
            <a:fld id="{5EF9300F-2256-4A5B-B534-222A831C2168}" type="slidenum">
              <a:rPr lang="en-US"/>
              <a:pPr>
                <a:defRPr/>
              </a:pPr>
              <a:t>‹#›</a:t>
            </a:fld>
            <a:endParaRPr lang="en-US" dirty="0"/>
          </a:p>
        </p:txBody>
      </p:sp>
    </p:spTree>
    <p:extLst>
      <p:ext uri="{BB962C8B-B14F-4D97-AF65-F5344CB8AC3E}">
        <p14:creationId xmlns:p14="http://schemas.microsoft.com/office/powerpoint/2010/main" val="4072803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4040188" y="322263"/>
            <a:ext cx="1944687" cy="1460500"/>
          </a:xfrm>
          <a:noFill/>
          <a:extLst>
            <a:ext uri="{909E8E84-426E-40DD-AFC4-6F175D3DCCD1}">
              <a14:hiddenFill xmlns:a14="http://schemas.microsoft.com/office/drawing/2010/main">
                <a:solidFill>
                  <a:srgbClr val="FFFFFF"/>
                </a:solidFill>
              </a14:hiddenFill>
            </a:ext>
          </a:extLst>
        </p:spPr>
      </p:sp>
      <p:sp>
        <p:nvSpPr>
          <p:cNvPr id="53251"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4BCF5E66-4D20-4B88-B54A-02D4C6A92290}" type="slidenum">
              <a:rPr lang="en-US" altLang="en-US" sz="1200"/>
              <a:pPr eaLnBrk="1" hangingPunct="1">
                <a:spcBef>
                  <a:spcPct val="0"/>
                </a:spcBef>
              </a:pPr>
              <a:t>1</a:t>
            </a:fld>
            <a:endParaRPr lang="en-US" altLang="en-US" sz="1200" dirty="0"/>
          </a:p>
        </p:txBody>
      </p:sp>
      <p:sp>
        <p:nvSpPr>
          <p:cNvPr id="53252"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298426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2467"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79ACC2D4-BB36-42AC-86D2-EDA169E703B1}" type="slidenum">
              <a:rPr lang="en-US" altLang="en-US" sz="1200"/>
              <a:pPr eaLnBrk="1" hangingPunct="1">
                <a:spcBef>
                  <a:spcPct val="0"/>
                </a:spcBef>
              </a:pPr>
              <a:t>10</a:t>
            </a:fld>
            <a:endParaRPr lang="en-US" altLang="en-US" sz="1200" dirty="0"/>
          </a:p>
        </p:txBody>
      </p:sp>
      <p:sp>
        <p:nvSpPr>
          <p:cNvPr id="62468"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1124388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11</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4038702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12</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1055836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5539"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4049264C-70DB-42D9-968D-7D86B063A5EC}" type="slidenum">
              <a:rPr lang="en-US" altLang="en-US" sz="1200"/>
              <a:pPr eaLnBrk="1" hangingPunct="1">
                <a:spcBef>
                  <a:spcPct val="0"/>
                </a:spcBef>
              </a:pPr>
              <a:t>13</a:t>
            </a:fld>
            <a:endParaRPr lang="en-US" altLang="en-US" sz="1200" dirty="0"/>
          </a:p>
        </p:txBody>
      </p:sp>
      <p:sp>
        <p:nvSpPr>
          <p:cNvPr id="65540"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
        <p:nvSpPr>
          <p:cNvPr id="65541" name="Notes Placeholder 4"/>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189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14</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4114862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15</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3745474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16</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3873260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17</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2792643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18</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17104555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19</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513682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040188" y="322263"/>
            <a:ext cx="1944687" cy="1460500"/>
          </a:xfrm>
          <a:noFill/>
          <a:extLst>
            <a:ext uri="{909E8E84-426E-40DD-AFC4-6F175D3DCCD1}">
              <a14:hiddenFill xmlns:a14="http://schemas.microsoft.com/office/drawing/2010/main">
                <a:solidFill>
                  <a:srgbClr val="FFFFFF"/>
                </a:solidFill>
              </a14:hiddenFill>
            </a:ext>
          </a:extLst>
        </p:spPr>
      </p:sp>
      <p:sp>
        <p:nvSpPr>
          <p:cNvPr id="5427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5C90E004-0EAC-4349-87A7-173BE0B12464}" type="slidenum">
              <a:rPr lang="en-US" altLang="en-US" sz="1200"/>
              <a:pPr eaLnBrk="1" hangingPunct="1">
                <a:spcBef>
                  <a:spcPct val="0"/>
                </a:spcBef>
              </a:pPr>
              <a:t>2</a:t>
            </a:fld>
            <a:endParaRPr lang="en-US" altLang="en-US" sz="1200" dirty="0"/>
          </a:p>
        </p:txBody>
      </p:sp>
      <p:sp>
        <p:nvSpPr>
          <p:cNvPr id="5427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40714334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20</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1249098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451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3C50213C-FF90-4AE9-9505-03278A9002D1}" type="slidenum">
              <a:rPr lang="en-US" altLang="en-US" sz="1200"/>
              <a:pPr eaLnBrk="1" hangingPunct="1">
                <a:spcBef>
                  <a:spcPct val="0"/>
                </a:spcBef>
              </a:pPr>
              <a:t>21</a:t>
            </a:fld>
            <a:endParaRPr lang="en-US" altLang="en-US" sz="1200" dirty="0"/>
          </a:p>
        </p:txBody>
      </p:sp>
      <p:sp>
        <p:nvSpPr>
          <p:cNvPr id="6451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1435964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040188" y="322263"/>
            <a:ext cx="1944687" cy="1460500"/>
          </a:xfrm>
          <a:noFill/>
          <a:extLst>
            <a:ext uri="{909E8E84-426E-40DD-AFC4-6F175D3DCCD1}">
              <a14:hiddenFill xmlns:a14="http://schemas.microsoft.com/office/drawing/2010/main">
                <a:solidFill>
                  <a:srgbClr val="FFFFFF"/>
                </a:solidFill>
              </a14:hiddenFill>
            </a:ext>
          </a:extLst>
        </p:spPr>
      </p:sp>
      <p:sp>
        <p:nvSpPr>
          <p:cNvPr id="5427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5C90E004-0EAC-4349-87A7-173BE0B12464}" type="slidenum">
              <a:rPr lang="en-US" altLang="en-US" sz="1200"/>
              <a:pPr eaLnBrk="1" hangingPunct="1">
                <a:spcBef>
                  <a:spcPct val="0"/>
                </a:spcBef>
              </a:pPr>
              <a:t>3</a:t>
            </a:fld>
            <a:endParaRPr lang="en-US" altLang="en-US" sz="1200" dirty="0"/>
          </a:p>
        </p:txBody>
      </p:sp>
      <p:sp>
        <p:nvSpPr>
          <p:cNvPr id="54276"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836692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4040188" y="322263"/>
            <a:ext cx="1944687" cy="1460500"/>
          </a:xfrm>
          <a:noFill/>
          <a:extLst>
            <a:ext uri="{909E8E84-426E-40DD-AFC4-6F175D3DCCD1}">
              <a14:hiddenFill xmlns:a14="http://schemas.microsoft.com/office/drawing/2010/main">
                <a:solidFill>
                  <a:srgbClr val="FFFFFF"/>
                </a:solidFill>
              </a14:hiddenFill>
            </a:ext>
          </a:extLst>
        </p:spPr>
      </p:sp>
      <p:sp>
        <p:nvSpPr>
          <p:cNvPr id="57347"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BF16C240-47BD-490A-86F4-30993C3EC4F9}" type="slidenum">
              <a:rPr lang="en-US" altLang="en-US" sz="1200"/>
              <a:pPr eaLnBrk="1" hangingPunct="1">
                <a:spcBef>
                  <a:spcPct val="0"/>
                </a:spcBef>
              </a:pPr>
              <a:t>4</a:t>
            </a:fld>
            <a:endParaRPr lang="en-US" altLang="en-US" sz="1200" dirty="0"/>
          </a:p>
        </p:txBody>
      </p:sp>
      <p:sp>
        <p:nvSpPr>
          <p:cNvPr id="57348"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2512341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4040188" y="322263"/>
            <a:ext cx="1944687" cy="1460500"/>
          </a:xfrm>
          <a:noFill/>
          <a:extLst>
            <a:ext uri="{909E8E84-426E-40DD-AFC4-6F175D3DCCD1}">
              <a14:hiddenFill xmlns:a14="http://schemas.microsoft.com/office/drawing/2010/main">
                <a:solidFill>
                  <a:srgbClr val="FFFFFF"/>
                </a:solidFill>
              </a14:hiddenFill>
            </a:ext>
          </a:extLst>
        </p:spPr>
      </p:sp>
      <p:sp>
        <p:nvSpPr>
          <p:cNvPr id="58371"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DCCAAE7B-7603-4ABF-866A-7150F3BAFD35}" type="slidenum">
              <a:rPr lang="en-US" altLang="en-US" sz="1200"/>
              <a:pPr eaLnBrk="1" hangingPunct="1">
                <a:spcBef>
                  <a:spcPct val="0"/>
                </a:spcBef>
              </a:pPr>
              <a:t>5</a:t>
            </a:fld>
            <a:endParaRPr lang="en-US" altLang="en-US" sz="1200" dirty="0"/>
          </a:p>
        </p:txBody>
      </p:sp>
      <p:sp>
        <p:nvSpPr>
          <p:cNvPr id="58372"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3869331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1443"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0F983B41-9C3E-4DE9-9E55-9738C1ED7163}" type="slidenum">
              <a:rPr lang="en-US" altLang="en-US" sz="1200"/>
              <a:pPr eaLnBrk="1" hangingPunct="1">
                <a:spcBef>
                  <a:spcPct val="0"/>
                </a:spcBef>
              </a:pPr>
              <a:t>6</a:t>
            </a:fld>
            <a:endParaRPr lang="en-US" altLang="en-US" sz="1200" dirty="0"/>
          </a:p>
        </p:txBody>
      </p:sp>
      <p:sp>
        <p:nvSpPr>
          <p:cNvPr id="61444"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3615220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1443"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0F983B41-9C3E-4DE9-9E55-9738C1ED7163}" type="slidenum">
              <a:rPr lang="en-US" altLang="en-US" sz="1200"/>
              <a:pPr eaLnBrk="1" hangingPunct="1">
                <a:spcBef>
                  <a:spcPct val="0"/>
                </a:spcBef>
              </a:pPr>
              <a:t>7</a:t>
            </a:fld>
            <a:endParaRPr lang="en-US" altLang="en-US" sz="1200" dirty="0"/>
          </a:p>
        </p:txBody>
      </p:sp>
      <p:sp>
        <p:nvSpPr>
          <p:cNvPr id="61444"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1808916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1443"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0F983B41-9C3E-4DE9-9E55-9738C1ED7163}" type="slidenum">
              <a:rPr lang="en-US" altLang="en-US" sz="1200"/>
              <a:pPr eaLnBrk="1" hangingPunct="1">
                <a:spcBef>
                  <a:spcPct val="0"/>
                </a:spcBef>
              </a:pPr>
              <a:t>8</a:t>
            </a:fld>
            <a:endParaRPr lang="en-US" altLang="en-US" sz="1200" dirty="0"/>
          </a:p>
        </p:txBody>
      </p:sp>
      <p:sp>
        <p:nvSpPr>
          <p:cNvPr id="61444"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2985105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4038600" y="322263"/>
            <a:ext cx="1946275" cy="1460500"/>
          </a:xfrm>
          <a:noFill/>
          <a:extLst>
            <a:ext uri="{909E8E84-426E-40DD-AFC4-6F175D3DCCD1}">
              <a14:hiddenFill xmlns:a14="http://schemas.microsoft.com/office/drawing/2010/main">
                <a:solidFill>
                  <a:srgbClr val="FFFFFF"/>
                </a:solidFill>
              </a14:hiddenFill>
            </a:ext>
          </a:extLst>
        </p:spPr>
      </p:sp>
      <p:sp>
        <p:nvSpPr>
          <p:cNvPr id="63491"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997" eaLnBrk="0" hangingPunct="0">
              <a:spcBef>
                <a:spcPct val="30000"/>
              </a:spcBef>
              <a:defRPr sz="1000">
                <a:solidFill>
                  <a:schemeClr val="tx1"/>
                </a:solidFill>
                <a:latin typeface="Calibri" pitchFamily="34" charset="0"/>
                <a:ea typeface="MS PGothic" pitchFamily="34" charset="-128"/>
              </a:defRPr>
            </a:lvl1pPr>
            <a:lvl2pPr marL="640200" indent="-246231" defTabSz="921997" eaLnBrk="0" hangingPunct="0">
              <a:spcBef>
                <a:spcPct val="30000"/>
              </a:spcBef>
              <a:defRPr sz="1000">
                <a:solidFill>
                  <a:schemeClr val="tx1"/>
                </a:solidFill>
                <a:latin typeface="Calibri" pitchFamily="34" charset="0"/>
                <a:ea typeface="MS PGothic" pitchFamily="34" charset="-128"/>
              </a:defRPr>
            </a:lvl2pPr>
            <a:lvl3pPr marL="984923" indent="-196985" defTabSz="921997" eaLnBrk="0" hangingPunct="0">
              <a:spcBef>
                <a:spcPct val="30000"/>
              </a:spcBef>
              <a:defRPr sz="1000">
                <a:solidFill>
                  <a:schemeClr val="tx1"/>
                </a:solidFill>
                <a:latin typeface="Calibri" pitchFamily="34" charset="0"/>
                <a:ea typeface="MS PGothic" pitchFamily="34" charset="-128"/>
              </a:defRPr>
            </a:lvl3pPr>
            <a:lvl4pPr marL="1378892" indent="-196985" defTabSz="921997" eaLnBrk="0" hangingPunct="0">
              <a:spcBef>
                <a:spcPct val="30000"/>
              </a:spcBef>
              <a:defRPr sz="1000">
                <a:solidFill>
                  <a:schemeClr val="tx1"/>
                </a:solidFill>
                <a:latin typeface="Calibri" pitchFamily="34" charset="0"/>
                <a:ea typeface="MS PGothic" pitchFamily="34" charset="-128"/>
              </a:defRPr>
            </a:lvl4pPr>
            <a:lvl5pPr marL="1772862" indent="-196985" defTabSz="921997" eaLnBrk="0" hangingPunct="0">
              <a:spcBef>
                <a:spcPct val="30000"/>
              </a:spcBef>
              <a:defRPr sz="1000">
                <a:solidFill>
                  <a:schemeClr val="tx1"/>
                </a:solidFill>
                <a:latin typeface="Calibri" pitchFamily="34" charset="0"/>
                <a:ea typeface="MS PGothic" pitchFamily="34" charset="-128"/>
              </a:defRPr>
            </a:lvl5pPr>
            <a:lvl6pPr marL="2166831"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6pPr>
            <a:lvl7pPr marL="2560800"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7pPr>
            <a:lvl8pPr marL="295476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8pPr>
            <a:lvl9pPr marL="3348739" indent="-196985" defTabSz="921997" eaLnBrk="0" fontAlgn="base" hangingPunct="0">
              <a:spcBef>
                <a:spcPct val="30000"/>
              </a:spcBef>
              <a:spcAft>
                <a:spcPct val="0"/>
              </a:spcAft>
              <a:defRPr sz="1000">
                <a:solidFill>
                  <a:schemeClr val="tx1"/>
                </a:solidFill>
                <a:latin typeface="Calibri" pitchFamily="34" charset="0"/>
                <a:ea typeface="MS PGothic" pitchFamily="34" charset="-128"/>
              </a:defRPr>
            </a:lvl9pPr>
          </a:lstStyle>
          <a:p>
            <a:pPr eaLnBrk="1" hangingPunct="1">
              <a:spcBef>
                <a:spcPct val="0"/>
              </a:spcBef>
            </a:pPr>
            <a:fld id="{16B255C9-BC15-49D0-A357-0AF82F0B94D0}" type="slidenum">
              <a:rPr lang="en-US" altLang="en-US" sz="1200"/>
              <a:pPr eaLnBrk="1" hangingPunct="1">
                <a:spcBef>
                  <a:spcPct val="0"/>
                </a:spcBef>
              </a:pPr>
              <a:t>9</a:t>
            </a:fld>
            <a:endParaRPr lang="en-US" altLang="en-US" sz="1200" dirty="0"/>
          </a:p>
        </p:txBody>
      </p:sp>
      <p:sp>
        <p:nvSpPr>
          <p:cNvPr id="63492" name="Notes Placeholder 2"/>
          <p:cNvSpPr>
            <a:spLocks noGrp="1"/>
          </p:cNvSpPr>
          <p:nvPr/>
        </p:nvSpPr>
        <p:spPr bwMode="auto">
          <a:xfrm>
            <a:off x="668360" y="2206978"/>
            <a:ext cx="8300202" cy="421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lstStyle>
            <a:lvl1pPr defTabSz="1069975" eaLnBrk="0" hangingPunct="0">
              <a:spcBef>
                <a:spcPct val="30000"/>
              </a:spcBef>
              <a:tabLst>
                <a:tab pos="401638" algn="l"/>
              </a:tabLst>
              <a:defRPr sz="1200">
                <a:solidFill>
                  <a:schemeClr val="tx1"/>
                </a:solidFill>
                <a:latin typeface="Calibri" pitchFamily="34" charset="0"/>
                <a:ea typeface="MS PGothic" pitchFamily="34" charset="-128"/>
              </a:defRPr>
            </a:lvl1pPr>
            <a:lvl2pPr marL="742950" indent="-285750" defTabSz="1069975" eaLnBrk="0" hangingPunct="0">
              <a:spcBef>
                <a:spcPct val="30000"/>
              </a:spcBef>
              <a:tabLst>
                <a:tab pos="401638" algn="l"/>
              </a:tabLst>
              <a:defRPr sz="1200">
                <a:solidFill>
                  <a:schemeClr val="tx1"/>
                </a:solidFill>
                <a:latin typeface="Calibri" pitchFamily="34" charset="0"/>
                <a:ea typeface="MS PGothic" pitchFamily="34" charset="-128"/>
              </a:defRPr>
            </a:lvl2pPr>
            <a:lvl3pPr marL="11430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3pPr>
            <a:lvl4pPr marL="16002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4pPr>
            <a:lvl5pPr marL="2057400" indent="-228600" defTabSz="1069975" eaLnBrk="0" hangingPunct="0">
              <a:spcBef>
                <a:spcPct val="30000"/>
              </a:spcBef>
              <a:tabLst>
                <a:tab pos="401638" algn="l"/>
              </a:tabLst>
              <a:defRPr sz="1200">
                <a:solidFill>
                  <a:schemeClr val="tx1"/>
                </a:solidFill>
                <a:latin typeface="Calibri" pitchFamily="34" charset="0"/>
                <a:ea typeface="MS PGothic" pitchFamily="34" charset="-128"/>
              </a:defRPr>
            </a:lvl5pPr>
            <a:lvl6pPr marL="25146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6pPr>
            <a:lvl7pPr marL="29718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7pPr>
            <a:lvl8pPr marL="34290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8pPr>
            <a:lvl9pPr marL="3886200" indent="-228600" defTabSz="1069975" eaLnBrk="0" fontAlgn="base" hangingPunct="0">
              <a:spcBef>
                <a:spcPct val="30000"/>
              </a:spcBef>
              <a:spcAft>
                <a:spcPct val="0"/>
              </a:spcAft>
              <a:tabLst>
                <a:tab pos="401638" algn="l"/>
              </a:tabLst>
              <a:defRPr sz="1200">
                <a:solidFill>
                  <a:schemeClr val="tx1"/>
                </a:solidFill>
                <a:latin typeface="Calibri" pitchFamily="34" charset="0"/>
                <a:ea typeface="MS PGothic" pitchFamily="34" charset="-128"/>
              </a:defRPr>
            </a:lvl9pPr>
          </a:lstStyle>
          <a:p>
            <a:pPr eaLnBrk="1" hangingPunct="1">
              <a:spcBef>
                <a:spcPct val="0"/>
              </a:spcBef>
              <a:buFontTx/>
              <a:buChar char="•"/>
            </a:pPr>
            <a:r>
              <a:rPr lang="en-US" altLang="en-US" sz="1700" dirty="0"/>
              <a:t> 	We must continue to serve the men and women who know DAV,  our members and the veterans we serve.</a:t>
            </a:r>
          </a:p>
          <a:p>
            <a:pPr eaLnBrk="1" hangingPunct="1">
              <a:spcBef>
                <a:spcPct val="0"/>
              </a:spcBef>
              <a:buFontTx/>
              <a:buChar char="•"/>
            </a:pPr>
            <a:r>
              <a:rPr lang="en-US" altLang="en-US" sz="1700" b="1" dirty="0"/>
              <a:t> 	And,</a:t>
            </a:r>
            <a:r>
              <a:rPr lang="en-US" altLang="en-US" sz="1700" dirty="0"/>
              <a:t> it</a:t>
            </a:r>
            <a:r>
              <a:rPr lang="ja-JP" altLang="en-US" sz="1700"/>
              <a:t>’</a:t>
            </a:r>
            <a:r>
              <a:rPr lang="en-US" altLang="ja-JP" sz="1700" dirty="0"/>
              <a:t>s also our responsibility to reach out and make ourselves known to the disabled American veterans who don</a:t>
            </a:r>
            <a:r>
              <a:rPr lang="ja-JP" altLang="en-US" sz="1700"/>
              <a:t>’</a:t>
            </a:r>
            <a:r>
              <a:rPr lang="en-US" altLang="ja-JP" sz="1700" dirty="0"/>
              <a:t>t know the breadth of DAV services  so </a:t>
            </a:r>
            <a:r>
              <a:rPr lang="en-US" altLang="ja-JP" sz="1700" u="sng" dirty="0"/>
              <a:t>they</a:t>
            </a:r>
            <a:r>
              <a:rPr lang="en-US" altLang="ja-JP" sz="1700" dirty="0"/>
              <a:t> are in a better position to regain their sense of normalcy and live a life with dignity and respect.</a:t>
            </a:r>
          </a:p>
          <a:p>
            <a:pPr eaLnBrk="1" hangingPunct="1">
              <a:spcBef>
                <a:spcPct val="0"/>
              </a:spcBef>
              <a:buFontTx/>
              <a:buChar char="•"/>
            </a:pPr>
            <a:r>
              <a:rPr lang="en-US" altLang="en-US" sz="1700" dirty="0"/>
              <a:t> 	Ensuring the effectiveness of our outreach was a key  motivation for recent research.</a:t>
            </a:r>
          </a:p>
          <a:p>
            <a:pPr eaLnBrk="1" hangingPunct="1">
              <a:spcBef>
                <a:spcPct val="0"/>
              </a:spcBef>
              <a:buFontTx/>
              <a:buChar char="•"/>
            </a:pPr>
            <a:r>
              <a:rPr lang="en-US" altLang="en-US" sz="1700" dirty="0"/>
              <a:t> 	We all know the importance of remaining relevant and reaching out to the millions of veterans 	returning from Iraq &amp; Afghanistan and continue to stay </a:t>
            </a:r>
            <a:r>
              <a:rPr lang="ja-JP" altLang="en-US" sz="1700"/>
              <a:t>“</a:t>
            </a:r>
            <a:r>
              <a:rPr lang="en-US" altLang="ja-JP" sz="1700" dirty="0"/>
              <a:t>present</a:t>
            </a:r>
            <a:r>
              <a:rPr lang="ja-JP" altLang="en-US" sz="1700"/>
              <a:t>”</a:t>
            </a:r>
            <a:r>
              <a:rPr lang="en-US" altLang="ja-JP" sz="1700" dirty="0"/>
              <a:t> for the many thousands already 	here.</a:t>
            </a:r>
          </a:p>
          <a:p>
            <a:pPr eaLnBrk="1" hangingPunct="1">
              <a:spcBef>
                <a:spcPct val="0"/>
              </a:spcBef>
            </a:pPr>
            <a:endParaRPr lang="en-US" altLang="en-US" sz="1700" dirty="0"/>
          </a:p>
          <a:p>
            <a:pPr eaLnBrk="1" hangingPunct="1">
              <a:spcBef>
                <a:spcPct val="0"/>
              </a:spcBef>
            </a:pPr>
            <a:r>
              <a:rPr lang="en-US" altLang="en-US" sz="1700" dirty="0"/>
              <a:t>*Note: Dan, we think that using  injured instead of disabled at the beginning of the presentation might create some culture shock. We move to that language further into the ppt. </a:t>
            </a:r>
          </a:p>
        </p:txBody>
      </p:sp>
    </p:spTree>
    <p:extLst>
      <p:ext uri="{BB962C8B-B14F-4D97-AF65-F5344CB8AC3E}">
        <p14:creationId xmlns:p14="http://schemas.microsoft.com/office/powerpoint/2010/main" val="63883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BF0A150D-1BBE-4E66-8D5F-75E34BABC1AE}" type="slidenum">
              <a:rPr lang="en-US"/>
              <a:pPr>
                <a:defRPr/>
              </a:pPr>
              <a:t>‹#›</a:t>
            </a:fld>
            <a:endParaRPr lang="en-US" dirty="0"/>
          </a:p>
        </p:txBody>
      </p:sp>
    </p:spTree>
    <p:extLst>
      <p:ext uri="{BB962C8B-B14F-4D97-AF65-F5344CB8AC3E}">
        <p14:creationId xmlns:p14="http://schemas.microsoft.com/office/powerpoint/2010/main" val="437137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BBD7C97B-F630-40D1-A9F5-12E9F0F6AFB1}" type="slidenum">
              <a:rPr lang="en-US"/>
              <a:pPr>
                <a:defRPr/>
              </a:pPr>
              <a:t>‹#›</a:t>
            </a:fld>
            <a:endParaRPr lang="en-US" dirty="0"/>
          </a:p>
        </p:txBody>
      </p:sp>
    </p:spTree>
    <p:extLst>
      <p:ext uri="{BB962C8B-B14F-4D97-AF65-F5344CB8AC3E}">
        <p14:creationId xmlns:p14="http://schemas.microsoft.com/office/powerpoint/2010/main" val="3979071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FD9C9AE-C21C-4504-8611-C868581E96F2}" type="slidenum">
              <a:rPr lang="en-US"/>
              <a:pPr>
                <a:defRPr/>
              </a:pPr>
              <a:t>‹#›</a:t>
            </a:fld>
            <a:endParaRPr lang="en-US" dirty="0"/>
          </a:p>
        </p:txBody>
      </p:sp>
    </p:spTree>
    <p:extLst>
      <p:ext uri="{BB962C8B-B14F-4D97-AF65-F5344CB8AC3E}">
        <p14:creationId xmlns:p14="http://schemas.microsoft.com/office/powerpoint/2010/main" val="1207413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74BA9AE0-C864-46DB-8982-32561AC64B92}" type="slidenum">
              <a:rPr lang="en-US"/>
              <a:pPr>
                <a:defRPr/>
              </a:pPr>
              <a:t>‹#›</a:t>
            </a:fld>
            <a:endParaRPr lang="en-US" dirty="0"/>
          </a:p>
        </p:txBody>
      </p:sp>
    </p:spTree>
    <p:extLst>
      <p:ext uri="{BB962C8B-B14F-4D97-AF65-F5344CB8AC3E}">
        <p14:creationId xmlns:p14="http://schemas.microsoft.com/office/powerpoint/2010/main" val="432443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DB8F22BD-E128-4213-87DB-5FE7927720BA}" type="slidenum">
              <a:rPr lang="en-US"/>
              <a:pPr>
                <a:defRPr/>
              </a:pPr>
              <a:t>‹#›</a:t>
            </a:fld>
            <a:endParaRPr lang="en-US" dirty="0"/>
          </a:p>
        </p:txBody>
      </p:sp>
    </p:spTree>
    <p:extLst>
      <p:ext uri="{BB962C8B-B14F-4D97-AF65-F5344CB8AC3E}">
        <p14:creationId xmlns:p14="http://schemas.microsoft.com/office/powerpoint/2010/main" val="169487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59090118-23F8-48B1-9D5F-F52A202B403B}" type="slidenum">
              <a:rPr lang="en-US"/>
              <a:pPr>
                <a:defRPr/>
              </a:pPr>
              <a:t>‹#›</a:t>
            </a:fld>
            <a:endParaRPr lang="en-US" dirty="0"/>
          </a:p>
        </p:txBody>
      </p:sp>
    </p:spTree>
    <p:extLst>
      <p:ext uri="{BB962C8B-B14F-4D97-AF65-F5344CB8AC3E}">
        <p14:creationId xmlns:p14="http://schemas.microsoft.com/office/powerpoint/2010/main" val="73918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27C1B956-CE4E-4BDF-A176-F99D89FEED7C}" type="slidenum">
              <a:rPr lang="en-US"/>
              <a:pPr>
                <a:defRPr/>
              </a:pPr>
              <a:t>‹#›</a:t>
            </a:fld>
            <a:endParaRPr lang="en-US" dirty="0"/>
          </a:p>
        </p:txBody>
      </p:sp>
    </p:spTree>
    <p:extLst>
      <p:ext uri="{BB962C8B-B14F-4D97-AF65-F5344CB8AC3E}">
        <p14:creationId xmlns:p14="http://schemas.microsoft.com/office/powerpoint/2010/main" val="28419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03481DD0-4671-4239-B629-14EA8C03BF5F}" type="slidenum">
              <a:rPr lang="en-US"/>
              <a:pPr>
                <a:defRPr/>
              </a:pPr>
              <a:t>‹#›</a:t>
            </a:fld>
            <a:endParaRPr lang="en-US" dirty="0"/>
          </a:p>
        </p:txBody>
      </p:sp>
    </p:spTree>
    <p:extLst>
      <p:ext uri="{BB962C8B-B14F-4D97-AF65-F5344CB8AC3E}">
        <p14:creationId xmlns:p14="http://schemas.microsoft.com/office/powerpoint/2010/main" val="132543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8BD6F35A-F765-41A9-B38D-C9E6F60F14E3}" type="slidenum">
              <a:rPr lang="en-US"/>
              <a:pPr>
                <a:defRPr/>
              </a:pPr>
              <a:t>‹#›</a:t>
            </a:fld>
            <a:endParaRPr lang="en-US" dirty="0"/>
          </a:p>
        </p:txBody>
      </p:sp>
    </p:spTree>
    <p:extLst>
      <p:ext uri="{BB962C8B-B14F-4D97-AF65-F5344CB8AC3E}">
        <p14:creationId xmlns:p14="http://schemas.microsoft.com/office/powerpoint/2010/main" val="1306319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E1936CF-BFF9-4B17-BA84-0943D2C0DB97}" type="slidenum">
              <a:rPr lang="en-US"/>
              <a:pPr>
                <a:defRPr/>
              </a:pPr>
              <a:t>‹#›</a:t>
            </a:fld>
            <a:endParaRPr lang="en-US" dirty="0"/>
          </a:p>
        </p:txBody>
      </p:sp>
    </p:spTree>
    <p:extLst>
      <p:ext uri="{BB962C8B-B14F-4D97-AF65-F5344CB8AC3E}">
        <p14:creationId xmlns:p14="http://schemas.microsoft.com/office/powerpoint/2010/main" val="3457627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1DEB3AE5-7396-48F5-B4E0-D6ECE76856D0}" type="slidenum">
              <a:rPr lang="en-US"/>
              <a:pPr>
                <a:defRPr/>
              </a:pPr>
              <a:t>‹#›</a:t>
            </a:fld>
            <a:endParaRPr lang="en-US" dirty="0"/>
          </a:p>
        </p:txBody>
      </p:sp>
    </p:spTree>
    <p:extLst>
      <p:ext uri="{BB962C8B-B14F-4D97-AF65-F5344CB8AC3E}">
        <p14:creationId xmlns:p14="http://schemas.microsoft.com/office/powerpoint/2010/main" val="4153286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1752600" y="1600200"/>
            <a:ext cx="6629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pitchFamily="34" charset="-128"/>
              </a:defRPr>
            </a:lvl1pPr>
          </a:lstStyle>
          <a:p>
            <a:pPr>
              <a:defRPr/>
            </a:pPr>
            <a:fld id="{5DA9B21F-41DE-4660-9097-146D1282FB3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pitchFamily="1" charset="-128"/>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1"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ＭＳ Ｐゴシック" pitchFamily="1"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ＭＳ Ｐゴシック" pitchFamily="1"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ＭＳ Ｐゴシック" pitchFamily="1"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ＭＳ Ｐゴシック" pitchFamily="1"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1031"/>
          <p:cNvSpPr>
            <a:spLocks noChangeShapeType="1"/>
          </p:cNvSpPr>
          <p:nvPr/>
        </p:nvSpPr>
        <p:spPr bwMode="auto">
          <a:xfrm>
            <a:off x="1828800" y="838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pic>
        <p:nvPicPr>
          <p:cNvPr id="307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87575" y="2362200"/>
            <a:ext cx="5640388"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87575" y="1219200"/>
            <a:ext cx="5629275"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a:xfrm>
            <a:off x="7391400" y="6356350"/>
            <a:ext cx="1295400" cy="365125"/>
          </a:xfrm>
        </p:spPr>
        <p:txBody>
          <a:bodyPr/>
          <a:lstStyle/>
          <a:p>
            <a:pPr>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1031"/>
          <p:cNvSpPr>
            <a:spLocks noChangeShapeType="1"/>
          </p:cNvSpPr>
          <p:nvPr/>
        </p:nvSpPr>
        <p:spPr bwMode="auto">
          <a:xfrm>
            <a:off x="1752600" y="1524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22532" name="TextBox 2"/>
          <p:cNvSpPr txBox="1">
            <a:spLocks noChangeArrowheads="1"/>
          </p:cNvSpPr>
          <p:nvPr/>
        </p:nvSpPr>
        <p:spPr bwMode="auto">
          <a:xfrm>
            <a:off x="1752600" y="309431"/>
            <a:ext cx="6858000" cy="6124754"/>
          </a:xfrm>
          <a:prstGeom prst="rect">
            <a:avLst/>
          </a:prstGeom>
          <a:noFill/>
          <a:ln>
            <a:noFill/>
          </a:ln>
        </p:spPr>
        <p:txBody>
          <a:bodyPr wrap="square">
            <a:spAutoFit/>
          </a:bodyPr>
          <a:lstStyle>
            <a:lvl1pPr marL="457200" indent="-457200"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1200150" indent="-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marL="0" indent="0" eaLnBrk="1" hangingPunct="1">
              <a:spcBef>
                <a:spcPct val="0"/>
              </a:spcBef>
              <a:buFont typeface="Arial" charset="0"/>
              <a:buNone/>
              <a:defRPr/>
            </a:pPr>
            <a:r>
              <a:rPr lang="en-US" altLang="en-US" sz="2800" dirty="0">
                <a:latin typeface="Arial" charset="0"/>
              </a:rPr>
              <a:t>It is the established policy of the Department of Veterans Affairs that all veterans who are unable to secure and follow a substantially gainful occupation by reason of service-connected disabilities shall be rated totally disabled. Therefore, rating boards should submit to the Director, Compensation Service, for extra-schedular consideration all cases of veterans who are unemployable by reason of service-connected disabilities, but who fail to meet the percentage standards set forth in paragraph (a) of this section.</a:t>
            </a:r>
          </a:p>
        </p:txBody>
      </p:sp>
      <p:sp>
        <p:nvSpPr>
          <p:cNvPr id="3" name="Slide Number Placeholder 2"/>
          <p:cNvSpPr>
            <a:spLocks noGrp="1"/>
          </p:cNvSpPr>
          <p:nvPr>
            <p:ph type="sldNum" sz="quarter" idx="10"/>
          </p:nvPr>
        </p:nvSpPr>
        <p:spPr/>
        <p:txBody>
          <a:bodyPr/>
          <a:lstStyle/>
          <a:p>
            <a:pP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828800" y="838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814146" y="661794"/>
            <a:ext cx="6858000" cy="5447645"/>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b="1" dirty="0">
              <a:solidFill>
                <a:srgbClr val="5D5C5A"/>
              </a:solidFill>
            </a:endParaRPr>
          </a:p>
          <a:p>
            <a:pPr marL="0" indent="0" eaLnBrk="1" hangingPunct="1">
              <a:spcBef>
                <a:spcPct val="0"/>
              </a:spcBef>
              <a:buFont typeface="Arial" charset="0"/>
              <a:buNone/>
              <a:defRPr/>
            </a:pPr>
            <a:r>
              <a:rPr lang="en-US" altLang="en-US" sz="2800" b="1" dirty="0">
                <a:solidFill>
                  <a:srgbClr val="5D5C5A"/>
                </a:solidFill>
                <a:latin typeface="Arial" panose="020B0604020202020204" pitchFamily="34" charset="0"/>
                <a:cs typeface="Arial" panose="020B0604020202020204" pitchFamily="34" charset="0"/>
              </a:rPr>
              <a:t>In essence it must be shown the veteran is unable to perform both physical and sedentary work solely due to “Service Connected” disabilities.</a:t>
            </a:r>
          </a:p>
          <a:p>
            <a:pPr marL="0" indent="0" eaLnBrk="1" hangingPunct="1">
              <a:spcBef>
                <a:spcPct val="0"/>
              </a:spcBef>
              <a:buFont typeface="Arial" charset="0"/>
              <a:buNone/>
              <a:defRPr/>
            </a:pPr>
            <a:endParaRPr lang="en-US" altLang="en-US" b="1" dirty="0">
              <a:solidFill>
                <a:srgbClr val="5D5C5A"/>
              </a:solidFill>
              <a:cs typeface="Arial" panose="020B0604020202020204" pitchFamily="34" charset="0"/>
            </a:endParaRPr>
          </a:p>
          <a:p>
            <a:pPr marL="0" indent="0" eaLnBrk="1" hangingPunct="1">
              <a:spcBef>
                <a:spcPct val="0"/>
              </a:spcBef>
              <a:buFont typeface="Arial" charset="0"/>
              <a:buNone/>
              <a:defRPr/>
            </a:pPr>
            <a:r>
              <a:rPr lang="en-US" altLang="en-US" sz="2800" b="1" dirty="0">
                <a:solidFill>
                  <a:srgbClr val="5D5C5A"/>
                </a:solidFill>
                <a:latin typeface="Arial" panose="020B0604020202020204" pitchFamily="34" charset="0"/>
                <a:cs typeface="Arial" panose="020B0604020202020204" pitchFamily="34" charset="0"/>
              </a:rPr>
              <a:t>Being unemployable and being unemployed are not synonymous for the purpose of determining entitlement to an IU rating under 38 CFR 4.16</a:t>
            </a:r>
            <a:r>
              <a:rPr lang="en-US" altLang="en-US" sz="2400" b="1" dirty="0">
                <a:solidFill>
                  <a:srgbClr val="5D5C5A"/>
                </a:solidFill>
                <a:latin typeface="Arial" panose="020B0604020202020204" pitchFamily="34" charset="0"/>
                <a:cs typeface="Arial" panose="020B0604020202020204" pitchFamily="34" charset="0"/>
              </a:rPr>
              <a:t>.</a:t>
            </a:r>
          </a:p>
          <a:p>
            <a:pPr marL="0" indent="0" eaLnBrk="1" hangingPunct="1">
              <a:spcBef>
                <a:spcPct val="0"/>
              </a:spcBef>
              <a:buFont typeface="Arial" charset="0"/>
              <a:buNone/>
              <a:defRPr/>
            </a:pPr>
            <a:endParaRPr lang="en-US" altLang="en-US" b="1" dirty="0">
              <a:solidFill>
                <a:srgbClr val="5D5C5A"/>
              </a:solidFill>
              <a:cs typeface="Arial" panose="020B0604020202020204" pitchFamily="34" charset="0"/>
            </a:endParaRPr>
          </a:p>
          <a:p>
            <a:pPr marL="0" indent="0" eaLnBrk="1" hangingPunct="1">
              <a:spcBef>
                <a:spcPct val="0"/>
              </a:spcBef>
              <a:buFont typeface="Arial" charset="0"/>
              <a:buNone/>
              <a:defRPr/>
            </a:pPr>
            <a:endParaRPr lang="en-US" altLang="en-US" sz="2400" dirty="0">
              <a:solidFill>
                <a:srgbClr val="5D5C5A"/>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0"/>
          </p:nvPr>
        </p:nvSpPr>
        <p:spPr>
          <a:xfrm>
            <a:off x="6586268" y="6363961"/>
            <a:ext cx="2133600" cy="365125"/>
          </a:xfrm>
        </p:spPr>
        <p:txBody>
          <a:bodyPr/>
          <a:lstStyle/>
          <a:p>
            <a:pPr>
              <a:defRPr/>
            </a:pPr>
            <a:endParaRPr lang="en-US" dirty="0"/>
          </a:p>
        </p:txBody>
      </p:sp>
    </p:spTree>
    <p:extLst>
      <p:ext uri="{BB962C8B-B14F-4D97-AF65-F5344CB8AC3E}">
        <p14:creationId xmlns:p14="http://schemas.microsoft.com/office/powerpoint/2010/main" val="4264448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828800" y="838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828800" y="990600"/>
            <a:ext cx="6858000" cy="3447098"/>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lvl="1" indent="0" eaLnBrk="1" hangingPunct="1">
              <a:defRPr/>
            </a:pPr>
            <a:endParaRPr lang="en-US" dirty="0">
              <a:solidFill>
                <a:srgbClr val="5D5C5A"/>
              </a:solidFill>
              <a:latin typeface="Arial" charset="0"/>
              <a:ea typeface="MS PGothic" pitchFamily="34" charset="-128"/>
            </a:endParaRPr>
          </a:p>
          <a:p>
            <a:pPr lvl="1" indent="0" eaLnBrk="1" hangingPunct="1">
              <a:defRPr/>
            </a:pPr>
            <a:endParaRPr lang="en-US" dirty="0">
              <a:solidFill>
                <a:srgbClr val="5D5C5A"/>
              </a:solidFill>
              <a:latin typeface="Arial" charset="0"/>
              <a:ea typeface="MS PGothic" pitchFamily="34" charset="-128"/>
            </a:endParaRPr>
          </a:p>
          <a:p>
            <a:pPr lvl="1" indent="0" eaLnBrk="1" hangingPunct="1">
              <a:defRPr/>
            </a:pPr>
            <a:endParaRPr lang="en-US" dirty="0">
              <a:solidFill>
                <a:srgbClr val="5D5C5A"/>
              </a:solidFill>
              <a:latin typeface="Arial" charset="0"/>
              <a:ea typeface="MS PGothic" pitchFamily="34" charset="-128"/>
            </a:endParaRPr>
          </a:p>
          <a:p>
            <a:pPr lvl="1" indent="0" eaLnBrk="1" hangingPunct="1">
              <a:defRPr/>
            </a:pPr>
            <a:endParaRPr lang="en-US" dirty="0">
              <a:solidFill>
                <a:srgbClr val="5D5C5A"/>
              </a:solidFill>
              <a:latin typeface="Arial" charset="0"/>
              <a:ea typeface="MS PGothic" pitchFamily="34" charset="-128"/>
            </a:endParaRPr>
          </a:p>
          <a:p>
            <a:pPr lvl="1" indent="0" eaLnBrk="1" hangingPunct="1">
              <a:defRPr/>
            </a:pPr>
            <a:endParaRPr lang="en-US" dirty="0">
              <a:solidFill>
                <a:srgbClr val="5D5C5A"/>
              </a:solidFill>
              <a:latin typeface="Arial" charset="0"/>
              <a:ea typeface="MS PGothic" pitchFamily="34" charset="-128"/>
            </a:endParaRPr>
          </a:p>
          <a:p>
            <a:pPr lvl="1" indent="0" eaLnBrk="1" hangingPunct="1">
              <a:defRPr/>
            </a:pPr>
            <a:r>
              <a:rPr lang="en-US" sz="6600" dirty="0">
                <a:solidFill>
                  <a:srgbClr val="5D5C5A"/>
                </a:solidFill>
                <a:latin typeface="Arial" charset="0"/>
                <a:ea typeface="MS PGothic" pitchFamily="34" charset="-128"/>
              </a:rPr>
              <a:t>Questions?</a:t>
            </a:r>
          </a:p>
          <a:p>
            <a:pPr marL="1085850" lvl="1" indent="-342900" eaLnBrk="1" hangingPunct="1">
              <a:buFont typeface="Wingdings" panose="05000000000000000000" pitchFamily="2" charset="2"/>
              <a:buChar char="q"/>
              <a:defRPr/>
            </a:pPr>
            <a:endParaRPr lang="en-US" sz="1600" b="1" dirty="0">
              <a:solidFill>
                <a:srgbClr val="5D5C5A"/>
              </a:solidFill>
            </a:endParaRPr>
          </a:p>
          <a:p>
            <a:pPr marL="1600200" lvl="2" indent="-457200" eaLnBrk="1" hangingPunct="1">
              <a:buFont typeface="Wingdings" panose="05000000000000000000" pitchFamily="2" charset="2"/>
              <a:buChar char="q"/>
              <a:defRPr/>
            </a:pPr>
            <a:endParaRPr lang="en-US" sz="1600" b="1" dirty="0">
              <a:solidFill>
                <a:srgbClr val="5D5C5A"/>
              </a:solidFill>
            </a:endParaRPr>
          </a:p>
        </p:txBody>
      </p:sp>
      <p:sp>
        <p:nvSpPr>
          <p:cNvPr id="3" name="Slide Number Placeholder 2"/>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3936744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1031"/>
          <p:cNvSpPr>
            <a:spLocks noChangeShapeType="1"/>
          </p:cNvSpPr>
          <p:nvPr/>
        </p:nvSpPr>
        <p:spPr bwMode="auto">
          <a:xfrm>
            <a:off x="1524000" y="1524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676400" y="152400"/>
            <a:ext cx="6858000" cy="6247864"/>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sz="2800" dirty="0"/>
          </a:p>
          <a:p>
            <a:pPr eaLnBrk="1" hangingPunct="1">
              <a:defRPr/>
            </a:pPr>
            <a:r>
              <a:rPr lang="en-US" sz="2800" dirty="0"/>
              <a:t>38 CFR§3.350 &amp; 38 U.S.C.§ 1114 Special monthly compensation ratings (SMC).</a:t>
            </a:r>
          </a:p>
          <a:p>
            <a:pPr eaLnBrk="1" hangingPunct="1">
              <a:defRPr/>
            </a:pPr>
            <a:endParaRPr lang="en-US" sz="2800" dirty="0"/>
          </a:p>
          <a:p>
            <a:pPr eaLnBrk="1" hangingPunct="1">
              <a:defRPr/>
            </a:pPr>
            <a:r>
              <a:rPr lang="en-US" sz="2800" b="0" i="0" dirty="0">
                <a:solidFill>
                  <a:srgbClr val="000000"/>
                </a:solidFill>
                <a:effectLst/>
                <a:cs typeface="Arial" panose="020B0604020202020204" pitchFamily="34" charset="0"/>
              </a:rPr>
              <a:t>SMC is an additional level of compensation to veterans above their basic entitlement 0% to 100%</a:t>
            </a:r>
            <a:endParaRPr lang="en-US" sz="2800" dirty="0">
              <a:cs typeface="Arial" panose="020B0604020202020204" pitchFamily="34" charset="0"/>
            </a:endParaRPr>
          </a:p>
          <a:p>
            <a:pPr eaLnBrk="1" hangingPunct="1">
              <a:defRPr/>
            </a:pPr>
            <a:endParaRPr lang="en-US" sz="2800" dirty="0"/>
          </a:p>
          <a:p>
            <a:pPr eaLnBrk="1" hangingPunct="1">
              <a:defRPr/>
            </a:pPr>
            <a:r>
              <a:rPr lang="en-US" sz="2800" dirty="0"/>
              <a:t>The rates of special monthly compensation stated in this section are those provided under 38 U.S.C. 1114.</a:t>
            </a:r>
          </a:p>
          <a:p>
            <a:pPr eaLnBrk="1" hangingPunct="1">
              <a:defRPr/>
            </a:pPr>
            <a:endParaRPr lang="en-US" sz="1600" b="1" dirty="0">
              <a:solidFill>
                <a:srgbClr val="5D5C5A"/>
              </a:solidFill>
            </a:endParaRPr>
          </a:p>
          <a:p>
            <a:pPr eaLnBrk="1" hangingPunct="1">
              <a:defRPr/>
            </a:pPr>
            <a:r>
              <a:rPr lang="en-US" b="1" dirty="0"/>
              <a:t>“K”, “L”, L1/2, “M”, “M1/2”, “N”, “N1/2”, </a:t>
            </a:r>
          </a:p>
          <a:p>
            <a:pPr eaLnBrk="1" hangingPunct="1">
              <a:defRPr/>
            </a:pPr>
            <a:r>
              <a:rPr lang="en-US" b="1" dirty="0"/>
              <a:t>“O”, “Q” “R1”, “R2”, “S”, “T”</a:t>
            </a:r>
          </a:p>
        </p:txBody>
      </p:sp>
      <p:sp>
        <p:nvSpPr>
          <p:cNvPr id="16389" name="TextBox 5"/>
          <p:cNvSpPr txBox="1">
            <a:spLocks noChangeArrowheads="1"/>
          </p:cNvSpPr>
          <p:nvPr/>
        </p:nvSpPr>
        <p:spPr bwMode="auto">
          <a:xfrm>
            <a:off x="6629400" y="3200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FontTx/>
              <a:buNone/>
            </a:pPr>
            <a:endParaRPr lang="en-US" altLang="en-US" sz="1800" dirty="0">
              <a:latin typeface="Arial" charset="0"/>
            </a:endParaRPr>
          </a:p>
        </p:txBody>
      </p:sp>
      <p:sp>
        <p:nvSpPr>
          <p:cNvPr id="2" name="Slide Number Placeholder 1"/>
          <p:cNvSpPr>
            <a:spLocks noGrp="1"/>
          </p:cNvSpPr>
          <p:nvPr>
            <p:ph type="sldNum" sz="quarter" idx="10"/>
          </p:nvPr>
        </p:nvSpPr>
        <p:spPr/>
        <p:txBody>
          <a:bodyPr/>
          <a:lstStyle/>
          <a:p>
            <a:pP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52600" y="3048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896208" y="337077"/>
            <a:ext cx="6781800" cy="6494085"/>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sz="2800" b="1" dirty="0">
                <a:solidFill>
                  <a:srgbClr val="5D5C5A"/>
                </a:solidFill>
              </a:rPr>
              <a:t>SMC “K” </a:t>
            </a:r>
            <a:r>
              <a:rPr lang="en-US" sz="2800" dirty="0">
                <a:solidFill>
                  <a:srgbClr val="5D5C5A"/>
                </a:solidFill>
              </a:rPr>
              <a:t>is payable for “ each” anatomical loss of </a:t>
            </a:r>
            <a:r>
              <a:rPr lang="en-US" sz="2800" u="sng" dirty="0">
                <a:solidFill>
                  <a:srgbClr val="5D5C5A"/>
                </a:solidFill>
              </a:rPr>
              <a:t>or</a:t>
            </a:r>
            <a:r>
              <a:rPr lang="en-US" sz="2800" dirty="0">
                <a:solidFill>
                  <a:srgbClr val="5D5C5A"/>
                </a:solidFill>
              </a:rPr>
              <a:t> loss of use of:  </a:t>
            </a:r>
          </a:p>
          <a:p>
            <a:pPr eaLnBrk="1" hangingPunct="1">
              <a:defRPr/>
            </a:pPr>
            <a:endParaRPr lang="en-US" sz="2800" dirty="0">
              <a:solidFill>
                <a:srgbClr val="5D5C5A"/>
              </a:solidFill>
            </a:endParaRPr>
          </a:p>
          <a:p>
            <a:pPr eaLnBrk="1" hangingPunct="1">
              <a:defRPr/>
            </a:pPr>
            <a:r>
              <a:rPr lang="en-US" sz="2800" dirty="0">
                <a:solidFill>
                  <a:srgbClr val="5D5C5A"/>
                </a:solidFill>
              </a:rPr>
              <a:t>one hand; one foot; both buttocks; creative organ; blindness in one eye (LPO); total deafness; organic aphonia;  loss of 25% or more breast tissue from a single breast or both breasts in combination.</a:t>
            </a:r>
            <a:endParaRPr lang="en-US" sz="2800" u="sng" dirty="0">
              <a:solidFill>
                <a:srgbClr val="5D5C5A"/>
              </a:solidFill>
            </a:endParaRPr>
          </a:p>
          <a:p>
            <a:pPr eaLnBrk="1" hangingPunct="1">
              <a:defRPr/>
            </a:pPr>
            <a:endParaRPr lang="en-US" sz="2800" b="1" u="sng" dirty="0">
              <a:solidFill>
                <a:srgbClr val="5D5C5A"/>
              </a:solidFill>
            </a:endParaRPr>
          </a:p>
          <a:p>
            <a:pPr eaLnBrk="1" hangingPunct="1">
              <a:defRPr/>
            </a:pPr>
            <a:r>
              <a:rPr lang="en-US" sz="2800" dirty="0">
                <a:solidFill>
                  <a:srgbClr val="5D5C5A"/>
                </a:solidFill>
              </a:rPr>
              <a:t>LOU = No Effective Remaining Function</a:t>
            </a:r>
          </a:p>
          <a:p>
            <a:pPr eaLnBrk="1" hangingPunct="1">
              <a:defRPr/>
            </a:pPr>
            <a:endParaRPr lang="en-US" sz="2800" dirty="0">
              <a:solidFill>
                <a:srgbClr val="5D5C5A"/>
              </a:solidFill>
            </a:endParaRPr>
          </a:p>
          <a:p>
            <a:pPr eaLnBrk="1" hangingPunct="1">
              <a:defRPr/>
            </a:pPr>
            <a:r>
              <a:rPr lang="en-US" sz="2800" dirty="0">
                <a:solidFill>
                  <a:srgbClr val="5D5C5A"/>
                </a:solidFill>
              </a:rPr>
              <a:t>LOU is also established regulation §3.350 on a facts found basis</a:t>
            </a:r>
          </a:p>
          <a:p>
            <a:pPr lvl="1" indent="0" eaLnBrk="1" hangingPunct="1">
              <a:defRPr/>
            </a:pPr>
            <a:endParaRPr lang="en-US" b="1" dirty="0">
              <a:solidFill>
                <a:srgbClr val="5D5C5A"/>
              </a:solidFill>
            </a:endParaRPr>
          </a:p>
        </p:txBody>
      </p:sp>
      <p:sp>
        <p:nvSpPr>
          <p:cNvPr id="2" name="Slide Number Placeholder 1"/>
          <p:cNvSpPr>
            <a:spLocks noGrp="1"/>
          </p:cNvSpPr>
          <p:nvPr>
            <p:ph type="sldNum" sz="quarter" idx="10"/>
          </p:nvPr>
        </p:nvSpPr>
        <p:spPr>
          <a:xfrm>
            <a:off x="5181600" y="6356350"/>
            <a:ext cx="3505200" cy="365125"/>
          </a:xfrm>
        </p:spPr>
        <p:txBody>
          <a:bodyPr/>
          <a:lstStyle/>
          <a:p>
            <a:pPr>
              <a:defRPr/>
            </a:pPr>
            <a:endParaRPr lang="en-US" dirty="0"/>
          </a:p>
        </p:txBody>
      </p:sp>
    </p:spTree>
    <p:extLst>
      <p:ext uri="{BB962C8B-B14F-4D97-AF65-F5344CB8AC3E}">
        <p14:creationId xmlns:p14="http://schemas.microsoft.com/office/powerpoint/2010/main" val="580553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905000" y="3048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600200" y="304800"/>
            <a:ext cx="7038109" cy="6124754"/>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sz="2800" b="1" dirty="0"/>
              <a:t>SMC “L” </a:t>
            </a:r>
            <a:r>
              <a:rPr lang="en-US" sz="2800" dirty="0"/>
              <a:t>is payable for:</a:t>
            </a:r>
          </a:p>
          <a:p>
            <a:pPr eaLnBrk="1" hangingPunct="1">
              <a:defRPr/>
            </a:pPr>
            <a:endParaRPr lang="en-US" sz="2800" dirty="0"/>
          </a:p>
          <a:p>
            <a:pPr eaLnBrk="1" hangingPunct="1">
              <a:defRPr/>
            </a:pPr>
            <a:r>
              <a:rPr lang="en-US" sz="2800" dirty="0"/>
              <a:t>-anatomical loss or loss of use of both feet; one hand and one foot; blindness in both eyes with visual acuity of 5/200 or less </a:t>
            </a:r>
          </a:p>
          <a:p>
            <a:pPr eaLnBrk="1" hangingPunct="1">
              <a:defRPr/>
            </a:pPr>
            <a:endParaRPr lang="en-US" sz="2800" dirty="0"/>
          </a:p>
          <a:p>
            <a:pPr eaLnBrk="1" hangingPunct="1">
              <a:defRPr/>
            </a:pPr>
            <a:r>
              <a:rPr lang="en-US" sz="2800" dirty="0"/>
              <a:t>-or being permanently bedridden </a:t>
            </a:r>
          </a:p>
          <a:p>
            <a:pPr eaLnBrk="1" hangingPunct="1">
              <a:defRPr/>
            </a:pPr>
            <a:endParaRPr lang="en-US" sz="2800" dirty="0"/>
          </a:p>
          <a:p>
            <a:pPr eaLnBrk="1" hangingPunct="1">
              <a:defRPr/>
            </a:pPr>
            <a:r>
              <a:rPr lang="en-US" sz="2800" dirty="0"/>
              <a:t>-or so helpless as to be in need of regular aid and attendance. See § 3.352(a)</a:t>
            </a:r>
          </a:p>
          <a:p>
            <a:pPr eaLnBrk="1" hangingPunct="1">
              <a:defRPr/>
            </a:pPr>
            <a:endParaRPr lang="en-US" sz="2800" dirty="0"/>
          </a:p>
          <a:p>
            <a:pPr eaLnBrk="1" hangingPunct="1">
              <a:defRPr/>
            </a:pPr>
            <a:r>
              <a:rPr lang="en-US" sz="2800" dirty="0"/>
              <a:t>(Unable to: bath, dress, feed, take care of needs of nature, or protect themselves from harms of their everyday environment)</a:t>
            </a:r>
          </a:p>
        </p:txBody>
      </p:sp>
      <p:sp>
        <p:nvSpPr>
          <p:cNvPr id="2" name="Slide Number Placeholder 1"/>
          <p:cNvSpPr>
            <a:spLocks noGrp="1"/>
          </p:cNvSpPr>
          <p:nvPr>
            <p:ph type="sldNum" sz="quarter" idx="10"/>
          </p:nvPr>
        </p:nvSpPr>
        <p:spPr>
          <a:xfrm>
            <a:off x="6553200" y="6356350"/>
            <a:ext cx="1524000" cy="365125"/>
          </a:xfrm>
        </p:spPr>
        <p:txBody>
          <a:bodyPr/>
          <a:lstStyle/>
          <a:p>
            <a:pPr>
              <a:defRPr/>
            </a:pPr>
            <a:endParaRPr lang="en-US" dirty="0"/>
          </a:p>
        </p:txBody>
      </p:sp>
    </p:spTree>
    <p:extLst>
      <p:ext uri="{BB962C8B-B14F-4D97-AF65-F5344CB8AC3E}">
        <p14:creationId xmlns:p14="http://schemas.microsoft.com/office/powerpoint/2010/main" val="4246962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52600" y="2286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711569" y="304800"/>
            <a:ext cx="6781800" cy="5816977"/>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srgbClr val="5D5C5A"/>
              </a:solidFill>
              <a:effectLst/>
              <a:uLnTx/>
              <a:uFillTx/>
              <a:ea typeface="MS PGothic" pitchFamily="34" charset="-128"/>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3200" dirty="0">
              <a:solidFill>
                <a:srgbClr val="5D5C5A"/>
              </a:solidFill>
              <a:ea typeface="MS PGothic" pitchFamily="34" charset="-128"/>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effectLst/>
                <a:uLnTx/>
                <a:uFillTx/>
                <a:ea typeface="MS PGothic" pitchFamily="34" charset="-128"/>
                <a:cs typeface="Arial" panose="020B0604020202020204" pitchFamily="34" charset="0"/>
              </a:rPr>
              <a:t>SMC “L1/2” through “O” </a:t>
            </a:r>
            <a:r>
              <a:rPr kumimoji="0" lang="en-US" sz="3200" b="0" i="0" u="none" strike="noStrike" kern="1200" cap="none" spc="0" normalizeH="0" baseline="0" noProof="0" dirty="0">
                <a:ln>
                  <a:noFill/>
                </a:ln>
                <a:effectLst/>
                <a:uLnTx/>
                <a:uFillTx/>
                <a:ea typeface="MS PGothic" pitchFamily="34" charset="-128"/>
                <a:cs typeface="Arial" panose="020B0604020202020204" pitchFamily="34" charset="0"/>
              </a:rPr>
              <a:t>is payable for multiple combinations of loss/loss of use</a:t>
            </a:r>
            <a:r>
              <a:rPr lang="en-US" sz="3200" dirty="0">
                <a:ea typeface="MS PGothic" pitchFamily="34" charset="-128"/>
                <a:cs typeface="Arial" panose="020B0604020202020204" pitchFamily="34" charset="0"/>
              </a:rPr>
              <a:t>,</a:t>
            </a:r>
            <a:r>
              <a:rPr kumimoji="0" lang="en-US" sz="3200" b="0" i="0" u="none" strike="noStrike" kern="1200" cap="none" spc="0" normalizeH="0" baseline="0" noProof="0" dirty="0">
                <a:ln>
                  <a:noFill/>
                </a:ln>
                <a:effectLst/>
                <a:uLnTx/>
                <a:uFillTx/>
                <a:ea typeface="MS PGothic" pitchFamily="34" charset="-128"/>
                <a:cs typeface="Arial" panose="020B0604020202020204" pitchFamily="34" charset="0"/>
              </a:rPr>
              <a:t> blindness, and hearing loss.  Too may to list here refer to </a:t>
            </a:r>
            <a:r>
              <a:rPr lang="en-US" sz="3200" dirty="0">
                <a:cs typeface="Arial" panose="020B0604020202020204" pitchFamily="34" charset="0"/>
              </a:rPr>
              <a:t>§3.350 for a complete breakdown.  </a:t>
            </a:r>
            <a:endParaRPr lang="en-US" sz="3200" b="0" i="0" dirty="0">
              <a:effectLst/>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effectLst/>
              <a:uLnTx/>
              <a:uFillTx/>
              <a:latin typeface="Arial" charset="0"/>
              <a:ea typeface="MS PGothic"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3200" b="1" dirty="0">
                <a:latin typeface="Arial" charset="0"/>
                <a:ea typeface="MS PGothic" pitchFamily="34" charset="-128"/>
              </a:rPr>
              <a:t>Two entitlements to “L” = “O”</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5D5C5A"/>
              </a:solidFill>
              <a:effectLst/>
              <a:uLnTx/>
              <a:uFillTx/>
              <a:latin typeface="Arial" charset="0"/>
              <a:ea typeface="MS PGothic"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5D5C5A"/>
              </a:solidFill>
              <a:effectLst/>
              <a:uLnTx/>
              <a:uFillTx/>
              <a:latin typeface="Arial" charset="0"/>
              <a:ea typeface="MS PGothic" pitchFamily="34" charset="-128"/>
              <a:cs typeface="+mn-cs"/>
            </a:endParaRPr>
          </a:p>
        </p:txBody>
      </p:sp>
      <p:sp>
        <p:nvSpPr>
          <p:cNvPr id="2" name="Slide Number Placeholder 1"/>
          <p:cNvSpPr>
            <a:spLocks noGrp="1"/>
          </p:cNvSpPr>
          <p:nvPr>
            <p:ph type="sldNum" sz="quarter" idx="10"/>
          </p:nvPr>
        </p:nvSpPr>
        <p:spPr>
          <a:xfrm>
            <a:off x="6400800" y="6356350"/>
            <a:ext cx="1905000" cy="365125"/>
          </a:xfrm>
        </p:spPr>
        <p:txBody>
          <a:bodyPr/>
          <a:lstStyle/>
          <a:p>
            <a:pPr>
              <a:defRPr/>
            </a:pPr>
            <a:endParaRPr lang="en-US" dirty="0"/>
          </a:p>
        </p:txBody>
      </p:sp>
    </p:spTree>
    <p:extLst>
      <p:ext uri="{BB962C8B-B14F-4D97-AF65-F5344CB8AC3E}">
        <p14:creationId xmlns:p14="http://schemas.microsoft.com/office/powerpoint/2010/main" val="189647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52600" y="2286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711569" y="304800"/>
            <a:ext cx="6781800" cy="6863417"/>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effectLst/>
                <a:uLnTx/>
                <a:uFillTx/>
                <a:ea typeface="MS PGothic" pitchFamily="34" charset="-128"/>
                <a:cs typeface="Arial" panose="020B0604020202020204" pitchFamily="34" charset="0"/>
              </a:rPr>
              <a:t>SMC “Q” </a:t>
            </a:r>
            <a:r>
              <a:rPr kumimoji="0" lang="en-US" sz="3200" b="0" i="0" u="none" strike="noStrike" kern="1200" cap="none" spc="0" normalizeH="0" baseline="0" noProof="0" dirty="0">
                <a:ln>
                  <a:noFill/>
                </a:ln>
                <a:effectLst/>
                <a:uLnTx/>
                <a:uFillTx/>
                <a:ea typeface="MS PGothic" pitchFamily="34" charset="-128"/>
                <a:cs typeface="Arial" panose="020B0604020202020204" pitchFamily="34" charset="0"/>
              </a:rPr>
              <a:t>= Inactive Tuberculosis pays $67.00 per month…prior to August 19, 1968. Also, not to be combined with or added to any other disability compensation</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3200" dirty="0">
              <a:latin typeface="Arial" charset="0"/>
              <a:ea typeface="MS PGothic" pitchFamily="34" charset="-128"/>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3200" b="1" dirty="0">
                <a:latin typeface="Arial" charset="0"/>
                <a:ea typeface="MS PGothic" pitchFamily="34" charset="-128"/>
                <a:cs typeface="Arial" panose="020B0604020202020204" pitchFamily="34" charset="0"/>
              </a:rPr>
              <a:t>SMC “R-1 &amp; R-2” </a:t>
            </a:r>
            <a:r>
              <a:rPr lang="en-US" sz="3200" dirty="0">
                <a:latin typeface="Arial" charset="0"/>
                <a:ea typeface="MS PGothic" pitchFamily="34" charset="-128"/>
                <a:cs typeface="Arial" panose="020B0604020202020204" pitchFamily="34" charset="0"/>
              </a:rPr>
              <a:t>Amount of the additional allowance payable to a veteran in need of a higher level of aid and attendance &amp; specialty care as outlined in 38 U.S.C. 114 (r)(1) &amp; (r)(2) </a:t>
            </a:r>
            <a:endParaRPr lang="en-US" sz="3200" dirty="0">
              <a:latin typeface="Arial" charset="0"/>
              <a:ea typeface="MS PGothic"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5D5C5A"/>
              </a:solidFill>
              <a:effectLst/>
              <a:uLnTx/>
              <a:uFillTx/>
              <a:latin typeface="Arial" charset="0"/>
              <a:ea typeface="MS PGothic"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5D5C5A"/>
              </a:solidFill>
              <a:effectLst/>
              <a:uLnTx/>
              <a:uFillTx/>
              <a:latin typeface="Arial" charset="0"/>
              <a:ea typeface="MS PGothic" pitchFamily="34" charset="-128"/>
              <a:cs typeface="+mn-cs"/>
            </a:endParaRPr>
          </a:p>
        </p:txBody>
      </p:sp>
      <p:sp>
        <p:nvSpPr>
          <p:cNvPr id="2" name="Slide Number Placeholder 1"/>
          <p:cNvSpPr>
            <a:spLocks noGrp="1"/>
          </p:cNvSpPr>
          <p:nvPr>
            <p:ph type="sldNum" sz="quarter" idx="10"/>
          </p:nvPr>
        </p:nvSpPr>
        <p:spPr>
          <a:xfrm>
            <a:off x="6400800" y="6356350"/>
            <a:ext cx="1905000" cy="365125"/>
          </a:xfrm>
        </p:spPr>
        <p:txBody>
          <a:bodyPr/>
          <a:lstStyle/>
          <a:p>
            <a:pPr>
              <a:defRPr/>
            </a:pPr>
            <a:endParaRPr lang="en-US" dirty="0"/>
          </a:p>
        </p:txBody>
      </p:sp>
    </p:spTree>
    <p:extLst>
      <p:ext uri="{BB962C8B-B14F-4D97-AF65-F5344CB8AC3E}">
        <p14:creationId xmlns:p14="http://schemas.microsoft.com/office/powerpoint/2010/main" val="3472099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52600" y="2286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600200" y="381000"/>
            <a:ext cx="6781800" cy="6124754"/>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effectLst/>
                <a:uLnTx/>
                <a:uFillTx/>
                <a:ea typeface="MS PGothic" pitchFamily="34" charset="-128"/>
                <a:cs typeface="Arial" panose="020B0604020202020204" pitchFamily="34" charset="0"/>
              </a:rPr>
              <a:t>SMC “</a:t>
            </a:r>
            <a:r>
              <a:rPr lang="en-US" sz="2800" b="1" dirty="0">
                <a:ea typeface="MS PGothic" pitchFamily="34" charset="-128"/>
                <a:cs typeface="Arial" panose="020B0604020202020204" pitchFamily="34" charset="0"/>
              </a:rPr>
              <a:t>S</a:t>
            </a:r>
            <a:r>
              <a:rPr kumimoji="0" lang="en-US" sz="2800" b="1" i="0" u="none" strike="noStrike" kern="1200" cap="none" spc="0" normalizeH="0" baseline="0" noProof="0" dirty="0">
                <a:ln>
                  <a:noFill/>
                </a:ln>
                <a:effectLst/>
                <a:uLnTx/>
                <a:uFillTx/>
                <a:ea typeface="MS PGothic" pitchFamily="34" charset="-128"/>
                <a:cs typeface="Arial" panose="020B0604020202020204" pitchFamily="34" charset="0"/>
              </a:rPr>
              <a:t>”</a:t>
            </a:r>
            <a:r>
              <a:rPr lang="en-US" sz="2800" b="1" dirty="0">
                <a:latin typeface="Arial" charset="0"/>
                <a:ea typeface="MS PGothic" pitchFamily="34" charset="-128"/>
              </a:rPr>
              <a:t>  </a:t>
            </a:r>
            <a:r>
              <a:rPr lang="en-US" sz="2800" dirty="0">
                <a:latin typeface="Arial" charset="0"/>
                <a:ea typeface="MS PGothic" pitchFamily="34" charset="-128"/>
              </a:rPr>
              <a:t>100% + 60% or Housebound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effectLst/>
                <a:uLnTx/>
                <a:uFillTx/>
                <a:latin typeface="Arial" charset="0"/>
                <a:ea typeface="MS PGothic" pitchFamily="34" charset="-128"/>
                <a:cs typeface="+mn-cs"/>
              </a:rPr>
              <a:t>is payable where the veteran has a single service-connected disability rated as 100 percent and has additional disability or disabilities independently rated at 60%.</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2800" dirty="0">
              <a:latin typeface="Arial" charset="0"/>
              <a:ea typeface="MS PGothic"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effectLst/>
                <a:uLnTx/>
                <a:uFillTx/>
                <a:latin typeface="Arial" charset="0"/>
                <a:ea typeface="MS PGothic" pitchFamily="34" charset="-128"/>
                <a:cs typeface="+mn-cs"/>
              </a:rPr>
              <a:t>…or Is </a:t>
            </a:r>
            <a:r>
              <a:rPr kumimoji="0" lang="en-US" sz="2800" b="0" i="0" u="sng" strike="noStrike" kern="1200" cap="none" spc="0" normalizeH="0" baseline="0" noProof="0" dirty="0">
                <a:ln>
                  <a:noFill/>
                </a:ln>
                <a:effectLst/>
                <a:uLnTx/>
                <a:uFillTx/>
                <a:latin typeface="Arial" charset="0"/>
                <a:ea typeface="MS PGothic" pitchFamily="34" charset="-128"/>
                <a:cs typeface="+mn-cs"/>
              </a:rPr>
              <a:t>permanently</a:t>
            </a:r>
            <a:r>
              <a:rPr kumimoji="0" lang="en-US" sz="2800" b="0" i="0" u="none" strike="noStrike" kern="1200" cap="none" spc="0" normalizeH="0" baseline="0" noProof="0" dirty="0">
                <a:ln>
                  <a:noFill/>
                </a:ln>
                <a:effectLst/>
                <a:uLnTx/>
                <a:uFillTx/>
                <a:latin typeface="Arial" charset="0"/>
                <a:ea typeface="MS PGothic" pitchFamily="34" charset="-128"/>
                <a:cs typeface="+mn-cs"/>
              </a:rPr>
              <a:t> housebound by reason of service-connected disability or disabilities.</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2800" dirty="0">
              <a:latin typeface="Arial" charset="0"/>
              <a:ea typeface="MS PGothic"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effectLst/>
              <a:uLnTx/>
              <a:uFillTx/>
              <a:latin typeface="Arial" charset="0"/>
              <a:ea typeface="MS PGothic"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effectLst/>
                <a:uLnTx/>
                <a:uFillTx/>
                <a:latin typeface="Arial" charset="0"/>
                <a:ea typeface="MS PGothic" pitchFamily="34" charset="-128"/>
                <a:cs typeface="+mn-cs"/>
              </a:rPr>
              <a:t>SMC “T” </a:t>
            </a:r>
            <a:r>
              <a:rPr kumimoji="0" lang="en-US" sz="2800" b="0" i="0" u="none" strike="noStrike" kern="1200" cap="none" spc="0" normalizeH="0" baseline="0" noProof="0" dirty="0">
                <a:ln>
                  <a:noFill/>
                </a:ln>
                <a:effectLst/>
                <a:uLnTx/>
                <a:uFillTx/>
                <a:latin typeface="Arial" charset="0"/>
                <a:ea typeface="MS PGothic" pitchFamily="34" charset="-128"/>
                <a:cs typeface="+mn-cs"/>
              </a:rPr>
              <a:t>Special aid and attendance benefit for the residuals of traumatic brain injury.   = R-2</a:t>
            </a:r>
          </a:p>
        </p:txBody>
      </p:sp>
      <p:sp>
        <p:nvSpPr>
          <p:cNvPr id="2" name="Slide Number Placeholder 1"/>
          <p:cNvSpPr>
            <a:spLocks noGrp="1"/>
          </p:cNvSpPr>
          <p:nvPr>
            <p:ph type="sldNum" sz="quarter" idx="10"/>
          </p:nvPr>
        </p:nvSpPr>
        <p:spPr>
          <a:xfrm>
            <a:off x="6400800" y="6356350"/>
            <a:ext cx="1905000" cy="365125"/>
          </a:xfrm>
        </p:spPr>
        <p:txBody>
          <a:bodyPr/>
          <a:lstStyle/>
          <a:p>
            <a:pPr>
              <a:defRPr/>
            </a:pPr>
            <a:endParaRPr lang="en-US" dirty="0"/>
          </a:p>
        </p:txBody>
      </p:sp>
    </p:spTree>
    <p:extLst>
      <p:ext uri="{BB962C8B-B14F-4D97-AF65-F5344CB8AC3E}">
        <p14:creationId xmlns:p14="http://schemas.microsoft.com/office/powerpoint/2010/main" val="3297565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52600" y="2286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752600" y="228600"/>
            <a:ext cx="6781800" cy="5693866"/>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effectLst/>
                <a:uLnTx/>
                <a:uFillTx/>
                <a:ea typeface="MS PGothic" pitchFamily="34" charset="-128"/>
                <a:cs typeface="Arial" panose="020B0604020202020204" pitchFamily="34" charset="0"/>
              </a:rPr>
              <a:t>Additional independent 50% ratings.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effectLst/>
              <a:uLnTx/>
              <a:uFillTx/>
              <a:ea typeface="MS PGothic" pitchFamily="34" charset="-128"/>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2800" dirty="0">
                <a:ea typeface="MS PGothic" pitchFamily="34" charset="-128"/>
                <a:cs typeface="Arial" panose="020B0604020202020204" pitchFamily="34" charset="0"/>
              </a:rPr>
              <a:t>In addition to the statutory rates payable under (l) through (n) and the intermediate or next higher rate provisions outlined above, additional </a:t>
            </a:r>
            <a:r>
              <a:rPr lang="en-US" sz="2800" u="sng" dirty="0">
                <a:ea typeface="MS PGothic" pitchFamily="34" charset="-128"/>
                <a:cs typeface="Arial" panose="020B0604020202020204" pitchFamily="34" charset="0"/>
              </a:rPr>
              <a:t>single permanent </a:t>
            </a:r>
            <a:r>
              <a:rPr lang="en-US" sz="2800" dirty="0">
                <a:ea typeface="MS PGothic" pitchFamily="34" charset="-128"/>
                <a:cs typeface="Arial" panose="020B0604020202020204" pitchFamily="34" charset="0"/>
              </a:rPr>
              <a:t>disability or </a:t>
            </a:r>
            <a:r>
              <a:rPr lang="en-US" sz="2800" u="sng" dirty="0">
                <a:ea typeface="MS PGothic" pitchFamily="34" charset="-128"/>
                <a:cs typeface="Arial" panose="020B0604020202020204" pitchFamily="34" charset="0"/>
              </a:rPr>
              <a:t>combinations of permanent disabilities</a:t>
            </a:r>
            <a:r>
              <a:rPr lang="en-US" sz="2800" dirty="0">
                <a:ea typeface="MS PGothic" pitchFamily="34" charset="-128"/>
                <a:cs typeface="Arial" panose="020B0604020202020204" pitchFamily="34" charset="0"/>
              </a:rPr>
              <a:t> independently ratable at 50% or more will afford entitlement to the next higher intermediate rate or if already entitled to an intermediate rate to the next higher statutory rate, but in no event higher than the rate for (o). </a:t>
            </a:r>
          </a:p>
        </p:txBody>
      </p:sp>
      <p:sp>
        <p:nvSpPr>
          <p:cNvPr id="2" name="Slide Number Placeholder 1"/>
          <p:cNvSpPr>
            <a:spLocks noGrp="1"/>
          </p:cNvSpPr>
          <p:nvPr>
            <p:ph type="sldNum" sz="quarter" idx="10"/>
          </p:nvPr>
        </p:nvSpPr>
        <p:spPr>
          <a:xfrm>
            <a:off x="6400800" y="6356350"/>
            <a:ext cx="1905000" cy="365125"/>
          </a:xfrm>
        </p:spPr>
        <p:txBody>
          <a:bodyPr/>
          <a:lstStyle/>
          <a:p>
            <a:pPr>
              <a:defRPr/>
            </a:pPr>
            <a:endParaRPr lang="en-US" dirty="0"/>
          </a:p>
        </p:txBody>
      </p:sp>
    </p:spTree>
    <p:extLst>
      <p:ext uri="{BB962C8B-B14F-4D97-AF65-F5344CB8AC3E}">
        <p14:creationId xmlns:p14="http://schemas.microsoft.com/office/powerpoint/2010/main" val="1530513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1031"/>
          <p:cNvSpPr>
            <a:spLocks noChangeShapeType="1"/>
          </p:cNvSpPr>
          <p:nvPr/>
        </p:nvSpPr>
        <p:spPr bwMode="auto">
          <a:xfrm>
            <a:off x="1905000" y="457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7411" name="TextBox 2"/>
          <p:cNvSpPr txBox="1">
            <a:spLocks noChangeArrowheads="1"/>
          </p:cNvSpPr>
          <p:nvPr/>
        </p:nvSpPr>
        <p:spPr bwMode="auto">
          <a:xfrm>
            <a:off x="1828801" y="838200"/>
            <a:ext cx="5943600" cy="6463308"/>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r>
              <a:rPr lang="en-US" sz="5400" b="1" dirty="0"/>
              <a:t>Training Agenda</a:t>
            </a:r>
          </a:p>
          <a:p>
            <a:pPr algn="ctr" eaLnBrk="1" hangingPunct="1">
              <a:defRPr/>
            </a:pPr>
            <a:endParaRPr lang="en-US" b="1" dirty="0"/>
          </a:p>
          <a:p>
            <a:pPr marL="457200" indent="-457200" eaLnBrk="1" hangingPunct="1">
              <a:buFont typeface="+mj-lt"/>
              <a:buAutoNum type="arabicPeriod"/>
              <a:defRPr/>
            </a:pPr>
            <a:endParaRPr lang="en-US" b="1" dirty="0"/>
          </a:p>
          <a:p>
            <a:pPr algn="ctr" eaLnBrk="1" hangingPunct="1">
              <a:defRPr/>
            </a:pPr>
            <a:r>
              <a:rPr lang="en-US" b="1" dirty="0"/>
              <a:t>38 CFR§4.16</a:t>
            </a:r>
          </a:p>
          <a:p>
            <a:pPr algn="ctr" eaLnBrk="1" hangingPunct="1">
              <a:defRPr/>
            </a:pPr>
            <a:endParaRPr lang="en-US" dirty="0"/>
          </a:p>
          <a:p>
            <a:pPr algn="ctr" eaLnBrk="1" hangingPunct="1">
              <a:defRPr/>
            </a:pPr>
            <a:r>
              <a:rPr lang="en-US" dirty="0"/>
              <a:t>Entitlement to Individual Unemployability</a:t>
            </a:r>
          </a:p>
          <a:p>
            <a:pPr algn="ctr" eaLnBrk="1" hangingPunct="1">
              <a:defRPr/>
            </a:pPr>
            <a:endParaRPr lang="en-US" dirty="0"/>
          </a:p>
          <a:p>
            <a:pPr algn="ctr" eaLnBrk="1" hangingPunct="1">
              <a:defRPr/>
            </a:pPr>
            <a:r>
              <a:rPr lang="en-US" dirty="0"/>
              <a:t>     </a:t>
            </a:r>
          </a:p>
          <a:p>
            <a:pPr algn="ctr" eaLnBrk="1" hangingPunct="1">
              <a:defRPr/>
            </a:pPr>
            <a:r>
              <a:rPr lang="en-US" b="1" dirty="0"/>
              <a:t>38 CFR § 3.350</a:t>
            </a:r>
          </a:p>
          <a:p>
            <a:pPr algn="ctr" eaLnBrk="1" hangingPunct="1">
              <a:defRPr/>
            </a:pPr>
            <a:r>
              <a:rPr lang="en-US" b="1" dirty="0"/>
              <a:t>38 U.S.C. §1114</a:t>
            </a:r>
          </a:p>
          <a:p>
            <a:pPr algn="ctr" eaLnBrk="1" hangingPunct="1">
              <a:defRPr/>
            </a:pPr>
            <a:endParaRPr lang="en-US" dirty="0"/>
          </a:p>
          <a:p>
            <a:pPr algn="ctr" eaLnBrk="1" hangingPunct="1">
              <a:defRPr/>
            </a:pPr>
            <a:r>
              <a:rPr lang="en-US" dirty="0"/>
              <a:t>Special Monthly Compensation</a:t>
            </a:r>
          </a:p>
          <a:p>
            <a:pPr algn="ctr" eaLnBrk="1" hangingPunct="1">
              <a:defRPr/>
            </a:pPr>
            <a:endParaRPr lang="en-US" dirty="0">
              <a:solidFill>
                <a:srgbClr val="5D5C5A"/>
              </a:solidFill>
            </a:endParaRPr>
          </a:p>
          <a:p>
            <a:pPr algn="ctr" eaLnBrk="1" hangingPunct="1">
              <a:defRPr/>
            </a:pPr>
            <a:r>
              <a:rPr lang="en-US" dirty="0">
                <a:solidFill>
                  <a:srgbClr val="5D5C5A"/>
                </a:solidFill>
              </a:rPr>
              <a:t>	</a:t>
            </a:r>
          </a:p>
          <a:p>
            <a:pPr marL="457200" indent="-457200" eaLnBrk="1" hangingPunct="1">
              <a:buFont typeface="+mj-lt"/>
              <a:buAutoNum type="arabicPeriod"/>
              <a:defRPr/>
            </a:pPr>
            <a:endParaRPr lang="en-US" dirty="0">
              <a:solidFill>
                <a:srgbClr val="5D5C5A"/>
              </a:solidFill>
            </a:endParaRPr>
          </a:p>
          <a:p>
            <a:pPr eaLnBrk="1" hangingPunct="1">
              <a:defRPr/>
            </a:pPr>
            <a:endParaRPr lang="en-US" b="1" dirty="0">
              <a:solidFill>
                <a:srgbClr val="5D5C5A"/>
              </a:solidFill>
            </a:endParaRPr>
          </a:p>
        </p:txBody>
      </p:sp>
      <p:sp>
        <p:nvSpPr>
          <p:cNvPr id="2" name="Slide Number Placeholder 1"/>
          <p:cNvSpPr>
            <a:spLocks noGrp="1"/>
          </p:cNvSpPr>
          <p:nvPr>
            <p:ph type="sldNum" sz="quarter" idx="10"/>
          </p:nvPr>
        </p:nvSpPr>
        <p:spPr>
          <a:xfrm rot="8196835" flipH="1">
            <a:off x="6510919" y="7221931"/>
            <a:ext cx="386616" cy="365125"/>
          </a:xfrm>
        </p:spPr>
        <p:txBody>
          <a:bodyPr/>
          <a:lstStyle/>
          <a:p>
            <a:pP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32085" y="26377"/>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676400" y="-22591"/>
            <a:ext cx="6781800" cy="6555641"/>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effectLst/>
                <a:uLnTx/>
                <a:uFillTx/>
                <a:ea typeface="MS PGothic" pitchFamily="34" charset="-128"/>
                <a:cs typeface="Arial" panose="020B0604020202020204" pitchFamily="34" charset="0"/>
              </a:rPr>
              <a:t>Additional independent 100% ratings.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effectLst/>
              <a:uLnTx/>
              <a:uFillTx/>
              <a:ea typeface="MS PGothic" pitchFamily="34" charset="-128"/>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effectLst/>
                <a:uLnTx/>
                <a:uFillTx/>
                <a:ea typeface="MS PGothic" pitchFamily="34" charset="-128"/>
                <a:cs typeface="Arial" panose="020B0604020202020204" pitchFamily="34" charset="0"/>
              </a:rPr>
              <a:t>In addition to the statutory rates payable under (l) through (n) and the intermediate or next higher rate provisions outlined above additional single permanent disability independently ratable at 100 percent apart from any consideration of individual unemployability will afford entitlement to the next higher statutory rate or if already entitled to an intermediate rate to the next higher intermediate rate, but in no event higher than the rate for (o). </a:t>
            </a:r>
          </a:p>
        </p:txBody>
      </p:sp>
      <p:sp>
        <p:nvSpPr>
          <p:cNvPr id="2" name="Slide Number Placeholder 1"/>
          <p:cNvSpPr>
            <a:spLocks noGrp="1"/>
          </p:cNvSpPr>
          <p:nvPr>
            <p:ph type="sldNum" sz="quarter" idx="10"/>
          </p:nvPr>
        </p:nvSpPr>
        <p:spPr>
          <a:xfrm>
            <a:off x="6400800" y="6356350"/>
            <a:ext cx="1905000" cy="365125"/>
          </a:xfrm>
        </p:spPr>
        <p:txBody>
          <a:bodyPr/>
          <a:lstStyle/>
          <a:p>
            <a:pPr>
              <a:defRPr/>
            </a:pPr>
            <a:endParaRPr lang="en-US" dirty="0"/>
          </a:p>
        </p:txBody>
      </p:sp>
    </p:spTree>
    <p:extLst>
      <p:ext uri="{BB962C8B-B14F-4D97-AF65-F5344CB8AC3E}">
        <p14:creationId xmlns:p14="http://schemas.microsoft.com/office/powerpoint/2010/main" val="506442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031"/>
          <p:cNvSpPr>
            <a:spLocks noChangeShapeType="1"/>
          </p:cNvSpPr>
          <p:nvPr/>
        </p:nvSpPr>
        <p:spPr bwMode="auto">
          <a:xfrm>
            <a:off x="1732085" y="26377"/>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2" name="Slide Number Placeholder 1"/>
          <p:cNvSpPr>
            <a:spLocks noGrp="1"/>
          </p:cNvSpPr>
          <p:nvPr>
            <p:ph type="sldNum" sz="quarter" idx="10"/>
          </p:nvPr>
        </p:nvSpPr>
        <p:spPr>
          <a:xfrm>
            <a:off x="6400800" y="6356350"/>
            <a:ext cx="1905000" cy="365125"/>
          </a:xfrm>
        </p:spPr>
        <p:txBody>
          <a:bodyPr/>
          <a:lstStyle/>
          <a:p>
            <a:pPr>
              <a:defRPr/>
            </a:pPr>
            <a:endParaRPr lang="en-US" dirty="0"/>
          </a:p>
        </p:txBody>
      </p:sp>
      <p:sp>
        <p:nvSpPr>
          <p:cNvPr id="6" name="TextBox 5">
            <a:extLst>
              <a:ext uri="{FF2B5EF4-FFF2-40B4-BE49-F238E27FC236}">
                <a16:creationId xmlns:a16="http://schemas.microsoft.com/office/drawing/2014/main" id="{1ADD1CE8-E76D-418A-8F3A-AE4C0C80E5C5}"/>
              </a:ext>
            </a:extLst>
          </p:cNvPr>
          <p:cNvSpPr txBox="1"/>
          <p:nvPr/>
        </p:nvSpPr>
        <p:spPr>
          <a:xfrm>
            <a:off x="2438400" y="3244334"/>
            <a:ext cx="4572000" cy="1107996"/>
          </a:xfrm>
          <a:prstGeom prst="rect">
            <a:avLst/>
          </a:prstGeom>
          <a:noFill/>
        </p:spPr>
        <p:txBody>
          <a:bodyPr wrap="square">
            <a:spAutoFit/>
          </a:bodyPr>
          <a:lstStyle/>
          <a:p>
            <a:pPr algn="ctr"/>
            <a:r>
              <a:rPr lang="en-US" sz="6600" dirty="0"/>
              <a:t>Questions?</a:t>
            </a:r>
          </a:p>
        </p:txBody>
      </p:sp>
    </p:spTree>
    <p:extLst>
      <p:ext uri="{BB962C8B-B14F-4D97-AF65-F5344CB8AC3E}">
        <p14:creationId xmlns:p14="http://schemas.microsoft.com/office/powerpoint/2010/main" val="2598513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1031"/>
          <p:cNvSpPr>
            <a:spLocks noChangeShapeType="1"/>
          </p:cNvSpPr>
          <p:nvPr/>
        </p:nvSpPr>
        <p:spPr bwMode="auto">
          <a:xfrm>
            <a:off x="1981199" y="3810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7411" name="TextBox 2"/>
          <p:cNvSpPr txBox="1">
            <a:spLocks noChangeArrowheads="1"/>
          </p:cNvSpPr>
          <p:nvPr/>
        </p:nvSpPr>
        <p:spPr bwMode="auto">
          <a:xfrm>
            <a:off x="1981199" y="780280"/>
            <a:ext cx="6448331" cy="6063198"/>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117475" lvl="1" indent="0" eaLnBrk="1" hangingPunct="1">
              <a:defRPr/>
            </a:pPr>
            <a:r>
              <a:rPr lang="en-US" sz="2800" dirty="0"/>
              <a:t>§ 4.16 Total disability ratings for compensation based on unemployability of the individual.</a:t>
            </a:r>
            <a:endParaRPr lang="en-US" sz="2800" dirty="0">
              <a:solidFill>
                <a:srgbClr val="5D5C5A"/>
              </a:solidFill>
            </a:endParaRPr>
          </a:p>
          <a:p>
            <a:pPr marL="117475" lvl="1" indent="0" eaLnBrk="1" hangingPunct="1">
              <a:defRPr/>
            </a:pPr>
            <a:endParaRPr lang="en-US" sz="2800" dirty="0">
              <a:solidFill>
                <a:srgbClr val="5D5C5A"/>
              </a:solidFill>
            </a:endParaRPr>
          </a:p>
          <a:p>
            <a:pPr marL="117475" lvl="1" indent="0" eaLnBrk="1" hangingPunct="1">
              <a:defRPr/>
            </a:pPr>
            <a:r>
              <a:rPr lang="en-US" sz="2800" dirty="0"/>
              <a:t>Total disability ratings for compensation may be assigned, where the schedular rating is less than total, when the disabled person is, in the judgment of the rating agency, unable to secure or follow a substantially gainful occupation as a result of service-connected disabilities: </a:t>
            </a:r>
            <a:r>
              <a:rPr lang="en-US" sz="2800" i="1" dirty="0"/>
              <a:t>Provided</a:t>
            </a:r>
            <a:r>
              <a:rPr lang="en-US" sz="2800" dirty="0"/>
              <a:t> That…</a:t>
            </a:r>
            <a:endParaRPr lang="en-US" sz="2800" dirty="0">
              <a:solidFill>
                <a:srgbClr val="5D5C5A"/>
              </a:solidFill>
            </a:endParaRPr>
          </a:p>
          <a:p>
            <a:pPr lvl="1" indent="0" eaLnBrk="1" hangingPunct="1">
              <a:defRPr/>
            </a:pPr>
            <a:endParaRPr lang="en-US" b="1" dirty="0">
              <a:solidFill>
                <a:srgbClr val="5D5C5A"/>
              </a:solidFill>
            </a:endParaRPr>
          </a:p>
        </p:txBody>
      </p:sp>
    </p:spTree>
    <p:extLst>
      <p:ext uri="{BB962C8B-B14F-4D97-AF65-F5344CB8AC3E}">
        <p14:creationId xmlns:p14="http://schemas.microsoft.com/office/powerpoint/2010/main" val="439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1031"/>
          <p:cNvSpPr>
            <a:spLocks noChangeShapeType="1"/>
          </p:cNvSpPr>
          <p:nvPr/>
        </p:nvSpPr>
        <p:spPr bwMode="auto">
          <a:xfrm>
            <a:off x="1828800" y="2286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7172" name="TextBox 2"/>
          <p:cNvSpPr txBox="1">
            <a:spLocks noChangeArrowheads="1"/>
          </p:cNvSpPr>
          <p:nvPr/>
        </p:nvSpPr>
        <p:spPr bwMode="auto">
          <a:xfrm>
            <a:off x="1828800" y="990600"/>
            <a:ext cx="6705600" cy="5201424"/>
          </a:xfrm>
          <a:prstGeom prst="rect">
            <a:avLst/>
          </a:prstGeom>
          <a:noFill/>
          <a:ln>
            <a:noFill/>
          </a:ln>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US" sz="2800" dirty="0"/>
              <a:t>… if there is only one such disability, this disability shall be ratable at 60 percent or more, and that, if there are two or more disabilities, there shall be at least one disability ratable at 40 percent or more, and sufficient additional disability to bring the combined rating to 70 percent or more. For the above purpose of one 60 percent disability, or one 40 percent disability in combination, the following will be considered as one disability:</a:t>
            </a:r>
            <a:endParaRPr lang="en-US" sz="2800" b="1" i="1" dirty="0">
              <a:solidFill>
                <a:srgbClr val="5D5C5A"/>
              </a:solidFill>
            </a:endParaRPr>
          </a:p>
          <a:p>
            <a:pPr lvl="1" indent="0" eaLnBrk="1" hangingPunct="1">
              <a:defRPr/>
            </a:pPr>
            <a:endParaRPr lang="en-US" sz="2400" b="1" dirty="0">
              <a:solidFill>
                <a:schemeClr val="tx1">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1031"/>
          <p:cNvSpPr>
            <a:spLocks noChangeShapeType="1"/>
          </p:cNvSpPr>
          <p:nvPr/>
        </p:nvSpPr>
        <p:spPr bwMode="auto">
          <a:xfrm>
            <a:off x="1828800" y="457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7172" name="TextBox 2"/>
          <p:cNvSpPr txBox="1">
            <a:spLocks noChangeArrowheads="1"/>
          </p:cNvSpPr>
          <p:nvPr/>
        </p:nvSpPr>
        <p:spPr bwMode="auto">
          <a:xfrm>
            <a:off x="1676400" y="457200"/>
            <a:ext cx="6629400" cy="5693866"/>
          </a:xfrm>
          <a:prstGeom prst="rect">
            <a:avLst/>
          </a:prstGeom>
          <a:noFill/>
          <a:ln>
            <a:noFill/>
          </a:ln>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r>
              <a:rPr lang="en-US" sz="2400" dirty="0">
                <a:effectLst/>
              </a:rPr>
              <a:t>(</a:t>
            </a:r>
            <a:r>
              <a:rPr lang="en-US" sz="2800" dirty="0">
                <a:effectLst/>
              </a:rPr>
              <a:t>1) Disabilities of one or both upper extremities, or of one or both lower extremities, including the bilateral factor, if applicable, </a:t>
            </a:r>
          </a:p>
          <a:p>
            <a:r>
              <a:rPr lang="en-US" sz="2800" dirty="0">
                <a:effectLst/>
              </a:rPr>
              <a:t>(2) disabilities resulting from common etiology or a single accident, </a:t>
            </a:r>
          </a:p>
          <a:p>
            <a:r>
              <a:rPr lang="en-US" sz="2800" dirty="0">
                <a:effectLst/>
              </a:rPr>
              <a:t>(3) disabilities affecting a single body system, e.g. orthopedic, digestive, respiratory, cardiovascular-renal, neuropsychiatric, </a:t>
            </a:r>
          </a:p>
          <a:p>
            <a:r>
              <a:rPr lang="en-US" sz="2800" dirty="0">
                <a:effectLst/>
              </a:rPr>
              <a:t>(4) multiple injuries incurred in action, or </a:t>
            </a:r>
          </a:p>
          <a:p>
            <a:r>
              <a:rPr lang="en-US" sz="2800" dirty="0">
                <a:effectLst/>
              </a:rPr>
              <a:t>(5) multiple disabilities incurred as a prisoner of war.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1031"/>
          <p:cNvSpPr>
            <a:spLocks noChangeShapeType="1"/>
          </p:cNvSpPr>
          <p:nvPr/>
        </p:nvSpPr>
        <p:spPr bwMode="auto">
          <a:xfrm>
            <a:off x="1524000" y="6858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2291" name="TextBox 1"/>
          <p:cNvSpPr txBox="1">
            <a:spLocks noChangeArrowheads="1"/>
          </p:cNvSpPr>
          <p:nvPr/>
        </p:nvSpPr>
        <p:spPr bwMode="auto">
          <a:xfrm>
            <a:off x="2743200" y="304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r" eaLnBrk="1" hangingPunct="1">
              <a:spcBef>
                <a:spcPct val="0"/>
              </a:spcBef>
              <a:buFontTx/>
              <a:buNone/>
            </a:pPr>
            <a:r>
              <a:rPr lang="en-US" altLang="en-US" sz="2400" b="1" dirty="0">
                <a:solidFill>
                  <a:srgbClr val="005D7D"/>
                </a:solidFill>
                <a:latin typeface="Arial" charset="0"/>
              </a:rPr>
              <a:t> </a:t>
            </a:r>
          </a:p>
        </p:txBody>
      </p:sp>
      <p:sp>
        <p:nvSpPr>
          <p:cNvPr id="17411" name="TextBox 2"/>
          <p:cNvSpPr txBox="1">
            <a:spLocks noChangeArrowheads="1"/>
          </p:cNvSpPr>
          <p:nvPr/>
        </p:nvSpPr>
        <p:spPr bwMode="auto">
          <a:xfrm>
            <a:off x="1547446" y="-76200"/>
            <a:ext cx="6858000" cy="6370975"/>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sz="2800" dirty="0"/>
          </a:p>
          <a:p>
            <a:pPr eaLnBrk="1" hangingPunct="1">
              <a:defRPr/>
            </a:pPr>
            <a:endParaRPr lang="en-US" sz="2800" dirty="0"/>
          </a:p>
          <a:p>
            <a:pPr eaLnBrk="1" hangingPunct="1">
              <a:defRPr/>
            </a:pPr>
            <a:r>
              <a:rPr lang="en-US" sz="3200" dirty="0"/>
              <a:t>Marginal employment shall not be considered substantially gainful employment. For purposes of this section, marginal employment generally shall be deemed to exist when a veteran's earned annual income does not exceed the amount established by the U.S. Department of Commerce, Bureau of the Census, as the poverty threshold for one person. </a:t>
            </a:r>
            <a:endParaRPr lang="en-US" sz="3200" dirty="0">
              <a:solidFill>
                <a:srgbClr val="5D5C5A"/>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1031"/>
          <p:cNvSpPr>
            <a:spLocks noChangeShapeType="1"/>
          </p:cNvSpPr>
          <p:nvPr/>
        </p:nvSpPr>
        <p:spPr bwMode="auto">
          <a:xfrm>
            <a:off x="1828800" y="838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2291" name="TextBox 1"/>
          <p:cNvSpPr txBox="1">
            <a:spLocks noChangeArrowheads="1"/>
          </p:cNvSpPr>
          <p:nvPr/>
        </p:nvSpPr>
        <p:spPr bwMode="auto">
          <a:xfrm>
            <a:off x="2743200" y="304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r" eaLnBrk="1" hangingPunct="1">
              <a:spcBef>
                <a:spcPct val="0"/>
              </a:spcBef>
              <a:buFontTx/>
              <a:buNone/>
            </a:pPr>
            <a:r>
              <a:rPr lang="en-US" altLang="en-US" sz="2400" b="1" dirty="0">
                <a:solidFill>
                  <a:srgbClr val="005D7D"/>
                </a:solidFill>
                <a:latin typeface="Arial" charset="0"/>
              </a:rPr>
              <a:t> </a:t>
            </a:r>
          </a:p>
        </p:txBody>
      </p:sp>
      <p:sp>
        <p:nvSpPr>
          <p:cNvPr id="17411" name="TextBox 2"/>
          <p:cNvSpPr txBox="1">
            <a:spLocks noChangeArrowheads="1"/>
          </p:cNvSpPr>
          <p:nvPr/>
        </p:nvSpPr>
        <p:spPr bwMode="auto">
          <a:xfrm>
            <a:off x="1676400" y="1600200"/>
            <a:ext cx="6858000" cy="4031873"/>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sz="3200" dirty="0"/>
              <a:t>Marginal employment may also be held to exist, on a facts found basis (includes but is not limited to employment in a protected environment such as a family business or sheltered workshop), when earned annual income exceeds the poverty threshold.</a:t>
            </a:r>
            <a:endParaRPr lang="en-US" sz="3200" dirty="0">
              <a:solidFill>
                <a:srgbClr val="5D5C5A"/>
              </a:solidFill>
            </a:endParaRPr>
          </a:p>
        </p:txBody>
      </p:sp>
      <p:sp>
        <p:nvSpPr>
          <p:cNvPr id="2" name="Slide Number Placeholder 1"/>
          <p:cNvSpPr>
            <a:spLocks noGrp="1"/>
          </p:cNvSpPr>
          <p:nvPr>
            <p:ph type="sldNum" sz="quarter" idx="10"/>
          </p:nvPr>
        </p:nvSpPr>
        <p:spPr/>
        <p:txBody>
          <a:bodyPr/>
          <a:lstStyle/>
          <a:p>
            <a:pPr>
              <a:defRPr/>
            </a:pPr>
            <a:endParaRPr lang="en-US" b="1" dirty="0"/>
          </a:p>
        </p:txBody>
      </p:sp>
    </p:spTree>
    <p:extLst>
      <p:ext uri="{BB962C8B-B14F-4D97-AF65-F5344CB8AC3E}">
        <p14:creationId xmlns:p14="http://schemas.microsoft.com/office/powerpoint/2010/main" val="1587915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1031"/>
          <p:cNvSpPr>
            <a:spLocks noChangeShapeType="1"/>
          </p:cNvSpPr>
          <p:nvPr/>
        </p:nvSpPr>
        <p:spPr bwMode="auto">
          <a:xfrm>
            <a:off x="1828800" y="8382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2291" name="TextBox 1"/>
          <p:cNvSpPr txBox="1">
            <a:spLocks noChangeArrowheads="1"/>
          </p:cNvSpPr>
          <p:nvPr/>
        </p:nvSpPr>
        <p:spPr bwMode="auto">
          <a:xfrm>
            <a:off x="2743200" y="304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r" eaLnBrk="1" hangingPunct="1">
              <a:spcBef>
                <a:spcPct val="0"/>
              </a:spcBef>
              <a:buFontTx/>
              <a:buNone/>
            </a:pPr>
            <a:r>
              <a:rPr lang="en-US" altLang="en-US" sz="2400" b="1" dirty="0">
                <a:solidFill>
                  <a:srgbClr val="005D7D"/>
                </a:solidFill>
                <a:latin typeface="Arial" charset="0"/>
              </a:rPr>
              <a:t> </a:t>
            </a:r>
          </a:p>
        </p:txBody>
      </p:sp>
      <p:sp>
        <p:nvSpPr>
          <p:cNvPr id="17411" name="TextBox 2"/>
          <p:cNvSpPr txBox="1">
            <a:spLocks noChangeArrowheads="1"/>
          </p:cNvSpPr>
          <p:nvPr/>
        </p:nvSpPr>
        <p:spPr bwMode="auto">
          <a:xfrm>
            <a:off x="1676400" y="1600200"/>
            <a:ext cx="6858000" cy="4524315"/>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sz="3200" dirty="0"/>
              <a:t>Substantially gainful employment is defined as employment at which non-disabled individuals earn their livelihood with earnings comparable to the particular occupation in the community where the Veteran resides.  It suggests a living wage.</a:t>
            </a:r>
          </a:p>
          <a:p>
            <a:pPr eaLnBrk="1" hangingPunct="1">
              <a:defRPr/>
            </a:pPr>
            <a:endParaRPr lang="en-US" sz="3200" dirty="0">
              <a:solidFill>
                <a:srgbClr val="5D5C5A"/>
              </a:solidFill>
            </a:endParaRPr>
          </a:p>
          <a:p>
            <a:pPr eaLnBrk="1" hangingPunct="1">
              <a:defRPr/>
            </a:pPr>
            <a:endParaRPr lang="en-US" sz="3200" dirty="0">
              <a:solidFill>
                <a:srgbClr val="5D5C5A"/>
              </a:solidFill>
            </a:endParaRPr>
          </a:p>
        </p:txBody>
      </p:sp>
      <p:sp>
        <p:nvSpPr>
          <p:cNvPr id="2" name="Slide Number Placeholder 1"/>
          <p:cNvSpPr>
            <a:spLocks noGrp="1"/>
          </p:cNvSpPr>
          <p:nvPr>
            <p:ph type="sldNum" sz="quarter" idx="10"/>
          </p:nvPr>
        </p:nvSpPr>
        <p:spPr/>
        <p:txBody>
          <a:bodyPr/>
          <a:lstStyle/>
          <a:p>
            <a:pPr>
              <a:defRPr/>
            </a:pPr>
            <a:endParaRPr lang="en-US" b="1" dirty="0"/>
          </a:p>
        </p:txBody>
      </p:sp>
    </p:spTree>
    <p:extLst>
      <p:ext uri="{BB962C8B-B14F-4D97-AF65-F5344CB8AC3E}">
        <p14:creationId xmlns:p14="http://schemas.microsoft.com/office/powerpoint/2010/main" val="1950500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1031"/>
          <p:cNvSpPr>
            <a:spLocks noChangeShapeType="1"/>
          </p:cNvSpPr>
          <p:nvPr/>
        </p:nvSpPr>
        <p:spPr bwMode="auto">
          <a:xfrm>
            <a:off x="1676400" y="152400"/>
            <a:ext cx="7315200" cy="0"/>
          </a:xfrm>
          <a:prstGeom prst="line">
            <a:avLst/>
          </a:prstGeom>
          <a:noFill/>
          <a:ln w="38100">
            <a:solidFill>
              <a:srgbClr val="BED12B"/>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 name="TextBox 2"/>
          <p:cNvSpPr txBox="1">
            <a:spLocks noChangeArrowheads="1"/>
          </p:cNvSpPr>
          <p:nvPr/>
        </p:nvSpPr>
        <p:spPr bwMode="auto">
          <a:xfrm>
            <a:off x="1699846" y="197245"/>
            <a:ext cx="6858000" cy="6124754"/>
          </a:xfrm>
          <a:prstGeom prst="rect">
            <a:avLst/>
          </a:prstGeom>
          <a:noFill/>
          <a:ln>
            <a:noFill/>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sz="2800" dirty="0"/>
              <a:t>It is the established policy of the Department of Veterans Affairs that all veterans who are unable to secure and follow a substantially gainful occupation by reason of service-connected disabilities shall be rated totally disabled. Therefore, rating boards should submit to the Director, Compensation Service, for extra-schedular consideration all cases of veterans who are unemployable by reason of service-connected disabilities, but who fail to meet the percentage standards set forth in paragraph (a) of this section.</a:t>
            </a:r>
            <a:endParaRPr lang="en-US" sz="1600" b="1" dirty="0">
              <a:solidFill>
                <a:srgbClr val="5D5C5A"/>
              </a:solidFill>
            </a:endParaRPr>
          </a:p>
        </p:txBody>
      </p:sp>
      <p:sp>
        <p:nvSpPr>
          <p:cNvPr id="2" name="Slide Number Placeholder 1"/>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2765952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4E8129B285EBB4DBCC3F5B3C44DF3B8" ma:contentTypeVersion="18" ma:contentTypeDescription="Create a new document." ma:contentTypeScope="" ma:versionID="0e4e2d98564acd4bcc190483460f7cfd">
  <xsd:schema xmlns:xsd="http://www.w3.org/2001/XMLSchema" xmlns:xs="http://www.w3.org/2001/XMLSchema" xmlns:p="http://schemas.microsoft.com/office/2006/metadata/properties" xmlns:ns2="e4fc42ae-b237-481e-9f66-2d93737eff0f" targetNamespace="http://schemas.microsoft.com/office/2006/metadata/properties" ma:root="true" ma:fieldsID="6e8d9575e3cc8f6de187a8b5649d79b2" ns2:_="">
    <xsd:import namespace="e4fc42ae-b237-481e-9f66-2d93737eff0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fc42ae-b237-481e-9f66-2d93737eff0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6980E1-849C-459E-A966-8DBACD0D8FF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e4fc42ae-b237-481e-9f66-2d93737eff0f"/>
    <ds:schemaRef ds:uri="http://www.w3.org/XML/1998/namespace"/>
    <ds:schemaRef ds:uri="http://purl.org/dc/dcmitype/"/>
  </ds:schemaRefs>
</ds:datastoreItem>
</file>

<file path=customXml/itemProps2.xml><?xml version="1.0" encoding="utf-8"?>
<ds:datastoreItem xmlns:ds="http://schemas.openxmlformats.org/officeDocument/2006/customXml" ds:itemID="{3B1997F1-D540-4833-9DD2-E1741302B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fc42ae-b237-481e-9f66-2d93737eff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16D0B4-E6D3-455B-B8FC-5080109C95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Designs\Artsy.pot</Template>
  <TotalTime>20055</TotalTime>
  <Words>4793</Words>
  <Application>Microsoft Office PowerPoint</Application>
  <PresentationFormat>On-screen Show (4:3)</PresentationFormat>
  <Paragraphs>237</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 II DSO-CSO Training Powerpoint</dc:title>
  <dc:creator>Carmen Marsans</dc:creator>
  <cp:lastModifiedBy>Michelotti, Michael, VBASPT</cp:lastModifiedBy>
  <cp:revision>579</cp:revision>
  <cp:lastPrinted>2021-10-01T13:42:52Z</cp:lastPrinted>
  <dcterms:created xsi:type="dcterms:W3CDTF">2012-07-22T22:23:50Z</dcterms:created>
  <dcterms:modified xsi:type="dcterms:W3CDTF">2021-10-01T14:31:19Z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0x01010064E8129B285EBB4DBCC3F5B3C44DF3B8</vt:lpwstr>
  </property>
  <property fmtid="{D5CDD505-2E9C-101B-9397-08002B2CF9AE}" pid="3" name="Document Topic">
    <vt:lpwstr/>
  </property>
</Properties>
</file>